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0" r:id="rId23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624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4B4B-07E7-4DA2-AE39-1CAE0CDB9176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FE08-2C03-4F34-980E-E4A44EFD55A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95173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4B4B-07E7-4DA2-AE39-1CAE0CDB9176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FE08-2C03-4F34-980E-E4A44EFD55A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88865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4B4B-07E7-4DA2-AE39-1CAE0CDB9176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FE08-2C03-4F34-980E-E4A44EFD55A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1950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4B4B-07E7-4DA2-AE39-1CAE0CDB9176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FE08-2C03-4F34-980E-E4A44EFD55A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5328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4B4B-07E7-4DA2-AE39-1CAE0CDB9176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FE08-2C03-4F34-980E-E4A44EFD55A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8727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4B4B-07E7-4DA2-AE39-1CAE0CDB9176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FE08-2C03-4F34-980E-E4A44EFD55A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06030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4B4B-07E7-4DA2-AE39-1CAE0CDB9176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FE08-2C03-4F34-980E-E4A44EFD55A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32547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4B4B-07E7-4DA2-AE39-1CAE0CDB9176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FE08-2C03-4F34-980E-E4A44EFD55A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8417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4B4B-07E7-4DA2-AE39-1CAE0CDB9176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FE08-2C03-4F34-980E-E4A44EFD55A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3629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4B4B-07E7-4DA2-AE39-1CAE0CDB9176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FE08-2C03-4F34-980E-E4A44EFD55A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01326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4B4B-07E7-4DA2-AE39-1CAE0CDB9176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FE08-2C03-4F34-980E-E4A44EFD55A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38696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74B4B-07E7-4DA2-AE39-1CAE0CDB9176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2FE08-2C03-4F34-980E-E4A44EFD55A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5141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7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slide" Target="slide1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" y="0"/>
            <a:ext cx="12177554" cy="686614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t="36056" r="16808" b="36527"/>
          <a:stretch/>
        </p:blipFill>
        <p:spPr>
          <a:xfrm>
            <a:off x="412125" y="5867327"/>
            <a:ext cx="2395470" cy="76529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446" y="5497995"/>
            <a:ext cx="3309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Con la colaboración: </a:t>
            </a:r>
            <a:endParaRPr lang="es-PE" b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56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-1" y="-12528"/>
            <a:ext cx="5078411" cy="688957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" y="0"/>
            <a:ext cx="12240000" cy="703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126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 r="57016"/>
          <a:stretch/>
        </p:blipFill>
        <p:spPr>
          <a:xfrm>
            <a:off x="7156174" y="0"/>
            <a:ext cx="5035826" cy="6858000"/>
          </a:xfrm>
          <a:prstGeom prst="rect">
            <a:avLst/>
          </a:prstGeom>
        </p:spPr>
      </p:pic>
      <p:pic>
        <p:nvPicPr>
          <p:cNvPr id="15" name="Imagen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17" y="6392613"/>
            <a:ext cx="1423386" cy="2702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" y="-20935"/>
            <a:ext cx="6870787" cy="64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9156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8" y="2312118"/>
            <a:ext cx="6159203" cy="4569469"/>
          </a:xfrm>
          <a:prstGeom prst="rect">
            <a:avLst/>
          </a:prstGeom>
        </p:spPr>
      </p:pic>
      <p:pic>
        <p:nvPicPr>
          <p:cNvPr id="20" name="Imagen 1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17" y="6392613"/>
            <a:ext cx="1423386" cy="2702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40130" cy="634626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2146">
            <a:off x="-1706806" y="2355992"/>
            <a:ext cx="5435107" cy="549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467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0.19987 -0.002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-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19" name="Imagen 1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17" y="6392613"/>
            <a:ext cx="1423386" cy="2702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25432" cy="66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0622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/>
          <p:cNvSpPr/>
          <p:nvPr/>
        </p:nvSpPr>
        <p:spPr>
          <a:xfrm>
            <a:off x="-28852" y="-190500"/>
            <a:ext cx="12272603" cy="7048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754" y="3106337"/>
            <a:ext cx="1700931" cy="343844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767" y="2848931"/>
            <a:ext cx="1700931" cy="343844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56" y="2913387"/>
            <a:ext cx="1274365" cy="3501731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0" y="2002971"/>
            <a:ext cx="2590800" cy="437159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Rectángulo 14"/>
          <p:cNvSpPr/>
          <p:nvPr/>
        </p:nvSpPr>
        <p:spPr>
          <a:xfrm>
            <a:off x="2468810" y="4747259"/>
            <a:ext cx="2692713" cy="162730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Rectángulo 16"/>
          <p:cNvSpPr/>
          <p:nvPr/>
        </p:nvSpPr>
        <p:spPr>
          <a:xfrm>
            <a:off x="0" y="1"/>
            <a:ext cx="12191999" cy="27613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Rectángulo 17"/>
          <p:cNvSpPr/>
          <p:nvPr/>
        </p:nvSpPr>
        <p:spPr>
          <a:xfrm>
            <a:off x="6589700" y="1735397"/>
            <a:ext cx="5602300" cy="46573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35" name="Grupo 34"/>
          <p:cNvGrpSpPr/>
          <p:nvPr/>
        </p:nvGrpSpPr>
        <p:grpSpPr>
          <a:xfrm>
            <a:off x="5347579" y="2935764"/>
            <a:ext cx="1228775" cy="3456978"/>
            <a:chOff x="5347579" y="2935764"/>
            <a:chExt cx="1228775" cy="3456978"/>
          </a:xfrm>
        </p:grpSpPr>
        <p:sp>
          <p:nvSpPr>
            <p:cNvPr id="9" name="Forma libre 8"/>
            <p:cNvSpPr/>
            <p:nvPr/>
          </p:nvSpPr>
          <p:spPr>
            <a:xfrm>
              <a:off x="5347579" y="2935764"/>
              <a:ext cx="1228775" cy="3456978"/>
            </a:xfrm>
            <a:custGeom>
              <a:avLst/>
              <a:gdLst>
                <a:gd name="connsiteX0" fmla="*/ 1927274 w 1969477"/>
                <a:gd name="connsiteY0" fmla="*/ 0 h 5486400"/>
                <a:gd name="connsiteX1" fmla="*/ 0 w 1969477"/>
                <a:gd name="connsiteY1" fmla="*/ 267286 h 5486400"/>
                <a:gd name="connsiteX2" fmla="*/ 14068 w 1969477"/>
                <a:gd name="connsiteY2" fmla="*/ 5078437 h 5486400"/>
                <a:gd name="connsiteX3" fmla="*/ 1969477 w 1969477"/>
                <a:gd name="connsiteY3" fmla="*/ 5486400 h 5486400"/>
                <a:gd name="connsiteX4" fmla="*/ 1927274 w 1969477"/>
                <a:gd name="connsiteY4" fmla="*/ 0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9477" h="5486400">
                  <a:moveTo>
                    <a:pt x="1927274" y="0"/>
                  </a:moveTo>
                  <a:lnTo>
                    <a:pt x="0" y="267286"/>
                  </a:lnTo>
                  <a:cubicBezTo>
                    <a:pt x="4689" y="1871003"/>
                    <a:pt x="9379" y="3474720"/>
                    <a:pt x="14068" y="5078437"/>
                  </a:cubicBezTo>
                  <a:lnTo>
                    <a:pt x="1969477" y="5486400"/>
                  </a:lnTo>
                  <a:lnTo>
                    <a:pt x="1927274" y="0"/>
                  </a:lnTo>
                  <a:close/>
                </a:path>
              </a:pathLst>
            </a:custGeom>
            <a:solidFill>
              <a:srgbClr val="C00000"/>
            </a:soli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4" name="Elipse 33"/>
            <p:cNvSpPr/>
            <p:nvPr/>
          </p:nvSpPr>
          <p:spPr>
            <a:xfrm>
              <a:off x="5451284" y="4668726"/>
              <a:ext cx="154831" cy="1570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5181302" y="2957153"/>
            <a:ext cx="1355729" cy="3422334"/>
            <a:chOff x="5182756" y="2951873"/>
            <a:chExt cx="1313870" cy="3422334"/>
          </a:xfrm>
        </p:grpSpPr>
        <p:sp>
          <p:nvSpPr>
            <p:cNvPr id="31" name="Rectángulo 30"/>
            <p:cNvSpPr/>
            <p:nvPr/>
          </p:nvSpPr>
          <p:spPr>
            <a:xfrm>
              <a:off x="5182756" y="2951873"/>
              <a:ext cx="1313870" cy="3422334"/>
            </a:xfrm>
            <a:prstGeom prst="rect">
              <a:avLst/>
            </a:prstGeom>
            <a:solidFill>
              <a:srgbClr val="C0000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2" name="Elipse 31"/>
            <p:cNvSpPr/>
            <p:nvPr/>
          </p:nvSpPr>
          <p:spPr>
            <a:xfrm>
              <a:off x="5237240" y="4590194"/>
              <a:ext cx="154831" cy="1570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11" name="Rectángulo 10"/>
          <p:cNvSpPr/>
          <p:nvPr/>
        </p:nvSpPr>
        <p:spPr>
          <a:xfrm>
            <a:off x="1" y="6365175"/>
            <a:ext cx="12192000" cy="49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5828" y="3390538"/>
            <a:ext cx="1196471" cy="2983668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4214232" y="2002971"/>
            <a:ext cx="781014" cy="43622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Forma libre 6"/>
          <p:cNvSpPr/>
          <p:nvPr/>
        </p:nvSpPr>
        <p:spPr>
          <a:xfrm>
            <a:off x="4967906" y="2761371"/>
            <a:ext cx="1740869" cy="3689370"/>
          </a:xfrm>
          <a:custGeom>
            <a:avLst/>
            <a:gdLst>
              <a:gd name="connsiteX0" fmla="*/ 0 w 3080825"/>
              <a:gd name="connsiteY0" fmla="*/ 5739619 h 5795890"/>
              <a:gd name="connsiteX1" fmla="*/ 393896 w 3080825"/>
              <a:gd name="connsiteY1" fmla="*/ 5739619 h 5795890"/>
              <a:gd name="connsiteX2" fmla="*/ 393896 w 3080825"/>
              <a:gd name="connsiteY2" fmla="*/ 295422 h 5795890"/>
              <a:gd name="connsiteX3" fmla="*/ 2729133 w 3080825"/>
              <a:gd name="connsiteY3" fmla="*/ 295422 h 5795890"/>
              <a:gd name="connsiteX4" fmla="*/ 2743200 w 3080825"/>
              <a:gd name="connsiteY4" fmla="*/ 5781822 h 5795890"/>
              <a:gd name="connsiteX5" fmla="*/ 3080825 w 3080825"/>
              <a:gd name="connsiteY5" fmla="*/ 5795890 h 5795890"/>
              <a:gd name="connsiteX6" fmla="*/ 3038622 w 3080825"/>
              <a:gd name="connsiteY6" fmla="*/ 0 h 5795890"/>
              <a:gd name="connsiteX7" fmla="*/ 28136 w 3080825"/>
              <a:gd name="connsiteY7" fmla="*/ 0 h 5795890"/>
              <a:gd name="connsiteX8" fmla="*/ 0 w 3080825"/>
              <a:gd name="connsiteY8" fmla="*/ 5739619 h 579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80825" h="5795890">
                <a:moveTo>
                  <a:pt x="0" y="5739619"/>
                </a:moveTo>
                <a:lnTo>
                  <a:pt x="393896" y="5739619"/>
                </a:lnTo>
                <a:lnTo>
                  <a:pt x="393896" y="295422"/>
                </a:lnTo>
                <a:lnTo>
                  <a:pt x="2729133" y="295422"/>
                </a:lnTo>
                <a:lnTo>
                  <a:pt x="2743200" y="5781822"/>
                </a:lnTo>
                <a:lnTo>
                  <a:pt x="3080825" y="5795890"/>
                </a:lnTo>
                <a:lnTo>
                  <a:pt x="3038622" y="0"/>
                </a:lnTo>
                <a:lnTo>
                  <a:pt x="28136" y="0"/>
                </a:lnTo>
                <a:lnTo>
                  <a:pt x="0" y="5739619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494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90596" y="3138115"/>
            <a:ext cx="1894992" cy="3420152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06280" y="3414012"/>
            <a:ext cx="1291946" cy="3267739"/>
          </a:xfrm>
          <a:prstGeom prst="rect">
            <a:avLst/>
          </a:prstGeom>
        </p:spPr>
      </p:pic>
      <p:sp>
        <p:nvSpPr>
          <p:cNvPr id="40" name="Rectángulo 39"/>
          <p:cNvSpPr/>
          <p:nvPr/>
        </p:nvSpPr>
        <p:spPr>
          <a:xfrm>
            <a:off x="2547036" y="2830560"/>
            <a:ext cx="1626593" cy="1991429"/>
          </a:xfrm>
          <a:prstGeom prst="rect">
            <a:avLst/>
          </a:prstGeom>
          <a:solidFill>
            <a:schemeClr val="accent1">
              <a:lumMod val="7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Marco 12"/>
          <p:cNvSpPr/>
          <p:nvPr/>
        </p:nvSpPr>
        <p:spPr>
          <a:xfrm>
            <a:off x="2520560" y="2761371"/>
            <a:ext cx="1695840" cy="2060618"/>
          </a:xfrm>
          <a:prstGeom prst="frame">
            <a:avLst>
              <a:gd name="adj1" fmla="val 4754"/>
            </a:avLst>
          </a:prstGeom>
          <a:solidFill>
            <a:srgbClr val="C00000"/>
          </a:solidFill>
          <a:ln w="6350">
            <a:solidFill>
              <a:srgbClr val="494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7" name="Rectángulo 26"/>
          <p:cNvSpPr/>
          <p:nvPr/>
        </p:nvSpPr>
        <p:spPr>
          <a:xfrm flipV="1">
            <a:off x="2597151" y="3785678"/>
            <a:ext cx="1552228" cy="45719"/>
          </a:xfrm>
          <a:prstGeom prst="rect">
            <a:avLst/>
          </a:prstGeom>
          <a:solidFill>
            <a:srgbClr val="C00000"/>
          </a:solidFill>
          <a:ln w="6350">
            <a:solidFill>
              <a:srgbClr val="494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6" name="Rectángulo 25"/>
          <p:cNvSpPr/>
          <p:nvPr/>
        </p:nvSpPr>
        <p:spPr>
          <a:xfrm>
            <a:off x="3342307" y="2842516"/>
            <a:ext cx="45719" cy="1898328"/>
          </a:xfrm>
          <a:prstGeom prst="rect">
            <a:avLst/>
          </a:prstGeom>
          <a:solidFill>
            <a:srgbClr val="C00000"/>
          </a:solidFill>
          <a:ln w="6350">
            <a:solidFill>
              <a:srgbClr val="494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97" y="3175005"/>
            <a:ext cx="1694835" cy="3432345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4715327" y="2072825"/>
            <a:ext cx="2287677" cy="4000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" name="CuadroTexto 19"/>
          <p:cNvSpPr txBox="1"/>
          <p:nvPr/>
        </p:nvSpPr>
        <p:spPr>
          <a:xfrm>
            <a:off x="4899081" y="2116902"/>
            <a:ext cx="1989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solidFill>
                  <a:srgbClr val="444444"/>
                </a:solidFill>
                <a:latin typeface="Raleway" panose="020B0003030101060003" pitchFamily="34" charset="0"/>
              </a:rPr>
              <a:t>Puerta de ingreso</a:t>
            </a:r>
          </a:p>
        </p:txBody>
      </p:sp>
      <p:grpSp>
        <p:nvGrpSpPr>
          <p:cNvPr id="45" name="Grupo 44"/>
          <p:cNvGrpSpPr/>
          <p:nvPr/>
        </p:nvGrpSpPr>
        <p:grpSpPr>
          <a:xfrm>
            <a:off x="-3331780" y="3390538"/>
            <a:ext cx="3338186" cy="3420152"/>
            <a:chOff x="9425" y="3041569"/>
            <a:chExt cx="3338186" cy="3420152"/>
          </a:xfrm>
        </p:grpSpPr>
        <p:pic>
          <p:nvPicPr>
            <p:cNvPr id="41" name="Imagen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8568" y="3138115"/>
              <a:ext cx="1329043" cy="3267739"/>
            </a:xfrm>
            <a:prstGeom prst="rect">
              <a:avLst/>
            </a:prstGeom>
          </p:spPr>
        </p:pic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5" y="3041569"/>
              <a:ext cx="1871634" cy="3420152"/>
            </a:xfrm>
            <a:prstGeom prst="rect">
              <a:avLst/>
            </a:prstGeom>
          </p:spPr>
        </p:pic>
      </p:grpSp>
      <p:grpSp>
        <p:nvGrpSpPr>
          <p:cNvPr id="46" name="Grupo 45"/>
          <p:cNvGrpSpPr/>
          <p:nvPr/>
        </p:nvGrpSpPr>
        <p:grpSpPr>
          <a:xfrm>
            <a:off x="12815689" y="3138115"/>
            <a:ext cx="3421632" cy="3731933"/>
            <a:chOff x="13188028" y="3126067"/>
            <a:chExt cx="3421632" cy="3731933"/>
          </a:xfrm>
        </p:grpSpPr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88028" y="3126067"/>
              <a:ext cx="1576283" cy="3731933"/>
            </a:xfrm>
            <a:prstGeom prst="rect">
              <a:avLst/>
            </a:prstGeom>
          </p:spPr>
        </p:pic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00342" y="3592569"/>
              <a:ext cx="1509318" cy="3262825"/>
            </a:xfrm>
            <a:prstGeom prst="rect">
              <a:avLst/>
            </a:prstGeom>
          </p:spPr>
        </p:pic>
      </p:grpSp>
      <p:sp>
        <p:nvSpPr>
          <p:cNvPr id="51" name="CuadroTexto 50"/>
          <p:cNvSpPr txBox="1"/>
          <p:nvPr/>
        </p:nvSpPr>
        <p:spPr>
          <a:xfrm>
            <a:off x="6037969" y="111749"/>
            <a:ext cx="5792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2400" dirty="0" smtClean="0">
                <a:latin typeface="Raleway" panose="020B0003030101060003" pitchFamily="34" charset="0"/>
              </a:rPr>
              <a:t>Partidos pugnan por ingresar, sin embargo, la puerta está semiabierta</a:t>
            </a:r>
            <a:endParaRPr lang="es-PE" sz="2400" dirty="0">
              <a:latin typeface="Raleway" panose="020B0003030101060003" pitchFamily="34" charset="0"/>
            </a:endParaRPr>
          </a:p>
          <a:p>
            <a:pPr algn="just"/>
            <a:endParaRPr lang="es-PE" sz="2400" dirty="0">
              <a:latin typeface="Raleway" panose="020B0003030101060003" pitchFamily="34" charset="0"/>
            </a:endParaRPr>
          </a:p>
        </p:txBody>
      </p:sp>
      <p:pic>
        <p:nvPicPr>
          <p:cNvPr id="52" name="Imagen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455" y="-249256"/>
            <a:ext cx="1437766" cy="1150605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"/>
            <a:ext cx="12191999" cy="6857996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37533" y="5169250"/>
            <a:ext cx="3100932" cy="521353"/>
            <a:chOff x="537533" y="5169250"/>
            <a:chExt cx="3100932" cy="521353"/>
          </a:xfrm>
        </p:grpSpPr>
        <p:pic>
          <p:nvPicPr>
            <p:cNvPr id="55" name="Imagen 5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893" y="5385071"/>
              <a:ext cx="225572" cy="256054"/>
            </a:xfrm>
            <a:prstGeom prst="rect">
              <a:avLst/>
            </a:prstGeom>
          </p:spPr>
        </p:pic>
        <p:pic>
          <p:nvPicPr>
            <p:cNvPr id="56" name="Imagen 5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7651" y="5217928"/>
              <a:ext cx="225572" cy="256054"/>
            </a:xfrm>
            <a:prstGeom prst="rect">
              <a:avLst/>
            </a:prstGeom>
          </p:spPr>
        </p:pic>
        <p:pic>
          <p:nvPicPr>
            <p:cNvPr id="57" name="Imagen 5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0852" y="5237326"/>
              <a:ext cx="225572" cy="256054"/>
            </a:xfrm>
            <a:prstGeom prst="rect">
              <a:avLst/>
            </a:prstGeom>
          </p:spPr>
        </p:pic>
        <p:pic>
          <p:nvPicPr>
            <p:cNvPr id="58" name="Imagen 5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360" y="5169250"/>
              <a:ext cx="225572" cy="256054"/>
            </a:xfrm>
            <a:prstGeom prst="rect">
              <a:avLst/>
            </a:prstGeom>
          </p:spPr>
        </p:pic>
        <p:pic>
          <p:nvPicPr>
            <p:cNvPr id="59" name="Imagen 5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165" y="5169250"/>
              <a:ext cx="225572" cy="256054"/>
            </a:xfrm>
            <a:prstGeom prst="rect">
              <a:avLst/>
            </a:prstGeom>
          </p:spPr>
        </p:pic>
        <p:pic>
          <p:nvPicPr>
            <p:cNvPr id="60" name="Imagen 5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533" y="5434549"/>
              <a:ext cx="225572" cy="256054"/>
            </a:xfrm>
            <a:prstGeom prst="rect">
              <a:avLst/>
            </a:prstGeom>
          </p:spPr>
        </p:pic>
      </p:grpSp>
      <p:grpSp>
        <p:nvGrpSpPr>
          <p:cNvPr id="2" name="Grupo 1"/>
          <p:cNvGrpSpPr/>
          <p:nvPr/>
        </p:nvGrpSpPr>
        <p:grpSpPr>
          <a:xfrm>
            <a:off x="5121855" y="-96856"/>
            <a:ext cx="6861474" cy="1192002"/>
            <a:chOff x="5121855" y="-96856"/>
            <a:chExt cx="6861474" cy="1192002"/>
          </a:xfrm>
        </p:grpSpPr>
        <p:sp>
          <p:nvSpPr>
            <p:cNvPr id="53" name="CuadroTexto 52"/>
            <p:cNvSpPr txBox="1"/>
            <p:nvPr/>
          </p:nvSpPr>
          <p:spPr>
            <a:xfrm>
              <a:off x="6190369" y="264149"/>
              <a:ext cx="57929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PE" sz="2400" dirty="0">
                  <a:latin typeface="Raleway" panose="020B0003030101060003" pitchFamily="34" charset="0"/>
                </a:rPr>
                <a:t>Normas permiten la mantención de un partido, careciendo de representación </a:t>
              </a:r>
            </a:p>
          </p:txBody>
        </p:sp>
        <p:pic>
          <p:nvPicPr>
            <p:cNvPr id="54" name="Imagen 5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855" y="-96856"/>
              <a:ext cx="1437766" cy="1150605"/>
            </a:xfrm>
            <a:prstGeom prst="rect">
              <a:avLst/>
            </a:prstGeom>
          </p:spPr>
        </p:pic>
      </p:grpSp>
      <p:grpSp>
        <p:nvGrpSpPr>
          <p:cNvPr id="8" name="Grupo 7"/>
          <p:cNvGrpSpPr/>
          <p:nvPr/>
        </p:nvGrpSpPr>
        <p:grpSpPr>
          <a:xfrm>
            <a:off x="184385" y="1308298"/>
            <a:ext cx="11798944" cy="1192002"/>
            <a:chOff x="184385" y="1308298"/>
            <a:chExt cx="11798944" cy="1192002"/>
          </a:xfrm>
        </p:grpSpPr>
        <p:sp>
          <p:nvSpPr>
            <p:cNvPr id="61" name="CuadroTexto 60"/>
            <p:cNvSpPr txBox="1"/>
            <p:nvPr/>
          </p:nvSpPr>
          <p:spPr>
            <a:xfrm>
              <a:off x="1252899" y="1669303"/>
              <a:ext cx="107304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PE" sz="2400" dirty="0">
                  <a:latin typeface="Raleway" panose="020B0003030101060003" pitchFamily="34" charset="0"/>
                </a:rPr>
                <a:t>De 24 partidos políticos inscritos, solo 6 cuentan con representación parlamentaria</a:t>
              </a:r>
            </a:p>
          </p:txBody>
        </p:sp>
        <p:pic>
          <p:nvPicPr>
            <p:cNvPr id="62" name="Imagen 6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85" y="1308298"/>
              <a:ext cx="1437766" cy="1150605"/>
            </a:xfrm>
            <a:prstGeom prst="rect">
              <a:avLst/>
            </a:prstGeom>
          </p:spPr>
        </p:pic>
      </p:grpSp>
      <p:grpSp>
        <p:nvGrpSpPr>
          <p:cNvPr id="5" name="Grupo 4"/>
          <p:cNvGrpSpPr/>
          <p:nvPr/>
        </p:nvGrpSpPr>
        <p:grpSpPr>
          <a:xfrm>
            <a:off x="408207" y="5783652"/>
            <a:ext cx="3381814" cy="676021"/>
            <a:chOff x="427416" y="5704961"/>
            <a:chExt cx="3381814" cy="676021"/>
          </a:xfrm>
        </p:grpSpPr>
        <p:sp>
          <p:nvSpPr>
            <p:cNvPr id="3" name="Rectángulo 2"/>
            <p:cNvSpPr/>
            <p:nvPr/>
          </p:nvSpPr>
          <p:spPr>
            <a:xfrm>
              <a:off x="427416" y="5704961"/>
              <a:ext cx="3381814" cy="676021"/>
            </a:xfrm>
            <a:prstGeom prst="rect">
              <a:avLst/>
            </a:prstGeom>
            <a:solidFill>
              <a:srgbClr val="BF0811"/>
            </a:solidFill>
            <a:ln>
              <a:solidFill>
                <a:srgbClr val="BF08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946580" y="5734651"/>
              <a:ext cx="2512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b="1" dirty="0" smtClean="0">
                  <a:solidFill>
                    <a:schemeClr val="bg1"/>
                  </a:solidFill>
                  <a:latin typeface="Raleway" panose="020B0003030101060003" pitchFamily="34" charset="0"/>
                </a:rPr>
                <a:t>REPRESENTACIÓN</a:t>
              </a:r>
            </a:p>
            <a:p>
              <a:pPr algn="ctr"/>
              <a:r>
                <a:rPr lang="es-PE" b="1" dirty="0" smtClean="0">
                  <a:solidFill>
                    <a:schemeClr val="bg1"/>
                  </a:solidFill>
                  <a:latin typeface="Raleway" panose="020B0003030101060003" pitchFamily="34" charset="0"/>
                </a:rPr>
                <a:t>PARLAMENTARIA</a:t>
              </a:r>
              <a:endParaRPr lang="es-PE" b="1" dirty="0">
                <a:solidFill>
                  <a:schemeClr val="bg1"/>
                </a:solidFill>
                <a:latin typeface="Raleway" panose="020B0003030101060003" pitchFamily="34" charset="0"/>
              </a:endParaRPr>
            </a:p>
          </p:txBody>
        </p:sp>
      </p:grpSp>
      <p:grpSp>
        <p:nvGrpSpPr>
          <p:cNvPr id="95" name="Grupo 94"/>
          <p:cNvGrpSpPr/>
          <p:nvPr/>
        </p:nvGrpSpPr>
        <p:grpSpPr>
          <a:xfrm>
            <a:off x="-28852" y="-196880"/>
            <a:ext cx="12272603" cy="7064321"/>
            <a:chOff x="-28852" y="-24088"/>
            <a:chExt cx="12272603" cy="6882088"/>
          </a:xfrm>
        </p:grpSpPr>
        <p:sp>
          <p:nvSpPr>
            <p:cNvPr id="96" name="Rectángulo 95"/>
            <p:cNvSpPr/>
            <p:nvPr/>
          </p:nvSpPr>
          <p:spPr>
            <a:xfrm>
              <a:off x="-28852" y="0"/>
              <a:ext cx="12272603" cy="6858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97" name="Rectángulo 96"/>
            <p:cNvSpPr/>
            <p:nvPr/>
          </p:nvSpPr>
          <p:spPr>
            <a:xfrm>
              <a:off x="1" y="6365175"/>
              <a:ext cx="12192000" cy="4928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98" name="Rectángulo 97"/>
            <p:cNvSpPr/>
            <p:nvPr/>
          </p:nvSpPr>
          <p:spPr>
            <a:xfrm>
              <a:off x="51752" y="-24088"/>
              <a:ext cx="12191999" cy="278545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99" name="Rectángulo 98"/>
            <p:cNvSpPr/>
            <p:nvPr/>
          </p:nvSpPr>
          <p:spPr>
            <a:xfrm>
              <a:off x="0" y="-24085"/>
              <a:ext cx="5079351" cy="63892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00" name="Rectángulo 99"/>
            <p:cNvSpPr/>
            <p:nvPr/>
          </p:nvSpPr>
          <p:spPr>
            <a:xfrm>
              <a:off x="6587307" y="-24086"/>
              <a:ext cx="5604694" cy="63892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01" name="Forma libre 100"/>
            <p:cNvSpPr/>
            <p:nvPr/>
          </p:nvSpPr>
          <p:spPr>
            <a:xfrm>
              <a:off x="4967906" y="2761371"/>
              <a:ext cx="1740869" cy="3689370"/>
            </a:xfrm>
            <a:custGeom>
              <a:avLst/>
              <a:gdLst>
                <a:gd name="connsiteX0" fmla="*/ 0 w 3080825"/>
                <a:gd name="connsiteY0" fmla="*/ 5739619 h 5795890"/>
                <a:gd name="connsiteX1" fmla="*/ 393896 w 3080825"/>
                <a:gd name="connsiteY1" fmla="*/ 5739619 h 5795890"/>
                <a:gd name="connsiteX2" fmla="*/ 393896 w 3080825"/>
                <a:gd name="connsiteY2" fmla="*/ 295422 h 5795890"/>
                <a:gd name="connsiteX3" fmla="*/ 2729133 w 3080825"/>
                <a:gd name="connsiteY3" fmla="*/ 295422 h 5795890"/>
                <a:gd name="connsiteX4" fmla="*/ 2743200 w 3080825"/>
                <a:gd name="connsiteY4" fmla="*/ 5781822 h 5795890"/>
                <a:gd name="connsiteX5" fmla="*/ 3080825 w 3080825"/>
                <a:gd name="connsiteY5" fmla="*/ 5795890 h 5795890"/>
                <a:gd name="connsiteX6" fmla="*/ 3038622 w 3080825"/>
                <a:gd name="connsiteY6" fmla="*/ 0 h 5795890"/>
                <a:gd name="connsiteX7" fmla="*/ 28136 w 3080825"/>
                <a:gd name="connsiteY7" fmla="*/ 0 h 5795890"/>
                <a:gd name="connsiteX8" fmla="*/ 0 w 3080825"/>
                <a:gd name="connsiteY8" fmla="*/ 5739619 h 579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825" h="5795890">
                  <a:moveTo>
                    <a:pt x="0" y="5739619"/>
                  </a:moveTo>
                  <a:lnTo>
                    <a:pt x="393896" y="5739619"/>
                  </a:lnTo>
                  <a:lnTo>
                    <a:pt x="393896" y="295422"/>
                  </a:lnTo>
                  <a:lnTo>
                    <a:pt x="2729133" y="295422"/>
                  </a:lnTo>
                  <a:lnTo>
                    <a:pt x="2743200" y="5781822"/>
                  </a:lnTo>
                  <a:lnTo>
                    <a:pt x="3080825" y="5795890"/>
                  </a:lnTo>
                  <a:lnTo>
                    <a:pt x="3038622" y="0"/>
                  </a:lnTo>
                  <a:lnTo>
                    <a:pt x="28136" y="0"/>
                  </a:lnTo>
                  <a:lnTo>
                    <a:pt x="0" y="5739619"/>
                  </a:lnTo>
                  <a:close/>
                </a:path>
              </a:pathLst>
            </a:custGeom>
            <a:solidFill>
              <a:srgbClr val="C00000"/>
            </a:solidFill>
            <a:ln w="6350">
              <a:solidFill>
                <a:srgbClr val="494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02" name="Rectángulo 101"/>
            <p:cNvSpPr/>
            <p:nvPr/>
          </p:nvSpPr>
          <p:spPr>
            <a:xfrm>
              <a:off x="4715327" y="2072825"/>
              <a:ext cx="2287677" cy="4000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03" name="CuadroTexto 102"/>
            <p:cNvSpPr txBox="1"/>
            <p:nvPr/>
          </p:nvSpPr>
          <p:spPr>
            <a:xfrm>
              <a:off x="4899081" y="2116902"/>
              <a:ext cx="19899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600" b="1" dirty="0">
                  <a:solidFill>
                    <a:srgbClr val="444444"/>
                  </a:solidFill>
                  <a:latin typeface="Raleway" panose="020B0003030101060003" pitchFamily="34" charset="0"/>
                </a:rPr>
                <a:t>Puerta de </a:t>
              </a:r>
              <a:r>
                <a:rPr lang="es-PE" sz="1600" b="1" dirty="0" smtClean="0">
                  <a:solidFill>
                    <a:srgbClr val="444444"/>
                  </a:solidFill>
                  <a:latin typeface="Raleway" panose="020B0003030101060003" pitchFamily="34" charset="0"/>
                </a:rPr>
                <a:t>salida</a:t>
              </a:r>
              <a:endParaRPr lang="es-PE" sz="1600" b="1" dirty="0">
                <a:solidFill>
                  <a:srgbClr val="444444"/>
                </a:solidFill>
                <a:latin typeface="Raleway" panose="020B0003030101060003" pitchFamily="34" charset="0"/>
              </a:endParaRPr>
            </a:p>
          </p:txBody>
        </p:sp>
      </p:grpSp>
      <p:sp>
        <p:nvSpPr>
          <p:cNvPr id="48" name="Rectángulo 47"/>
          <p:cNvSpPr/>
          <p:nvPr/>
        </p:nvSpPr>
        <p:spPr>
          <a:xfrm>
            <a:off x="0" y="-6712"/>
            <a:ext cx="4841596" cy="870314"/>
          </a:xfrm>
          <a:prstGeom prst="rect">
            <a:avLst/>
          </a:prstGeom>
          <a:solidFill>
            <a:srgbClr val="BF0811"/>
          </a:solidFill>
          <a:ln>
            <a:solidFill>
              <a:srgbClr val="E3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9" name="CuadroTexto 48"/>
          <p:cNvSpPr txBox="1"/>
          <p:nvPr/>
        </p:nvSpPr>
        <p:spPr>
          <a:xfrm>
            <a:off x="1561625" y="146222"/>
            <a:ext cx="2207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chemeClr val="bg1"/>
                </a:solidFill>
                <a:latin typeface="Raleway" panose="020B0003030101060003" pitchFamily="34" charset="0"/>
              </a:rPr>
              <a:t>Inscripción</a:t>
            </a:r>
          </a:p>
        </p:txBody>
      </p:sp>
      <p:pic>
        <p:nvPicPr>
          <p:cNvPr id="50" name="Imagen 4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8" t="25272" r="33469" b="30793"/>
          <a:stretch/>
        </p:blipFill>
        <p:spPr>
          <a:xfrm>
            <a:off x="387618" y="135429"/>
            <a:ext cx="627265" cy="620096"/>
          </a:xfrm>
          <a:prstGeom prst="rect">
            <a:avLst/>
          </a:prstGeom>
        </p:spPr>
      </p:pic>
      <p:pic>
        <p:nvPicPr>
          <p:cNvPr id="107" name="Imagen 10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4711" flipH="1">
            <a:off x="4227369" y="3729889"/>
            <a:ext cx="2042095" cy="2578832"/>
          </a:xfrm>
          <a:prstGeom prst="rect">
            <a:avLst/>
          </a:prstGeom>
        </p:spPr>
      </p:pic>
      <p:grpSp>
        <p:nvGrpSpPr>
          <p:cNvPr id="104" name="Grupo 103"/>
          <p:cNvGrpSpPr/>
          <p:nvPr/>
        </p:nvGrpSpPr>
        <p:grpSpPr>
          <a:xfrm>
            <a:off x="5243203" y="2673301"/>
            <a:ext cx="1277526" cy="3948253"/>
            <a:chOff x="5328874" y="7619312"/>
            <a:chExt cx="1277526" cy="3748015"/>
          </a:xfrm>
        </p:grpSpPr>
        <p:sp>
          <p:nvSpPr>
            <p:cNvPr id="105" name="Forma libre 104"/>
            <p:cNvSpPr/>
            <p:nvPr/>
          </p:nvSpPr>
          <p:spPr>
            <a:xfrm flipH="1">
              <a:off x="5328874" y="7619312"/>
              <a:ext cx="1277526" cy="3748015"/>
            </a:xfrm>
            <a:custGeom>
              <a:avLst/>
              <a:gdLst>
                <a:gd name="connsiteX0" fmla="*/ 1927274 w 1969477"/>
                <a:gd name="connsiteY0" fmla="*/ 0 h 5486400"/>
                <a:gd name="connsiteX1" fmla="*/ 0 w 1969477"/>
                <a:gd name="connsiteY1" fmla="*/ 267286 h 5486400"/>
                <a:gd name="connsiteX2" fmla="*/ 14068 w 1969477"/>
                <a:gd name="connsiteY2" fmla="*/ 5078437 h 5486400"/>
                <a:gd name="connsiteX3" fmla="*/ 1969477 w 1969477"/>
                <a:gd name="connsiteY3" fmla="*/ 5486400 h 5486400"/>
                <a:gd name="connsiteX4" fmla="*/ 1927274 w 1969477"/>
                <a:gd name="connsiteY4" fmla="*/ 0 h 5486400"/>
                <a:gd name="connsiteX0" fmla="*/ 1927274 w 1989252"/>
                <a:gd name="connsiteY0" fmla="*/ 0 h 5294274"/>
                <a:gd name="connsiteX1" fmla="*/ 0 w 1989252"/>
                <a:gd name="connsiteY1" fmla="*/ 267286 h 5294274"/>
                <a:gd name="connsiteX2" fmla="*/ 14068 w 1989252"/>
                <a:gd name="connsiteY2" fmla="*/ 5078437 h 5294274"/>
                <a:gd name="connsiteX3" fmla="*/ 1989252 w 1989252"/>
                <a:gd name="connsiteY3" fmla="*/ 5294274 h 5294274"/>
                <a:gd name="connsiteX4" fmla="*/ 1927274 w 1989252"/>
                <a:gd name="connsiteY4" fmla="*/ 0 h 5294274"/>
                <a:gd name="connsiteX0" fmla="*/ 1927274 w 1989252"/>
                <a:gd name="connsiteY0" fmla="*/ 0 h 5154546"/>
                <a:gd name="connsiteX1" fmla="*/ 0 w 1989252"/>
                <a:gd name="connsiteY1" fmla="*/ 127558 h 5154546"/>
                <a:gd name="connsiteX2" fmla="*/ 14068 w 1989252"/>
                <a:gd name="connsiteY2" fmla="*/ 4938709 h 5154546"/>
                <a:gd name="connsiteX3" fmla="*/ 1989252 w 1989252"/>
                <a:gd name="connsiteY3" fmla="*/ 5154546 h 5154546"/>
                <a:gd name="connsiteX4" fmla="*/ 1927274 w 1989252"/>
                <a:gd name="connsiteY4" fmla="*/ 0 h 51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9252" h="5154546">
                  <a:moveTo>
                    <a:pt x="1927274" y="0"/>
                  </a:moveTo>
                  <a:lnTo>
                    <a:pt x="0" y="127558"/>
                  </a:lnTo>
                  <a:cubicBezTo>
                    <a:pt x="4689" y="1731275"/>
                    <a:pt x="9379" y="3334992"/>
                    <a:pt x="14068" y="4938709"/>
                  </a:cubicBezTo>
                  <a:lnTo>
                    <a:pt x="1989252" y="5154546"/>
                  </a:lnTo>
                  <a:lnTo>
                    <a:pt x="1927274" y="0"/>
                  </a:lnTo>
                  <a:close/>
                </a:path>
              </a:pathLst>
            </a:custGeom>
            <a:solidFill>
              <a:srgbClr val="C00000"/>
            </a:soli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06" name="Elipse 105"/>
            <p:cNvSpPr/>
            <p:nvPr/>
          </p:nvSpPr>
          <p:spPr>
            <a:xfrm flipH="1">
              <a:off x="5424590" y="9204763"/>
              <a:ext cx="159374" cy="1812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108" name="Grupo 107"/>
          <p:cNvGrpSpPr/>
          <p:nvPr/>
        </p:nvGrpSpPr>
        <p:grpSpPr>
          <a:xfrm>
            <a:off x="4852467" y="-114736"/>
            <a:ext cx="6861474" cy="1150605"/>
            <a:chOff x="5121855" y="-96856"/>
            <a:chExt cx="6861474" cy="1150605"/>
          </a:xfrm>
        </p:grpSpPr>
        <p:sp>
          <p:nvSpPr>
            <p:cNvPr id="109" name="CuadroTexto 108"/>
            <p:cNvSpPr txBox="1"/>
            <p:nvPr/>
          </p:nvSpPr>
          <p:spPr>
            <a:xfrm>
              <a:off x="6190369" y="264149"/>
              <a:ext cx="57929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PE" sz="2400" dirty="0" smtClean="0">
                  <a:latin typeface="Raleway" panose="020B0003030101060003" pitchFamily="34" charset="0"/>
                </a:rPr>
                <a:t>Pocos partidos pierden su inscripción</a:t>
              </a:r>
              <a:endParaRPr lang="es-PE" sz="2400" dirty="0">
                <a:latin typeface="Raleway" panose="020B0003030101060003" pitchFamily="34" charset="0"/>
              </a:endParaRPr>
            </a:p>
          </p:txBody>
        </p:sp>
        <p:pic>
          <p:nvPicPr>
            <p:cNvPr id="110" name="Imagen 1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855" y="-96856"/>
              <a:ext cx="1437766" cy="1150605"/>
            </a:xfrm>
            <a:prstGeom prst="rect">
              <a:avLst/>
            </a:prstGeom>
          </p:spPr>
        </p:pic>
      </p:grpSp>
      <p:pic>
        <p:nvPicPr>
          <p:cNvPr id="73" name="Imagen 7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17" y="6392613"/>
            <a:ext cx="1423386" cy="27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38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6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4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980" fill="hold">
                                          <p:stCondLst>
                                            <p:cond delay="98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980" fill="hold">
                                          <p:stCondLst>
                                            <p:cond delay="196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980" fill="hold">
                                          <p:stCondLst>
                                            <p:cond delay="294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980" fill="hold">
                                          <p:stCondLst>
                                            <p:cond delay="39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4.44444E-6 L -0.03632 0.00763 " pathEditMode="relative" rAng="0" ptsTypes="AA">
                                      <p:cBhvr>
                                        <p:cTn id="17" dur="1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37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45833E-6 -4.44444E-6 L -0.32748 -0.002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11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91667E-6 -1.11111E-6 L -0.37291 -0.033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6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1536 0.04792 L 0.3056 -0.0407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-444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.01224 0.09444 L -0.31667 -0.0208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5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09805 0.08287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4144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  <p:bldP spid="15" grpId="0" animBg="1"/>
      <p:bldP spid="17" grpId="0" animBg="1"/>
      <p:bldP spid="18" grpId="0" animBg="1"/>
      <p:bldP spid="11" grpId="0" animBg="1"/>
      <p:bldP spid="16" grpId="0" animBg="1"/>
      <p:bldP spid="7" grpId="0" animBg="1"/>
      <p:bldP spid="40" grpId="0" animBg="1"/>
      <p:bldP spid="13" grpId="0" animBg="1"/>
      <p:bldP spid="27" grpId="0" animBg="1"/>
      <p:bldP spid="26" grpId="0" animBg="1"/>
      <p:bldP spid="19" grpId="0" animBg="1"/>
      <p:bldP spid="20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3" r="29940"/>
          <a:stretch/>
        </p:blipFill>
        <p:spPr>
          <a:xfrm>
            <a:off x="7962900" y="400050"/>
            <a:ext cx="4229100" cy="685800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5" b="12564"/>
          <a:stretch/>
        </p:blipFill>
        <p:spPr>
          <a:xfrm rot="5400000">
            <a:off x="-1343025" y="1743074"/>
            <a:ext cx="6858000" cy="417195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1" t="30767" r="16096" b="11850"/>
          <a:stretch/>
        </p:blipFill>
        <p:spPr>
          <a:xfrm rot="5400000">
            <a:off x="2629846" y="1944049"/>
            <a:ext cx="6858000" cy="3770005"/>
          </a:xfrm>
          <a:prstGeom prst="rect">
            <a:avLst/>
          </a:prstGeom>
        </p:spPr>
      </p:pic>
      <p:grpSp>
        <p:nvGrpSpPr>
          <p:cNvPr id="65" name="Grupo 64"/>
          <p:cNvGrpSpPr/>
          <p:nvPr/>
        </p:nvGrpSpPr>
        <p:grpSpPr>
          <a:xfrm>
            <a:off x="284278" y="5934257"/>
            <a:ext cx="11774372" cy="870314"/>
            <a:chOff x="284278" y="5934257"/>
            <a:chExt cx="11774372" cy="870314"/>
          </a:xfrm>
        </p:grpSpPr>
        <p:sp>
          <p:nvSpPr>
            <p:cNvPr id="85" name="Rectángulo 84"/>
            <p:cNvSpPr/>
            <p:nvPr/>
          </p:nvSpPr>
          <p:spPr>
            <a:xfrm>
              <a:off x="284278" y="5934257"/>
              <a:ext cx="3620972" cy="87031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64" name="CuadroTexto 63"/>
            <p:cNvSpPr txBox="1"/>
            <p:nvPr/>
          </p:nvSpPr>
          <p:spPr>
            <a:xfrm>
              <a:off x="284278" y="6107804"/>
              <a:ext cx="36400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2800" dirty="0" smtClean="0">
                  <a:solidFill>
                    <a:schemeClr val="bg1"/>
                  </a:solidFill>
                  <a:latin typeface="Raleway" panose="020B0003030101060003" pitchFamily="34" charset="0"/>
                </a:rPr>
                <a:t>Partidos cascarones</a:t>
              </a:r>
              <a:endParaRPr lang="es-PE" sz="2800" dirty="0">
                <a:solidFill>
                  <a:schemeClr val="bg1"/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86" name="Rectángulo 85"/>
            <p:cNvSpPr/>
            <p:nvPr/>
          </p:nvSpPr>
          <p:spPr>
            <a:xfrm>
              <a:off x="4303827" y="5934257"/>
              <a:ext cx="3620972" cy="87031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87" name="CuadroTexto 86"/>
            <p:cNvSpPr txBox="1"/>
            <p:nvPr/>
          </p:nvSpPr>
          <p:spPr>
            <a:xfrm>
              <a:off x="4303827" y="6107804"/>
              <a:ext cx="36400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2800" dirty="0" smtClean="0">
                  <a:solidFill>
                    <a:schemeClr val="bg1"/>
                  </a:solidFill>
                  <a:latin typeface="Raleway" panose="020B0003030101060003" pitchFamily="34" charset="0"/>
                </a:rPr>
                <a:t>Mercantilismo</a:t>
              </a:r>
              <a:endParaRPr lang="es-PE" sz="2800" dirty="0">
                <a:solidFill>
                  <a:schemeClr val="bg1"/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88" name="Rectángulo 87"/>
            <p:cNvSpPr/>
            <p:nvPr/>
          </p:nvSpPr>
          <p:spPr>
            <a:xfrm>
              <a:off x="8418628" y="5934257"/>
              <a:ext cx="3620972" cy="87031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89" name="CuadroTexto 88"/>
            <p:cNvSpPr txBox="1"/>
            <p:nvPr/>
          </p:nvSpPr>
          <p:spPr>
            <a:xfrm>
              <a:off x="8418628" y="6107804"/>
              <a:ext cx="36400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2800" dirty="0" smtClean="0">
                  <a:solidFill>
                    <a:schemeClr val="bg1"/>
                  </a:solidFill>
                  <a:latin typeface="Raleway" panose="020B0003030101060003" pitchFamily="34" charset="0"/>
                </a:rPr>
                <a:t>Vientres de alquiler</a:t>
              </a:r>
              <a:endParaRPr lang="es-PE" sz="2800" dirty="0">
                <a:solidFill>
                  <a:schemeClr val="bg1"/>
                </a:solidFill>
                <a:latin typeface="Raleway" panose="020B0003030101060003" pitchFamily="34" charset="0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7298"/>
            <a:ext cx="12192001" cy="119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66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pSp>
        <p:nvGrpSpPr>
          <p:cNvPr id="34" name="Grupo 33"/>
          <p:cNvGrpSpPr/>
          <p:nvPr/>
        </p:nvGrpSpPr>
        <p:grpSpPr>
          <a:xfrm>
            <a:off x="794213" y="5332284"/>
            <a:ext cx="10812223" cy="1614889"/>
            <a:chOff x="760651" y="5123336"/>
            <a:chExt cx="10812223" cy="1614889"/>
          </a:xfrm>
        </p:grpSpPr>
        <p:sp>
          <p:nvSpPr>
            <p:cNvPr id="36" name="CuadroTexto 35"/>
            <p:cNvSpPr txBox="1"/>
            <p:nvPr/>
          </p:nvSpPr>
          <p:spPr>
            <a:xfrm>
              <a:off x="1816643" y="5291675"/>
              <a:ext cx="1905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8800" b="1" dirty="0">
                  <a:solidFill>
                    <a:srgbClr val="BF0811"/>
                  </a:solidFill>
                  <a:latin typeface="Raleway" panose="020B0003030101060003" pitchFamily="34" charset="0"/>
                </a:rPr>
                <a:t>+</a:t>
              </a:r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760651" y="5640272"/>
              <a:ext cx="1362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3600" dirty="0">
                  <a:latin typeface="Raleway" panose="020B0003030101060003" pitchFamily="34" charset="0"/>
                </a:rPr>
                <a:t>5%</a:t>
              </a: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2427976" y="5616152"/>
              <a:ext cx="8393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3600" dirty="0">
                  <a:latin typeface="Raleway" panose="020B0003030101060003" pitchFamily="34" charset="0"/>
                </a:rPr>
                <a:t>1%</a:t>
              </a:r>
            </a:p>
          </p:txBody>
        </p:sp>
        <p:sp>
          <p:nvSpPr>
            <p:cNvPr id="40" name="CuadroTexto 39"/>
            <p:cNvSpPr txBox="1"/>
            <p:nvPr/>
          </p:nvSpPr>
          <p:spPr>
            <a:xfrm>
              <a:off x="4193195" y="5604499"/>
              <a:ext cx="8117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3600" dirty="0">
                  <a:latin typeface="Raleway" panose="020B0003030101060003" pitchFamily="34" charset="0"/>
                </a:rPr>
                <a:t>1%</a:t>
              </a:r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3436925" y="5243949"/>
              <a:ext cx="1905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8800" b="1" dirty="0">
                  <a:solidFill>
                    <a:srgbClr val="BF0811"/>
                  </a:solidFill>
                  <a:latin typeface="Raleway" panose="020B0003030101060003" pitchFamily="34" charset="0"/>
                </a:rPr>
                <a:t>+</a:t>
              </a:r>
            </a:p>
          </p:txBody>
        </p:sp>
        <p:sp>
          <p:nvSpPr>
            <p:cNvPr id="42" name="CuadroTexto 41"/>
            <p:cNvSpPr txBox="1"/>
            <p:nvPr/>
          </p:nvSpPr>
          <p:spPr>
            <a:xfrm>
              <a:off x="5130355" y="5123336"/>
              <a:ext cx="1905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8800" b="1" dirty="0">
                  <a:solidFill>
                    <a:srgbClr val="BF0811"/>
                  </a:solidFill>
                  <a:latin typeface="Raleway" panose="020B0003030101060003" pitchFamily="34" charset="0"/>
                </a:rPr>
                <a:t>=</a:t>
              </a: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6098023" y="5417027"/>
              <a:ext cx="11761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4800" dirty="0">
                  <a:latin typeface="Raleway" panose="020B0003030101060003" pitchFamily="34" charset="0"/>
                </a:rPr>
                <a:t>7</a:t>
              </a:r>
              <a:r>
                <a:rPr lang="es-PE" sz="3600" dirty="0">
                  <a:latin typeface="Raleway" panose="020B0003030101060003" pitchFamily="34" charset="0"/>
                </a:rPr>
                <a:t>%</a:t>
              </a:r>
              <a:endParaRPr lang="es-PE" sz="1600" dirty="0">
                <a:latin typeface="Raleway" panose="020B0003030101060003" pitchFamily="34" charset="0"/>
              </a:endParaRPr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7115175" y="5584454"/>
              <a:ext cx="4457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PE" sz="1600" dirty="0">
                  <a:latin typeface="Raleway" panose="020B0003030101060003" pitchFamily="34" charset="0"/>
                </a:rPr>
                <a:t>De los ciudadanos que sufragaron en las últimas elecciones de carácter nacional</a:t>
              </a:r>
            </a:p>
          </p:txBody>
        </p:sp>
      </p:grpSp>
      <p:pic>
        <p:nvPicPr>
          <p:cNvPr id="45" name="Imagen 4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17" y="6392613"/>
            <a:ext cx="1423386" cy="2702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10900" cy="582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750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1" r="29223"/>
          <a:stretch/>
        </p:blipFill>
        <p:spPr>
          <a:xfrm>
            <a:off x="7143149" y="0"/>
            <a:ext cx="5064642" cy="6858000"/>
          </a:xfrm>
          <a:prstGeom prst="rect">
            <a:avLst/>
          </a:prstGeom>
        </p:spPr>
      </p:pic>
      <p:pic>
        <p:nvPicPr>
          <p:cNvPr id="23" name="Imagen 2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17" y="6392613"/>
            <a:ext cx="1423386" cy="2702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2498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17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1" r="29223"/>
          <a:stretch/>
        </p:blipFill>
        <p:spPr>
          <a:xfrm>
            <a:off x="7143149" y="0"/>
            <a:ext cx="5064642" cy="6858000"/>
          </a:xfrm>
          <a:prstGeom prst="rect">
            <a:avLst/>
          </a:prstGeom>
        </p:spPr>
      </p:pic>
      <p:pic>
        <p:nvPicPr>
          <p:cNvPr id="24" name="Imagen 2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17" y="6392613"/>
            <a:ext cx="1423386" cy="2702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6974428" cy="62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7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ALIANZAS</a:t>
            </a:r>
          </a:p>
        </p:txBody>
      </p:sp>
      <p:pic>
        <p:nvPicPr>
          <p:cNvPr id="21" name="Imagen 2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17" y="6392613"/>
            <a:ext cx="1423386" cy="27026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01980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91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584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85" y="4071887"/>
            <a:ext cx="6316003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1936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ALIANZAS</a:t>
            </a:r>
          </a:p>
        </p:txBody>
      </p:sp>
      <p:pic>
        <p:nvPicPr>
          <p:cNvPr id="23" name="Imagen 2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17" y="6392613"/>
            <a:ext cx="1423386" cy="2702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40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7963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ALIANZAS</a:t>
            </a:r>
          </a:p>
        </p:txBody>
      </p:sp>
      <p:pic>
        <p:nvPicPr>
          <p:cNvPr id="14" name="Imagen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17" y="6392613"/>
            <a:ext cx="1423386" cy="2702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73392" cy="640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17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98"/>
          <a:stretch/>
        </p:blipFill>
        <p:spPr>
          <a:xfrm>
            <a:off x="0" y="3918312"/>
            <a:ext cx="12192000" cy="293968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532638" y="1370029"/>
            <a:ext cx="5126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9600" b="1" spc="-150" dirty="0">
                <a:latin typeface="Raleway" panose="020B0003030101060003" pitchFamily="34" charset="0"/>
              </a:rPr>
              <a:t>GRACIAS</a:t>
            </a:r>
            <a:r>
              <a:rPr lang="es-PE" sz="6000" b="1" spc="-150" dirty="0">
                <a:latin typeface="Raleway" panose="020B0003030101060003" pitchFamily="34" charset="0"/>
              </a:rPr>
              <a:t> 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1688592" y="1220458"/>
            <a:ext cx="6729267" cy="1719231"/>
            <a:chOff x="1056580" y="1003069"/>
            <a:chExt cx="6729267" cy="1719231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98" t="34902" r="15343" b="33922"/>
            <a:stretch/>
          </p:blipFill>
          <p:spPr>
            <a:xfrm>
              <a:off x="4087906" y="1432886"/>
              <a:ext cx="3697941" cy="1289414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1056580" y="1003069"/>
              <a:ext cx="37914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2800" b="1" spc="-150" dirty="0" smtClean="0">
                  <a:latin typeface="Raleway" panose="020B0003030101060003" pitchFamily="34" charset="0"/>
                </a:rPr>
                <a:t>Con la colaboración de:</a:t>
              </a:r>
              <a:endParaRPr lang="es-PE" sz="2800" b="1" spc="-150" dirty="0">
                <a:latin typeface="Raleway" panose="020B00030301010600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901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/>
          <p:cNvSpPr/>
          <p:nvPr/>
        </p:nvSpPr>
        <p:spPr>
          <a:xfrm>
            <a:off x="0" y="0"/>
            <a:ext cx="4841596" cy="870314"/>
          </a:xfrm>
          <a:prstGeom prst="rect">
            <a:avLst/>
          </a:prstGeom>
          <a:solidFill>
            <a:srgbClr val="E30613"/>
          </a:solidFill>
          <a:ln>
            <a:solidFill>
              <a:srgbClr val="E3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8517" r="29342" b="22964"/>
          <a:stretch/>
        </p:blipFill>
        <p:spPr>
          <a:xfrm>
            <a:off x="132523" y="13252"/>
            <a:ext cx="940904" cy="821636"/>
          </a:xfrm>
          <a:prstGeom prst="rect">
            <a:avLst/>
          </a:prstGeom>
        </p:spPr>
      </p:pic>
      <p:sp>
        <p:nvSpPr>
          <p:cNvPr id="26" name="Elipse 25"/>
          <p:cNvSpPr/>
          <p:nvPr/>
        </p:nvSpPr>
        <p:spPr>
          <a:xfrm>
            <a:off x="328612" y="113800"/>
            <a:ext cx="626269" cy="620540"/>
          </a:xfrm>
          <a:prstGeom prst="ellipse">
            <a:avLst/>
          </a:prstGeom>
          <a:noFill/>
          <a:ln w="57150">
            <a:solidFill>
              <a:srgbClr val="E3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43" y="2646129"/>
            <a:ext cx="3736208" cy="154401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" y="4724047"/>
            <a:ext cx="4573181" cy="16870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00"/>
            <a:ext cx="11771290" cy="661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351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/>
          <p:cNvSpPr/>
          <p:nvPr/>
        </p:nvSpPr>
        <p:spPr>
          <a:xfrm>
            <a:off x="0" y="0"/>
            <a:ext cx="4841596" cy="870314"/>
          </a:xfrm>
          <a:prstGeom prst="rect">
            <a:avLst/>
          </a:prstGeom>
          <a:solidFill>
            <a:srgbClr val="E30613"/>
          </a:solidFill>
          <a:ln>
            <a:solidFill>
              <a:srgbClr val="E3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8517" r="29342" b="22964"/>
          <a:stretch/>
        </p:blipFill>
        <p:spPr>
          <a:xfrm>
            <a:off x="132523" y="13252"/>
            <a:ext cx="940904" cy="821636"/>
          </a:xfrm>
          <a:prstGeom prst="rect">
            <a:avLst/>
          </a:prstGeom>
        </p:spPr>
      </p:pic>
      <p:sp>
        <p:nvSpPr>
          <p:cNvPr id="26" name="Elipse 25"/>
          <p:cNvSpPr/>
          <p:nvPr/>
        </p:nvSpPr>
        <p:spPr>
          <a:xfrm>
            <a:off x="328612" y="113800"/>
            <a:ext cx="626269" cy="620540"/>
          </a:xfrm>
          <a:prstGeom prst="ellipse">
            <a:avLst/>
          </a:prstGeom>
          <a:noFill/>
          <a:ln w="57150">
            <a:solidFill>
              <a:srgbClr val="E3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4"/>
          <a:stretch/>
        </p:blipFill>
        <p:spPr>
          <a:xfrm>
            <a:off x="-779480" y="2852094"/>
            <a:ext cx="13625352" cy="48579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60785"/>
          <a:stretch/>
        </p:blipFill>
        <p:spPr>
          <a:xfrm>
            <a:off x="0" y="113799"/>
            <a:ext cx="11230377" cy="441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6217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/>
          <p:cNvSpPr/>
          <p:nvPr/>
        </p:nvSpPr>
        <p:spPr>
          <a:xfrm>
            <a:off x="0" y="0"/>
            <a:ext cx="4841596" cy="870314"/>
          </a:xfrm>
          <a:prstGeom prst="rect">
            <a:avLst/>
          </a:prstGeom>
          <a:solidFill>
            <a:srgbClr val="E30613"/>
          </a:solidFill>
          <a:ln>
            <a:solidFill>
              <a:srgbClr val="E3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8517" r="29342" b="22964"/>
          <a:stretch/>
        </p:blipFill>
        <p:spPr>
          <a:xfrm>
            <a:off x="132523" y="13252"/>
            <a:ext cx="940904" cy="821636"/>
          </a:xfrm>
          <a:prstGeom prst="rect">
            <a:avLst/>
          </a:prstGeom>
        </p:spPr>
      </p:pic>
      <p:sp>
        <p:nvSpPr>
          <p:cNvPr id="26" name="Elipse 25"/>
          <p:cNvSpPr/>
          <p:nvPr/>
        </p:nvSpPr>
        <p:spPr>
          <a:xfrm>
            <a:off x="328612" y="113800"/>
            <a:ext cx="626269" cy="620540"/>
          </a:xfrm>
          <a:prstGeom prst="ellipse">
            <a:avLst/>
          </a:prstGeom>
          <a:noFill/>
          <a:ln w="57150">
            <a:solidFill>
              <a:srgbClr val="E3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7" name="Imagen 6" descr="Imagen que contiene persona, interior, hombre, pared&#10;&#10;Descripción generada con confianza muy alta">
            <a:extLst>
              <a:ext uri="{FF2B5EF4-FFF2-40B4-BE49-F238E27FC236}">
                <a16:creationId xmlns:a16="http://schemas.microsoft.com/office/drawing/2014/main" xmlns="" id="{7EEFC5F2-3A84-43C0-A8E6-217B90B80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 r="22342"/>
          <a:stretch/>
        </p:blipFill>
        <p:spPr>
          <a:xfrm>
            <a:off x="7774796" y="0"/>
            <a:ext cx="441077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8071"/>
          <a:stretch/>
        </p:blipFill>
        <p:spPr>
          <a:xfrm>
            <a:off x="0" y="83059"/>
            <a:ext cx="9739086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13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/>
          <p:cNvSpPr/>
          <p:nvPr/>
        </p:nvSpPr>
        <p:spPr>
          <a:xfrm>
            <a:off x="0" y="0"/>
            <a:ext cx="4841596" cy="870314"/>
          </a:xfrm>
          <a:prstGeom prst="rect">
            <a:avLst/>
          </a:prstGeom>
          <a:solidFill>
            <a:srgbClr val="E30613"/>
          </a:solidFill>
          <a:ln>
            <a:solidFill>
              <a:srgbClr val="E3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8517" r="29342" b="22964"/>
          <a:stretch/>
        </p:blipFill>
        <p:spPr>
          <a:xfrm>
            <a:off x="132523" y="13252"/>
            <a:ext cx="940904" cy="821636"/>
          </a:xfrm>
          <a:prstGeom prst="rect">
            <a:avLst/>
          </a:prstGeom>
        </p:spPr>
      </p:pic>
      <p:sp>
        <p:nvSpPr>
          <p:cNvPr id="26" name="Elipse 25"/>
          <p:cNvSpPr/>
          <p:nvPr/>
        </p:nvSpPr>
        <p:spPr>
          <a:xfrm>
            <a:off x="328612" y="113800"/>
            <a:ext cx="626269" cy="620540"/>
          </a:xfrm>
          <a:prstGeom prst="ellipse">
            <a:avLst/>
          </a:prstGeom>
          <a:noFill/>
          <a:ln w="57150">
            <a:solidFill>
              <a:srgbClr val="E3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13" name="Grupo 12"/>
          <p:cNvGrpSpPr/>
          <p:nvPr/>
        </p:nvGrpSpPr>
        <p:grpSpPr>
          <a:xfrm>
            <a:off x="1935191" y="4279766"/>
            <a:ext cx="3257797" cy="1317113"/>
            <a:chOff x="1802130" y="4276855"/>
            <a:chExt cx="3257797" cy="1317113"/>
          </a:xfrm>
        </p:grpSpPr>
        <p:pic>
          <p:nvPicPr>
            <p:cNvPr id="34" name="Imagen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80" t="42797" r="45512" b="41233"/>
            <a:stretch/>
          </p:blipFill>
          <p:spPr>
            <a:xfrm>
              <a:off x="3331927" y="4276855"/>
              <a:ext cx="1728000" cy="1312405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80" t="42797" r="45512" b="41233"/>
            <a:stretch/>
          </p:blipFill>
          <p:spPr>
            <a:xfrm>
              <a:off x="1802130" y="4282479"/>
              <a:ext cx="1726795" cy="1311489"/>
            </a:xfrm>
            <a:prstGeom prst="rect">
              <a:avLst/>
            </a:prstGeom>
          </p:spPr>
        </p:pic>
      </p:grp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5" t="60053" r="32278"/>
          <a:stretch/>
        </p:blipFill>
        <p:spPr>
          <a:xfrm>
            <a:off x="3028246" y="5619262"/>
            <a:ext cx="3352800" cy="186661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841" y="4693732"/>
            <a:ext cx="1072989" cy="21642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3" t="60053" r="24696"/>
          <a:stretch/>
        </p:blipFill>
        <p:spPr>
          <a:xfrm>
            <a:off x="6381046" y="5619262"/>
            <a:ext cx="3803375" cy="186661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9" t="14047" r="34244" b="57289"/>
          <a:stretch/>
        </p:blipFill>
        <p:spPr>
          <a:xfrm>
            <a:off x="1351845" y="3474046"/>
            <a:ext cx="3352800" cy="1339379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9" t="2764" r="34244" b="85719"/>
          <a:stretch/>
        </p:blipFill>
        <p:spPr>
          <a:xfrm>
            <a:off x="1320608" y="2957757"/>
            <a:ext cx="9417221" cy="538138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9" t="14047" r="34244" b="57289"/>
          <a:stretch/>
        </p:blipFill>
        <p:spPr>
          <a:xfrm>
            <a:off x="5234417" y="3474046"/>
            <a:ext cx="3352800" cy="1339379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9" t="14047" r="51025" b="57289"/>
          <a:stretch/>
        </p:blipFill>
        <p:spPr>
          <a:xfrm>
            <a:off x="9116989" y="3474045"/>
            <a:ext cx="1768725" cy="1339379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9" t="46443" r="49313" b="33293"/>
          <a:stretch/>
        </p:blipFill>
        <p:spPr>
          <a:xfrm>
            <a:off x="705517" y="4681606"/>
            <a:ext cx="1225571" cy="218852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5" t="60053" r="59896"/>
          <a:stretch/>
        </p:blipFill>
        <p:spPr>
          <a:xfrm>
            <a:off x="1633091" y="5619262"/>
            <a:ext cx="1395154" cy="186661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456542" y="6604972"/>
            <a:ext cx="417502" cy="25302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123" y="113800"/>
            <a:ext cx="2365596" cy="307255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461"/>
          <a:stretch/>
        </p:blipFill>
        <p:spPr>
          <a:xfrm>
            <a:off x="0" y="87382"/>
            <a:ext cx="12075886" cy="27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78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0.38398 0.00301 " pathEditMode="relative" rAng="0" ptsTypes="AA">
                                      <p:cBhvr>
                                        <p:cTn id="6" dur="5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3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/>
          <p:cNvSpPr/>
          <p:nvPr/>
        </p:nvSpPr>
        <p:spPr>
          <a:xfrm>
            <a:off x="0" y="0"/>
            <a:ext cx="4841596" cy="870314"/>
          </a:xfrm>
          <a:prstGeom prst="rect">
            <a:avLst/>
          </a:prstGeom>
          <a:solidFill>
            <a:srgbClr val="E30613"/>
          </a:solidFill>
          <a:ln>
            <a:solidFill>
              <a:srgbClr val="E3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8517" r="29342" b="22964"/>
          <a:stretch/>
        </p:blipFill>
        <p:spPr>
          <a:xfrm>
            <a:off x="132523" y="13252"/>
            <a:ext cx="940904" cy="821636"/>
          </a:xfrm>
          <a:prstGeom prst="rect">
            <a:avLst/>
          </a:prstGeom>
        </p:spPr>
      </p:pic>
      <p:sp>
        <p:nvSpPr>
          <p:cNvPr id="26" name="Elipse 25"/>
          <p:cNvSpPr/>
          <p:nvPr/>
        </p:nvSpPr>
        <p:spPr>
          <a:xfrm>
            <a:off x="328612" y="113800"/>
            <a:ext cx="626269" cy="620540"/>
          </a:xfrm>
          <a:prstGeom prst="ellipse">
            <a:avLst/>
          </a:prstGeom>
          <a:noFill/>
          <a:ln w="57150">
            <a:solidFill>
              <a:srgbClr val="E3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8455"/>
          <a:stretch/>
        </p:blipFill>
        <p:spPr>
          <a:xfrm>
            <a:off x="16410" y="99286"/>
            <a:ext cx="11483581" cy="670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5036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adroTexto 23"/>
          <p:cNvSpPr txBox="1"/>
          <p:nvPr/>
        </p:nvSpPr>
        <p:spPr>
          <a:xfrm>
            <a:off x="6379827" y="-1100067"/>
            <a:ext cx="2207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chemeClr val="bg1"/>
                </a:solidFill>
                <a:latin typeface="Raleway" panose="020B0003030101060003" pitchFamily="34" charset="0"/>
              </a:rPr>
              <a:t>Diagnóstico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1" r="24802"/>
          <a:stretch/>
        </p:blipFill>
        <p:spPr>
          <a:xfrm>
            <a:off x="0" y="0"/>
            <a:ext cx="464820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0960"/>
          <a:stretch/>
        </p:blipFill>
        <p:spPr>
          <a:xfrm>
            <a:off x="5204897" y="415372"/>
            <a:ext cx="6748857" cy="637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65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98"/>
          <a:stretch/>
        </p:blipFill>
        <p:spPr>
          <a:xfrm>
            <a:off x="0" y="3238500"/>
            <a:ext cx="12192000" cy="36195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60739"/>
          <a:stretch/>
        </p:blipFill>
        <p:spPr>
          <a:xfrm>
            <a:off x="0" y="279284"/>
            <a:ext cx="9900762" cy="51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49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92</Words>
  <Application>Microsoft Office PowerPoint</Application>
  <PresentationFormat>Panorámica</PresentationFormat>
  <Paragraphs>27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Raleway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Marcos Leonardo Ch L</dc:creator>
  <cp:lastModifiedBy>Marcos Leonardo Ch L</cp:lastModifiedBy>
  <cp:revision>9</cp:revision>
  <dcterms:created xsi:type="dcterms:W3CDTF">2019-05-13T07:38:16Z</dcterms:created>
  <dcterms:modified xsi:type="dcterms:W3CDTF">2019-05-13T08:10:05Z</dcterms:modified>
</cp:coreProperties>
</file>