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078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487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440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533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21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130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180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981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328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94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887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FB383-B894-40E9-9B42-A4FFD0F47245}" type="datetimeFigureOut">
              <a:rPr lang="es-PE" smtClean="0"/>
              <a:t>13/05/2019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D32C-1CE7-406D-B07E-57FFCE8D34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580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" y="0"/>
            <a:ext cx="12177554" cy="68661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6056" r="16808" b="36527"/>
          <a:stretch/>
        </p:blipFill>
        <p:spPr>
          <a:xfrm>
            <a:off x="412125" y="5867327"/>
            <a:ext cx="2395470" cy="7652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446" y="5497995"/>
            <a:ext cx="330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Con la colaboración: </a:t>
            </a:r>
            <a:endParaRPr lang="es-PE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6" y="1"/>
            <a:ext cx="11599754" cy="7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2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82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9632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36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51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6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69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42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9632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85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9632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1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44"/>
            <a:ext cx="12205911" cy="6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2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9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202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208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" y="0"/>
            <a:ext cx="12173439" cy="68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52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0"/>
            <a:ext cx="12162692" cy="68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23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8"/>
          <a:stretch/>
        </p:blipFill>
        <p:spPr>
          <a:xfrm>
            <a:off x="0" y="3918312"/>
            <a:ext cx="12192000" cy="29396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32638" y="1370029"/>
            <a:ext cx="5126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600" b="1" spc="-150" dirty="0">
                <a:latin typeface="Raleway" panose="020B0003030101060003" pitchFamily="34" charset="0"/>
              </a:rPr>
              <a:t>GRACIAS</a:t>
            </a:r>
            <a:r>
              <a:rPr lang="es-PE" sz="6000" b="1" spc="-150" dirty="0">
                <a:latin typeface="Raleway" panose="020B0003030101060003" pitchFamily="34" charset="0"/>
              </a:rPr>
              <a:t>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688592" y="1220458"/>
            <a:ext cx="6729267" cy="1719231"/>
            <a:chOff x="1056580" y="1003069"/>
            <a:chExt cx="6729267" cy="171923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34902" r="15343" b="33922"/>
            <a:stretch/>
          </p:blipFill>
          <p:spPr>
            <a:xfrm>
              <a:off x="4087906" y="1432886"/>
              <a:ext cx="3697941" cy="128941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056580" y="1003069"/>
              <a:ext cx="3791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2800" b="1" spc="-150" dirty="0" smtClean="0">
                  <a:latin typeface="Raleway" panose="020B0003030101060003" pitchFamily="34" charset="0"/>
                </a:rPr>
                <a:t>Con la colaboración de:</a:t>
              </a:r>
              <a:endParaRPr lang="es-PE" sz="2800" b="1" spc="-150" dirty="0">
                <a:latin typeface="Raleway" panose="020B000303010106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0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8484872" y="1177363"/>
            <a:ext cx="3524865" cy="427834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CuadroTexto 1"/>
          <p:cNvSpPr txBox="1"/>
          <p:nvPr/>
        </p:nvSpPr>
        <p:spPr>
          <a:xfrm>
            <a:off x="2112135" y="32325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 dirty="0"/>
          </a:p>
        </p:txBody>
      </p:sp>
      <p:sp>
        <p:nvSpPr>
          <p:cNvPr id="27" name="Rectángulo 26"/>
          <p:cNvSpPr/>
          <p:nvPr/>
        </p:nvSpPr>
        <p:spPr>
          <a:xfrm>
            <a:off x="8484872" y="1177363"/>
            <a:ext cx="3524865" cy="427834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3" name="Rectángulo 22"/>
          <p:cNvSpPr/>
          <p:nvPr/>
        </p:nvSpPr>
        <p:spPr>
          <a:xfrm>
            <a:off x="8484872" y="1169427"/>
            <a:ext cx="3524865" cy="427834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Rectángulo 21"/>
          <p:cNvSpPr/>
          <p:nvPr/>
        </p:nvSpPr>
        <p:spPr>
          <a:xfrm>
            <a:off x="8459957" y="1160356"/>
            <a:ext cx="3524865" cy="427834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9" name="Rectángulo 28"/>
          <p:cNvSpPr/>
          <p:nvPr/>
        </p:nvSpPr>
        <p:spPr>
          <a:xfrm>
            <a:off x="8445196" y="889204"/>
            <a:ext cx="3524865" cy="4906461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" y="-261256"/>
            <a:ext cx="12780000" cy="73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57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7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4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22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"/>
          <a:stretch/>
        </p:blipFill>
        <p:spPr>
          <a:xfrm>
            <a:off x="3518477" y="5768337"/>
            <a:ext cx="1224000" cy="63978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112135" y="32325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b="79213"/>
          <a:stretch/>
        </p:blipFill>
        <p:spPr>
          <a:xfrm>
            <a:off x="5597190" y="5720712"/>
            <a:ext cx="1224000" cy="113508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66698"/>
          <a:stretch/>
        </p:blipFill>
        <p:spPr>
          <a:xfrm>
            <a:off x="3516998" y="5768338"/>
            <a:ext cx="1224000" cy="2009101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842698" y="2291191"/>
            <a:ext cx="3831479" cy="523220"/>
            <a:chOff x="3623998" y="2291191"/>
            <a:chExt cx="3831479" cy="523220"/>
          </a:xfrm>
        </p:grpSpPr>
        <p:sp>
          <p:nvSpPr>
            <p:cNvPr id="31" name="Rectángulo 30"/>
            <p:cNvSpPr/>
            <p:nvPr/>
          </p:nvSpPr>
          <p:spPr>
            <a:xfrm>
              <a:off x="3623998" y="2291191"/>
              <a:ext cx="2646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PE" sz="2800" b="1" dirty="0" smtClean="0">
                  <a:latin typeface="Raleway" panose="020B0003030101060003" pitchFamily="34" charset="0"/>
                </a:rPr>
                <a:t>S</a:t>
              </a:r>
              <a:r>
                <a:rPr lang="es-PE" sz="2800" b="1" dirty="0">
                  <a:latin typeface="Raleway" panose="020B0003030101060003" pitchFamily="34" charset="0"/>
                </a:rPr>
                <a:t>/. 66,433,247</a:t>
              </a:r>
              <a:endParaRPr lang="es-PE" sz="2800" b="1" dirty="0" smtClean="0">
                <a:latin typeface="Raleway" panose="020B0003030101060003" pitchFamily="34" charset="0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6365114" y="2291191"/>
              <a:ext cx="10903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PE" sz="28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2016 </a:t>
              </a:r>
              <a:endParaRPr lang="es-PE" sz="28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6935490" y="6126557"/>
            <a:ext cx="4646910" cy="646331"/>
            <a:chOff x="6935490" y="6126557"/>
            <a:chExt cx="4646910" cy="646331"/>
          </a:xfrm>
        </p:grpSpPr>
        <p:sp>
          <p:nvSpPr>
            <p:cNvPr id="34" name="CuadroTexto 33"/>
            <p:cNvSpPr txBox="1"/>
            <p:nvPr/>
          </p:nvSpPr>
          <p:spPr>
            <a:xfrm>
              <a:off x="7430790" y="6126557"/>
              <a:ext cx="4151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dirty="0" smtClean="0">
                  <a:latin typeface="Raleway" panose="020B0003030101060003" pitchFamily="34" charset="0"/>
                </a:rPr>
                <a:t>Partidos políticos cuentan con recursos </a:t>
              </a:r>
              <a:r>
                <a:rPr lang="es-PE" dirty="0">
                  <a:latin typeface="Raleway" panose="020B0003030101060003" pitchFamily="34" charset="0"/>
                </a:rPr>
                <a:t>propios cada vez más </a:t>
              </a:r>
              <a:r>
                <a:rPr lang="es-PE" dirty="0" smtClean="0">
                  <a:latin typeface="Raleway" panose="020B0003030101060003" pitchFamily="34" charset="0"/>
                </a:rPr>
                <a:t>bajos</a:t>
              </a:r>
              <a:endParaRPr lang="es-PE" dirty="0">
                <a:latin typeface="Raleway" panose="020B0003030101060003" pitchFamily="34" charset="0"/>
              </a:endParaRPr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9" t="21025" r="34974" b="14448"/>
            <a:stretch/>
          </p:blipFill>
          <p:spPr>
            <a:xfrm>
              <a:off x="6935490" y="6187784"/>
              <a:ext cx="381000" cy="523875"/>
            </a:xfrm>
            <a:prstGeom prst="rect">
              <a:avLst/>
            </a:prstGeom>
          </p:spPr>
        </p:pic>
      </p:grpSp>
      <p:grpSp>
        <p:nvGrpSpPr>
          <p:cNvPr id="49" name="Grupo 48"/>
          <p:cNvGrpSpPr/>
          <p:nvPr/>
        </p:nvGrpSpPr>
        <p:grpSpPr>
          <a:xfrm>
            <a:off x="4982229" y="2355437"/>
            <a:ext cx="354578" cy="3852659"/>
            <a:chOff x="4963179" y="2345912"/>
            <a:chExt cx="354578" cy="3852659"/>
          </a:xfrm>
        </p:grpSpPr>
        <p:cxnSp>
          <p:nvCxnSpPr>
            <p:cNvPr id="40" name="Conector recto 39"/>
            <p:cNvCxnSpPr/>
            <p:nvPr/>
          </p:nvCxnSpPr>
          <p:spPr>
            <a:xfrm flipH="1">
              <a:off x="5140468" y="2381450"/>
              <a:ext cx="7622" cy="3817121"/>
            </a:xfrm>
            <a:prstGeom prst="line">
              <a:avLst/>
            </a:prstGeom>
            <a:ln w="7302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>
              <a:off x="4963179" y="2345912"/>
              <a:ext cx="354578" cy="0"/>
            </a:xfrm>
            <a:prstGeom prst="line">
              <a:avLst/>
            </a:prstGeom>
            <a:ln w="73025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4963179" y="6198571"/>
              <a:ext cx="354578" cy="0"/>
            </a:xfrm>
            <a:prstGeom prst="line">
              <a:avLst/>
            </a:prstGeom>
            <a:ln w="73025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o 51"/>
          <p:cNvGrpSpPr/>
          <p:nvPr/>
        </p:nvGrpSpPr>
        <p:grpSpPr>
          <a:xfrm>
            <a:off x="5289831" y="3725364"/>
            <a:ext cx="5805685" cy="830997"/>
            <a:chOff x="5289831" y="3725364"/>
            <a:chExt cx="5805685" cy="830997"/>
          </a:xfrm>
        </p:grpSpPr>
        <p:sp>
          <p:nvSpPr>
            <p:cNvPr id="50" name="Triángulo isósceles 49"/>
            <p:cNvSpPr/>
            <p:nvPr/>
          </p:nvSpPr>
          <p:spPr>
            <a:xfrm rot="5400000">
              <a:off x="5317907" y="3849688"/>
              <a:ext cx="549991" cy="606143"/>
            </a:xfrm>
            <a:prstGeom prst="triangle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6209190" y="3725364"/>
              <a:ext cx="4886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2400" dirty="0" smtClean="0">
                  <a:latin typeface="Raleway" panose="020B0003030101060003" pitchFamily="34" charset="0"/>
                </a:rPr>
                <a:t>Aumenta la brecha entre gastos de campaña y recursos propios</a:t>
              </a:r>
              <a:endParaRPr lang="es-PE" sz="2400" dirty="0">
                <a:latin typeface="Raleway" panose="020B0003030101060003" pitchFamily="34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9" y="-38100"/>
            <a:ext cx="11591139" cy="641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40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1.11111E-6 L -0.00026 -0.5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00014 0.076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-2971800" y="-2562224"/>
            <a:ext cx="15163801" cy="11640463"/>
            <a:chOff x="-2971800" y="-2562224"/>
            <a:chExt cx="15163801" cy="1164046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2" r="14453" b="11667"/>
            <a:stretch/>
          </p:blipFill>
          <p:spPr>
            <a:xfrm>
              <a:off x="-2971799" y="-609599"/>
              <a:ext cx="15163800" cy="968783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0" t="6071" r="24672" b="59366"/>
            <a:stretch/>
          </p:blipFill>
          <p:spPr>
            <a:xfrm>
              <a:off x="1334642" y="-483931"/>
              <a:ext cx="8809481" cy="475711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1" r="14453" b="89294"/>
            <a:stretch/>
          </p:blipFill>
          <p:spPr>
            <a:xfrm>
              <a:off x="-2971800" y="-2562224"/>
              <a:ext cx="15163800" cy="1959846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5" r="9186"/>
            <a:stretch/>
          </p:blipFill>
          <p:spPr>
            <a:xfrm>
              <a:off x="1639468" y="-269484"/>
              <a:ext cx="8244000" cy="413927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33" r="32256" b="69722"/>
            <a:stretch/>
          </p:blipFill>
          <p:spPr>
            <a:xfrm>
              <a:off x="2238814" y="3771570"/>
              <a:ext cx="1942296" cy="1628526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3" r="34751" b="68472"/>
            <a:stretch/>
          </p:blipFill>
          <p:spPr>
            <a:xfrm>
              <a:off x="4183155" y="3771570"/>
              <a:ext cx="1578313" cy="1628525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33" r="32256" b="69722"/>
            <a:stretch/>
          </p:blipFill>
          <p:spPr>
            <a:xfrm>
              <a:off x="5739383" y="3771569"/>
              <a:ext cx="1942296" cy="1628526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3" r="34751" b="68472"/>
            <a:stretch/>
          </p:blipFill>
          <p:spPr>
            <a:xfrm>
              <a:off x="7698395" y="3771570"/>
              <a:ext cx="1578313" cy="1628525"/>
            </a:xfrm>
            <a:prstGeom prst="rect">
              <a:avLst/>
            </a:prstGeom>
          </p:spPr>
        </p:pic>
      </p:grpSp>
      <p:grpSp>
        <p:nvGrpSpPr>
          <p:cNvPr id="41" name="Grupo 40"/>
          <p:cNvGrpSpPr/>
          <p:nvPr/>
        </p:nvGrpSpPr>
        <p:grpSpPr>
          <a:xfrm>
            <a:off x="0" y="0"/>
            <a:ext cx="4841596" cy="870314"/>
            <a:chOff x="0" y="0"/>
            <a:chExt cx="4841596" cy="870314"/>
          </a:xfrm>
        </p:grpSpPr>
        <p:sp>
          <p:nvSpPr>
            <p:cNvPr id="38" name="Rectángulo 37"/>
            <p:cNvSpPr/>
            <p:nvPr/>
          </p:nvSpPr>
          <p:spPr>
            <a:xfrm>
              <a:off x="0" y="0"/>
              <a:ext cx="4841596" cy="870314"/>
            </a:xfrm>
            <a:prstGeom prst="rect">
              <a:avLst/>
            </a:prstGeom>
            <a:solidFill>
              <a:srgbClr val="E30613"/>
            </a:solidFill>
            <a:ln>
              <a:solidFill>
                <a:srgbClr val="E306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561625" y="146222"/>
              <a:ext cx="2207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4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Diagnóstico</a:t>
              </a:r>
              <a:endParaRPr lang="es-PE" sz="24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8" t="28517" r="29342" b="22964"/>
            <a:stretch/>
          </p:blipFill>
          <p:spPr>
            <a:xfrm>
              <a:off x="132523" y="13252"/>
              <a:ext cx="940904" cy="821636"/>
            </a:xfrm>
            <a:prstGeom prst="rect">
              <a:avLst/>
            </a:prstGeom>
          </p:spPr>
        </p:pic>
      </p:grpSp>
      <p:grpSp>
        <p:nvGrpSpPr>
          <p:cNvPr id="57" name="Grupo 56"/>
          <p:cNvGrpSpPr/>
          <p:nvPr/>
        </p:nvGrpSpPr>
        <p:grpSpPr>
          <a:xfrm>
            <a:off x="1642782" y="1444288"/>
            <a:ext cx="8244000" cy="4144084"/>
            <a:chOff x="1642782" y="1444288"/>
            <a:chExt cx="8244000" cy="4144084"/>
          </a:xfrm>
        </p:grpSpPr>
        <p:sp>
          <p:nvSpPr>
            <p:cNvPr id="35" name="Rectángulo 34"/>
            <p:cNvSpPr/>
            <p:nvPr/>
          </p:nvSpPr>
          <p:spPr>
            <a:xfrm>
              <a:off x="1642782" y="1444288"/>
              <a:ext cx="8244000" cy="4140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/>
                <a:t>En las elecciones generales del 2016, los partidos y alianzas electorales reportaron </a:t>
              </a:r>
            </a:p>
          </p:txBody>
        </p:sp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9" t="21025" r="34974" b="14448"/>
            <a:stretch/>
          </p:blipFill>
          <p:spPr>
            <a:xfrm>
              <a:off x="1987245" y="1776405"/>
              <a:ext cx="381000" cy="523875"/>
            </a:xfrm>
            <a:prstGeom prst="rect">
              <a:avLst/>
            </a:prstGeom>
          </p:spPr>
        </p:pic>
        <p:sp>
          <p:nvSpPr>
            <p:cNvPr id="45" name="CuadroTexto 44"/>
            <p:cNvSpPr txBox="1"/>
            <p:nvPr/>
          </p:nvSpPr>
          <p:spPr>
            <a:xfrm>
              <a:off x="2368245" y="1709317"/>
              <a:ext cx="708895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1900" dirty="0" smtClean="0">
                  <a:latin typeface="Raleway" panose="020B0003030101060003" pitchFamily="34" charset="0"/>
                </a:rPr>
                <a:t>En las elecciones generales del 2016, los partidos y alianzas electorales reportaron S/.51,596,389 en gastos publicitarios</a:t>
              </a:r>
              <a:endParaRPr lang="es-PE" sz="2000" dirty="0">
                <a:latin typeface="Raleway" panose="020B0003030101060003" pitchFamily="34" charset="0"/>
              </a:endParaRPr>
            </a:p>
          </p:txBody>
        </p:sp>
        <p:pic>
          <p:nvPicPr>
            <p:cNvPr id="50" name="Imagen 49"/>
            <p:cNvPicPr preferRelativeResize="0"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75" b="3447"/>
            <a:stretch/>
          </p:blipFill>
          <p:spPr>
            <a:xfrm>
              <a:off x="2917687" y="2798533"/>
              <a:ext cx="886549" cy="2789839"/>
            </a:xfrm>
            <a:prstGeom prst="rect">
              <a:avLst/>
            </a:prstGeom>
          </p:spPr>
        </p:pic>
        <p:sp>
          <p:nvSpPr>
            <p:cNvPr id="49" name="Rectángulo 48"/>
            <p:cNvSpPr/>
            <p:nvPr/>
          </p:nvSpPr>
          <p:spPr>
            <a:xfrm>
              <a:off x="3804236" y="2796635"/>
              <a:ext cx="17540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latin typeface="Raleway" panose="020B0003030101060003" pitchFamily="34" charset="0"/>
                </a:rPr>
                <a:t>S/.51,596,389 </a:t>
              </a:r>
              <a:endParaRPr lang="es-PE" b="1" dirty="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2827371" y="2819495"/>
              <a:ext cx="10563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1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Gasto publicitario</a:t>
              </a:r>
              <a:endParaRPr lang="es-PE" sz="11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2834438" y="3209020"/>
            <a:ext cx="1056361" cy="2381250"/>
            <a:chOff x="2834438" y="3209020"/>
            <a:chExt cx="1056361" cy="2381250"/>
          </a:xfrm>
        </p:grpSpPr>
        <p:pic>
          <p:nvPicPr>
            <p:cNvPr id="48" name="Imagen 4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01" b="5612"/>
            <a:stretch/>
          </p:blipFill>
          <p:spPr>
            <a:xfrm>
              <a:off x="2921001" y="3209020"/>
              <a:ext cx="883236" cy="2381250"/>
            </a:xfrm>
            <a:prstGeom prst="rect">
              <a:avLst/>
            </a:prstGeom>
          </p:spPr>
        </p:pic>
        <p:sp>
          <p:nvSpPr>
            <p:cNvPr id="53" name="CuadroTexto 52"/>
            <p:cNvSpPr txBox="1"/>
            <p:nvPr/>
          </p:nvSpPr>
          <p:spPr>
            <a:xfrm>
              <a:off x="2834438" y="4326317"/>
              <a:ext cx="10563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100" b="1" dirty="0" smtClean="0">
                  <a:solidFill>
                    <a:schemeClr val="bg1"/>
                  </a:solidFill>
                  <a:latin typeface="Raleway" panose="020B0003030101060003" pitchFamily="34" charset="0"/>
                </a:rPr>
                <a:t>Tv y radio</a:t>
              </a:r>
              <a:endParaRPr lang="es-PE" sz="1100" b="1" dirty="0">
                <a:solidFill>
                  <a:schemeClr val="bg1"/>
                </a:solidFill>
                <a:latin typeface="Raleway" panose="020B0003030101060003" pitchFamily="34" charset="0"/>
              </a:endParaRPr>
            </a:p>
          </p:txBody>
        </p:sp>
      </p:grpSp>
      <p:sp>
        <p:nvSpPr>
          <p:cNvPr id="51" name="Rectángulo 50"/>
          <p:cNvSpPr/>
          <p:nvPr/>
        </p:nvSpPr>
        <p:spPr>
          <a:xfrm>
            <a:off x="3769432" y="4311097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latin typeface="Raleway" panose="020B0003030101060003" pitchFamily="34" charset="0"/>
              </a:rPr>
              <a:t>S/. </a:t>
            </a:r>
            <a:r>
              <a:rPr lang="es-PE" b="1" dirty="0" smtClean="0">
                <a:latin typeface="Raleway" panose="020B0003030101060003" pitchFamily="34" charset="0"/>
              </a:rPr>
              <a:t>40,530,534</a:t>
            </a:r>
          </a:p>
          <a:p>
            <a:pPr algn="ctr"/>
            <a:r>
              <a:rPr lang="es-PE" b="1" dirty="0" smtClean="0">
                <a:latin typeface="Raleway" panose="020B0003030101060003" pitchFamily="34" charset="0"/>
              </a:rPr>
              <a:t>(78%) </a:t>
            </a:r>
            <a:endParaRPr lang="es-PE" b="1" dirty="0"/>
          </a:p>
        </p:txBody>
      </p:sp>
      <p:grpSp>
        <p:nvGrpSpPr>
          <p:cNvPr id="63" name="Grupo 62"/>
          <p:cNvGrpSpPr/>
          <p:nvPr/>
        </p:nvGrpSpPr>
        <p:grpSpPr>
          <a:xfrm>
            <a:off x="5658549" y="3176072"/>
            <a:ext cx="3798654" cy="1814189"/>
            <a:chOff x="5658549" y="3176072"/>
            <a:chExt cx="3798654" cy="1814189"/>
          </a:xfrm>
        </p:grpSpPr>
        <p:sp>
          <p:nvSpPr>
            <p:cNvPr id="46" name="CuadroTexto 45"/>
            <p:cNvSpPr txBox="1"/>
            <p:nvPr/>
          </p:nvSpPr>
          <p:spPr>
            <a:xfrm>
              <a:off x="6016106" y="3210132"/>
              <a:ext cx="34377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1400" dirty="0" smtClean="0">
                  <a:latin typeface="Raleway" panose="020B0003030101060003" pitchFamily="34" charset="0"/>
                </a:rPr>
                <a:t>El 78% del gasto publicitario se destinó en TV y radio</a:t>
              </a:r>
              <a:endParaRPr lang="es-PE" sz="1400" dirty="0">
                <a:latin typeface="Raleway" panose="020B0003030101060003" pitchFamily="34" charset="0"/>
              </a:endParaRPr>
            </a:p>
          </p:txBody>
        </p:sp>
        <p:pic>
          <p:nvPicPr>
            <p:cNvPr id="59" name="Imagen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9" t="21025" r="34974" b="14448"/>
            <a:stretch/>
          </p:blipFill>
          <p:spPr>
            <a:xfrm>
              <a:off x="5658549" y="3176072"/>
              <a:ext cx="381000" cy="523875"/>
            </a:xfrm>
            <a:prstGeom prst="rect">
              <a:avLst/>
            </a:prstGeom>
          </p:spPr>
        </p:pic>
        <p:sp>
          <p:nvSpPr>
            <p:cNvPr id="60" name="CuadroTexto 59"/>
            <p:cNvSpPr txBox="1"/>
            <p:nvPr/>
          </p:nvSpPr>
          <p:spPr>
            <a:xfrm>
              <a:off x="6019420" y="4251597"/>
              <a:ext cx="34377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1400" dirty="0" smtClean="0">
                  <a:latin typeface="Raleway" panose="020B0003030101060003" pitchFamily="34" charset="0"/>
                </a:rPr>
                <a:t>De 19 partidos y alianzas electorales, solo 4 concentraron el 97% del gasto publicitario en TV y radio</a:t>
              </a:r>
              <a:endParaRPr lang="es-PE" sz="1400" dirty="0">
                <a:latin typeface="Raleway" panose="020B0003030101060003" pitchFamily="34" charset="0"/>
              </a:endParaRPr>
            </a:p>
          </p:txBody>
        </p:sp>
        <p:pic>
          <p:nvPicPr>
            <p:cNvPr id="61" name="Imagen 6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9" t="21025" r="34974" b="14448"/>
            <a:stretch/>
          </p:blipFill>
          <p:spPr>
            <a:xfrm>
              <a:off x="5658549" y="4356786"/>
              <a:ext cx="3810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1430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0 L 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9632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935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1"/>
            <a:ext cx="12192000" cy="81288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350456" cy="50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429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3031"/>
            <a:ext cx="12192000" cy="71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506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122174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113</Words>
  <Application>Microsoft Office PowerPoint</Application>
  <PresentationFormat>Panorámica</PresentationFormat>
  <Paragraphs>17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Raleway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Marcos Leonardo Ch L</dc:creator>
  <cp:lastModifiedBy>Marcos Leonardo Ch L</cp:lastModifiedBy>
  <cp:revision>9</cp:revision>
  <dcterms:created xsi:type="dcterms:W3CDTF">2019-05-13T08:11:05Z</dcterms:created>
  <dcterms:modified xsi:type="dcterms:W3CDTF">2019-05-13T08:38:24Z</dcterms:modified>
</cp:coreProperties>
</file>