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2" r:id="rId25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50" d="100"/>
          <a:sy n="50" d="100"/>
        </p:scale>
        <p:origin x="1500" y="5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FB383-B894-40E9-9B42-A4FFD0F47245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D32C-1CE7-406D-B07E-57FFCE8D34B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1407863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FB383-B894-40E9-9B42-A4FFD0F47245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D32C-1CE7-406D-B07E-57FFCE8D34B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64879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FB383-B894-40E9-9B42-A4FFD0F47245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D32C-1CE7-406D-B07E-57FFCE8D34B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3244052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FB383-B894-40E9-9B42-A4FFD0F47245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D32C-1CE7-406D-B07E-57FFCE8D34B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3753330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FB383-B894-40E9-9B42-A4FFD0F47245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D32C-1CE7-406D-B07E-57FFCE8D34B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62135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FB383-B894-40E9-9B42-A4FFD0F47245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D32C-1CE7-406D-B07E-57FFCE8D34B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41305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FB383-B894-40E9-9B42-A4FFD0F47245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D32C-1CE7-406D-B07E-57FFCE8D34B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151802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FB383-B894-40E9-9B42-A4FFD0F47245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D32C-1CE7-406D-B07E-57FFCE8D34B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189819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FB383-B894-40E9-9B42-A4FFD0F47245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D32C-1CE7-406D-B07E-57FFCE8D34B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0332821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FB383-B894-40E9-9B42-A4FFD0F47245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D32C-1CE7-406D-B07E-57FFCE8D34B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459480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FFB383-B894-40E9-9B42-A4FFD0F47245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94D32C-1CE7-406D-B07E-57FFCE8D34B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088760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PE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FFB383-B894-40E9-9B42-A4FFD0F47245}" type="datetimeFigureOut">
              <a:rPr lang="es-PE" smtClean="0"/>
              <a:t>13/05/2019</a:t>
            </a:fld>
            <a:endParaRPr lang="es-PE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94D32C-1CE7-406D-B07E-57FFCE8D34B1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45803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9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g"/><Relationship Id="rId5" Type="http://schemas.openxmlformats.org/officeDocument/2006/relationships/image" Target="../media/image7.jp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6.jpe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11.png"/><Relationship Id="rId4" Type="http://schemas.openxmlformats.org/officeDocument/2006/relationships/image" Target="../media/image17.jpeg"/><Relationship Id="rId9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6" y="0"/>
            <a:ext cx="12177554" cy="6866145"/>
          </a:xfrm>
          <a:prstGeom prst="rect">
            <a:avLst/>
          </a:prstGeom>
        </p:spPr>
      </p:pic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26" t="36056" r="16808" b="36527"/>
          <a:stretch/>
        </p:blipFill>
        <p:spPr>
          <a:xfrm>
            <a:off x="412125" y="5867327"/>
            <a:ext cx="2395470" cy="765292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4446" y="5497995"/>
            <a:ext cx="3309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Raleway" panose="020B0003030101060003" pitchFamily="34" charset="0"/>
              </a:rPr>
              <a:t>Con la colaboración: </a:t>
            </a:r>
            <a:endParaRPr lang="es-PE" b="1" dirty="0">
              <a:solidFill>
                <a:schemeClr val="tx1">
                  <a:lumMod val="75000"/>
                  <a:lumOff val="25000"/>
                </a:schemeClr>
              </a:solidFill>
              <a:latin typeface="Raleway" panose="020B00030301010600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6224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246" y="1"/>
            <a:ext cx="11599754" cy="7039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47279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7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2824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" y="0"/>
            <a:ext cx="12189632" cy="685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01236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" y="0"/>
            <a:ext cx="12187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81517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" y="0"/>
            <a:ext cx="12187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2261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" y="0"/>
            <a:ext cx="12187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095698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" y="0"/>
            <a:ext cx="12187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44234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" y="0"/>
            <a:ext cx="12189632" cy="685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255852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" y="0"/>
            <a:ext cx="12189632" cy="685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6010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1244"/>
            <a:ext cx="12205911" cy="6850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4952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19160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" y="0"/>
            <a:ext cx="12187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5920255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7" y="0"/>
            <a:ext cx="1218726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12082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60" y="0"/>
            <a:ext cx="12173439" cy="68684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3255244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8" y="0"/>
            <a:ext cx="12162692" cy="68745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1223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98"/>
          <a:stretch/>
        </p:blipFill>
        <p:spPr>
          <a:xfrm>
            <a:off x="0" y="3918312"/>
            <a:ext cx="12192000" cy="2939688"/>
          </a:xfrm>
          <a:prstGeom prst="rect">
            <a:avLst/>
          </a:prstGeom>
        </p:spPr>
      </p:pic>
      <p:sp>
        <p:nvSpPr>
          <p:cNvPr id="6" name="CuadroTexto 5"/>
          <p:cNvSpPr txBox="1"/>
          <p:nvPr/>
        </p:nvSpPr>
        <p:spPr>
          <a:xfrm>
            <a:off x="3532638" y="1370029"/>
            <a:ext cx="512672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9600" b="1" spc="-150" dirty="0">
                <a:latin typeface="Raleway" panose="020B0003030101060003" pitchFamily="34" charset="0"/>
              </a:rPr>
              <a:t>GRACIAS</a:t>
            </a:r>
            <a:r>
              <a:rPr lang="es-PE" sz="6000" b="1" spc="-150" dirty="0">
                <a:latin typeface="Raleway" panose="020B0003030101060003" pitchFamily="34" charset="0"/>
              </a:rPr>
              <a:t> 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1688592" y="1220458"/>
            <a:ext cx="6729267" cy="1719231"/>
            <a:chOff x="1056580" y="1003069"/>
            <a:chExt cx="6729267" cy="1719231"/>
          </a:xfrm>
        </p:grpSpPr>
        <p:pic>
          <p:nvPicPr>
            <p:cNvPr id="2" name="Imagen 1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598" t="34902" r="15343" b="33922"/>
            <a:stretch/>
          </p:blipFill>
          <p:spPr>
            <a:xfrm>
              <a:off x="4087906" y="1432886"/>
              <a:ext cx="3697941" cy="1289414"/>
            </a:xfrm>
            <a:prstGeom prst="rect">
              <a:avLst/>
            </a:prstGeom>
          </p:spPr>
        </p:pic>
        <p:sp>
          <p:nvSpPr>
            <p:cNvPr id="4" name="CuadroTexto 3"/>
            <p:cNvSpPr txBox="1"/>
            <p:nvPr/>
          </p:nvSpPr>
          <p:spPr>
            <a:xfrm>
              <a:off x="1056580" y="1003069"/>
              <a:ext cx="379142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s-PE" sz="2800" b="1" spc="-150" dirty="0" smtClean="0">
                  <a:latin typeface="Raleway" panose="020B0003030101060003" pitchFamily="34" charset="0"/>
                </a:rPr>
                <a:t>Con la colaboración de:</a:t>
              </a:r>
              <a:endParaRPr lang="es-PE" sz="2800" b="1" spc="-150" dirty="0">
                <a:latin typeface="Raleway" panose="020B0003030101060003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65002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0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ángulo 17"/>
          <p:cNvSpPr/>
          <p:nvPr/>
        </p:nvSpPr>
        <p:spPr>
          <a:xfrm>
            <a:off x="8484872" y="1177363"/>
            <a:ext cx="3524865" cy="4278341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" name="CuadroTexto 1"/>
          <p:cNvSpPr txBox="1"/>
          <p:nvPr/>
        </p:nvSpPr>
        <p:spPr>
          <a:xfrm>
            <a:off x="2112135" y="32325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PE" dirty="0"/>
          </a:p>
        </p:txBody>
      </p:sp>
      <p:sp>
        <p:nvSpPr>
          <p:cNvPr id="27" name="Rectángulo 26"/>
          <p:cNvSpPr/>
          <p:nvPr/>
        </p:nvSpPr>
        <p:spPr>
          <a:xfrm>
            <a:off x="8484872" y="1177363"/>
            <a:ext cx="3524865" cy="4278341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3" name="Rectángulo 22"/>
          <p:cNvSpPr/>
          <p:nvPr/>
        </p:nvSpPr>
        <p:spPr>
          <a:xfrm>
            <a:off x="8484872" y="1169427"/>
            <a:ext cx="3524865" cy="4278341"/>
          </a:xfrm>
          <a:prstGeom prst="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2" name="Rectángulo 21"/>
          <p:cNvSpPr/>
          <p:nvPr/>
        </p:nvSpPr>
        <p:spPr>
          <a:xfrm>
            <a:off x="8459957" y="1160356"/>
            <a:ext cx="3524865" cy="4278341"/>
          </a:xfrm>
          <a:prstGeom prst="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sp>
        <p:nvSpPr>
          <p:cNvPr id="29" name="Rectángulo 28"/>
          <p:cNvSpPr/>
          <p:nvPr/>
        </p:nvSpPr>
        <p:spPr>
          <a:xfrm>
            <a:off x="8445196" y="889204"/>
            <a:ext cx="3524865" cy="4906461"/>
          </a:xfrm>
          <a:prstGeom prst="rect">
            <a:avLst/>
          </a:prstGeom>
          <a:blipFill dpi="0"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 dirty="0"/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3542" y="-261256"/>
            <a:ext cx="12780000" cy="733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369570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after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47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6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6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905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6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6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34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37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3" grpId="0" animBg="1"/>
      <p:bldP spid="22" grpId="0" animBg="1"/>
      <p:bldP spid="2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Imagen 2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57"/>
          <a:stretch/>
        </p:blipFill>
        <p:spPr>
          <a:xfrm>
            <a:off x="3518477" y="5768337"/>
            <a:ext cx="1224000" cy="6397824"/>
          </a:xfrm>
          <a:prstGeom prst="rect">
            <a:avLst/>
          </a:prstGeom>
        </p:spPr>
      </p:pic>
      <p:sp>
        <p:nvSpPr>
          <p:cNvPr id="2" name="CuadroTexto 1"/>
          <p:cNvSpPr txBox="1"/>
          <p:nvPr/>
        </p:nvSpPr>
        <p:spPr>
          <a:xfrm>
            <a:off x="2112135" y="32325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s-PE" dirty="0"/>
          </a:p>
        </p:txBody>
      </p:sp>
      <p:pic>
        <p:nvPicPr>
          <p:cNvPr id="13" name="Imagen 1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18" b="79213"/>
          <a:stretch/>
        </p:blipFill>
        <p:spPr>
          <a:xfrm>
            <a:off x="5597190" y="5720712"/>
            <a:ext cx="1224000" cy="1135084"/>
          </a:xfrm>
          <a:prstGeom prst="rect">
            <a:avLst/>
          </a:prstGeom>
        </p:spPr>
      </p:pic>
      <p:pic>
        <p:nvPicPr>
          <p:cNvPr id="17" name="Imagen 1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83" b="66698"/>
          <a:stretch/>
        </p:blipFill>
        <p:spPr>
          <a:xfrm>
            <a:off x="3516998" y="5768338"/>
            <a:ext cx="1224000" cy="2009101"/>
          </a:xfrm>
          <a:prstGeom prst="rect">
            <a:avLst/>
          </a:prstGeom>
        </p:spPr>
      </p:pic>
      <p:grpSp>
        <p:nvGrpSpPr>
          <p:cNvPr id="33" name="Grupo 32"/>
          <p:cNvGrpSpPr/>
          <p:nvPr/>
        </p:nvGrpSpPr>
        <p:grpSpPr>
          <a:xfrm>
            <a:off x="842698" y="2291191"/>
            <a:ext cx="3831479" cy="523220"/>
            <a:chOff x="3623998" y="2291191"/>
            <a:chExt cx="3831479" cy="523220"/>
          </a:xfrm>
        </p:grpSpPr>
        <p:sp>
          <p:nvSpPr>
            <p:cNvPr id="31" name="Rectángulo 30"/>
            <p:cNvSpPr/>
            <p:nvPr/>
          </p:nvSpPr>
          <p:spPr>
            <a:xfrm>
              <a:off x="3623998" y="2291191"/>
              <a:ext cx="264687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PE" sz="2800" b="1" dirty="0" smtClean="0">
                  <a:latin typeface="Raleway" panose="020B0003030101060003" pitchFamily="34" charset="0"/>
                </a:rPr>
                <a:t>S</a:t>
              </a:r>
              <a:r>
                <a:rPr lang="es-PE" sz="2800" b="1" dirty="0">
                  <a:latin typeface="Raleway" panose="020B0003030101060003" pitchFamily="34" charset="0"/>
                </a:rPr>
                <a:t>/. 66,433,247</a:t>
              </a:r>
              <a:endParaRPr lang="es-PE" sz="2800" b="1" dirty="0" smtClean="0">
                <a:latin typeface="Raleway" panose="020B0003030101060003" pitchFamily="34" charset="0"/>
              </a:endParaRPr>
            </a:p>
          </p:txBody>
        </p:sp>
        <p:sp>
          <p:nvSpPr>
            <p:cNvPr id="32" name="Rectángulo 31"/>
            <p:cNvSpPr/>
            <p:nvPr/>
          </p:nvSpPr>
          <p:spPr>
            <a:xfrm>
              <a:off x="6365114" y="2291191"/>
              <a:ext cx="1090363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s-PE" sz="2800" b="1" dirty="0" smtClean="0">
                  <a:solidFill>
                    <a:schemeClr val="bg1"/>
                  </a:solidFill>
                  <a:latin typeface="Raleway" panose="020B0003030101060003" pitchFamily="34" charset="0"/>
                </a:rPr>
                <a:t>2016 </a:t>
              </a:r>
              <a:endParaRPr lang="es-PE" sz="2800" b="1" dirty="0">
                <a:solidFill>
                  <a:schemeClr val="bg1"/>
                </a:solidFill>
                <a:latin typeface="Raleway" panose="020B0003030101060003" pitchFamily="34" charset="0"/>
              </a:endParaRPr>
            </a:p>
          </p:txBody>
        </p:sp>
      </p:grpSp>
      <p:grpSp>
        <p:nvGrpSpPr>
          <p:cNvPr id="37" name="Grupo 36"/>
          <p:cNvGrpSpPr/>
          <p:nvPr/>
        </p:nvGrpSpPr>
        <p:grpSpPr>
          <a:xfrm>
            <a:off x="6935490" y="6126557"/>
            <a:ext cx="4646910" cy="646331"/>
            <a:chOff x="6935490" y="6126557"/>
            <a:chExt cx="4646910" cy="646331"/>
          </a:xfrm>
        </p:grpSpPr>
        <p:sp>
          <p:nvSpPr>
            <p:cNvPr id="34" name="CuadroTexto 33"/>
            <p:cNvSpPr txBox="1"/>
            <p:nvPr/>
          </p:nvSpPr>
          <p:spPr>
            <a:xfrm>
              <a:off x="7430790" y="6126557"/>
              <a:ext cx="415161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PE" dirty="0" smtClean="0">
                  <a:latin typeface="Raleway" panose="020B0003030101060003" pitchFamily="34" charset="0"/>
                </a:rPr>
                <a:t>Partidos políticos cuentan con recursos </a:t>
              </a:r>
              <a:r>
                <a:rPr lang="es-PE" dirty="0">
                  <a:latin typeface="Raleway" panose="020B0003030101060003" pitchFamily="34" charset="0"/>
                </a:rPr>
                <a:t>propios cada vez más </a:t>
              </a:r>
              <a:r>
                <a:rPr lang="es-PE" dirty="0" smtClean="0">
                  <a:latin typeface="Raleway" panose="020B0003030101060003" pitchFamily="34" charset="0"/>
                </a:rPr>
                <a:t>bajos</a:t>
              </a:r>
              <a:endParaRPr lang="es-PE" dirty="0">
                <a:latin typeface="Raleway" panose="020B0003030101060003" pitchFamily="34" charset="0"/>
              </a:endParaRPr>
            </a:p>
          </p:txBody>
        </p:sp>
        <p:pic>
          <p:nvPicPr>
            <p:cNvPr id="35" name="Imagen 3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69" t="21025" r="34974" b="14448"/>
            <a:stretch/>
          </p:blipFill>
          <p:spPr>
            <a:xfrm>
              <a:off x="6935490" y="6187784"/>
              <a:ext cx="381000" cy="523875"/>
            </a:xfrm>
            <a:prstGeom prst="rect">
              <a:avLst/>
            </a:prstGeom>
          </p:spPr>
        </p:pic>
      </p:grpSp>
      <p:grpSp>
        <p:nvGrpSpPr>
          <p:cNvPr id="49" name="Grupo 48"/>
          <p:cNvGrpSpPr/>
          <p:nvPr/>
        </p:nvGrpSpPr>
        <p:grpSpPr>
          <a:xfrm>
            <a:off x="4982229" y="2355437"/>
            <a:ext cx="354578" cy="3852659"/>
            <a:chOff x="4963179" y="2345912"/>
            <a:chExt cx="354578" cy="3852659"/>
          </a:xfrm>
        </p:grpSpPr>
        <p:cxnSp>
          <p:nvCxnSpPr>
            <p:cNvPr id="40" name="Conector recto 39"/>
            <p:cNvCxnSpPr/>
            <p:nvPr/>
          </p:nvCxnSpPr>
          <p:spPr>
            <a:xfrm flipH="1">
              <a:off x="5140468" y="2381450"/>
              <a:ext cx="7622" cy="3817121"/>
            </a:xfrm>
            <a:prstGeom prst="line">
              <a:avLst/>
            </a:prstGeom>
            <a:ln w="73025">
              <a:solidFill>
                <a:schemeClr val="accent3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Conector recto 41"/>
            <p:cNvCxnSpPr/>
            <p:nvPr/>
          </p:nvCxnSpPr>
          <p:spPr>
            <a:xfrm>
              <a:off x="4963179" y="2345912"/>
              <a:ext cx="354578" cy="0"/>
            </a:xfrm>
            <a:prstGeom prst="line">
              <a:avLst/>
            </a:prstGeom>
            <a:ln w="73025">
              <a:solidFill>
                <a:schemeClr val="accent3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Conector recto 45"/>
            <p:cNvCxnSpPr/>
            <p:nvPr/>
          </p:nvCxnSpPr>
          <p:spPr>
            <a:xfrm>
              <a:off x="4963179" y="6198571"/>
              <a:ext cx="354578" cy="0"/>
            </a:xfrm>
            <a:prstGeom prst="line">
              <a:avLst/>
            </a:prstGeom>
            <a:ln w="73025">
              <a:solidFill>
                <a:schemeClr val="accent3"/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2" name="Grupo 51"/>
          <p:cNvGrpSpPr/>
          <p:nvPr/>
        </p:nvGrpSpPr>
        <p:grpSpPr>
          <a:xfrm>
            <a:off x="5289831" y="3725364"/>
            <a:ext cx="5805685" cy="830997"/>
            <a:chOff x="5289831" y="3725364"/>
            <a:chExt cx="5805685" cy="830997"/>
          </a:xfrm>
        </p:grpSpPr>
        <p:sp>
          <p:nvSpPr>
            <p:cNvPr id="50" name="Triángulo isósceles 49"/>
            <p:cNvSpPr/>
            <p:nvPr/>
          </p:nvSpPr>
          <p:spPr>
            <a:xfrm rot="5400000">
              <a:off x="5317907" y="3849688"/>
              <a:ext cx="549991" cy="606143"/>
            </a:xfrm>
            <a:prstGeom prst="triangle">
              <a:avLst/>
            </a:prstGeom>
            <a:solidFill>
              <a:srgbClr val="A5A5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  <p:sp>
          <p:nvSpPr>
            <p:cNvPr id="51" name="CuadroTexto 50"/>
            <p:cNvSpPr txBox="1"/>
            <p:nvPr/>
          </p:nvSpPr>
          <p:spPr>
            <a:xfrm>
              <a:off x="6209190" y="3725364"/>
              <a:ext cx="488632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PE" sz="2400" dirty="0" smtClean="0">
                  <a:latin typeface="Raleway" panose="020B0003030101060003" pitchFamily="34" charset="0"/>
                </a:rPr>
                <a:t>Aumenta la brecha entre gastos de campaña y recursos propios</a:t>
              </a:r>
              <a:endParaRPr lang="es-PE" sz="2400" dirty="0">
                <a:latin typeface="Raleway" panose="020B0003030101060003" pitchFamily="34" charset="0"/>
              </a:endParaRPr>
            </a:p>
          </p:txBody>
        </p:sp>
      </p:grpSp>
      <p:pic>
        <p:nvPicPr>
          <p:cNvPr id="3" name="Imagen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739" y="-38100"/>
            <a:ext cx="11591139" cy="6416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976408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4" presetClass="path" presetSubtype="0" accel="50000" decel="50000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animMotion origin="layout" path="M -1.875E-6 1.11111E-6 L -0.00026 -0.5039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-2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75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4750"/>
                            </p:stCondLst>
                            <p:childTnLst>
                              <p:par>
                                <p:cTn id="12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1.85185E-6 L 0.00014 0.0761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379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675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7250"/>
                            </p:stCondLst>
                            <p:childTnLst>
                              <p:par>
                                <p:cTn id="19" presetID="23" presetClass="entr" presetSubtype="16" fill="hold" nodeType="after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upo 36"/>
          <p:cNvGrpSpPr/>
          <p:nvPr/>
        </p:nvGrpSpPr>
        <p:grpSpPr>
          <a:xfrm>
            <a:off x="-2971800" y="-2562224"/>
            <a:ext cx="15163801" cy="11640463"/>
            <a:chOff x="-2971800" y="-2562224"/>
            <a:chExt cx="15163801" cy="11640463"/>
          </a:xfrm>
        </p:grpSpPr>
        <p:pic>
          <p:nvPicPr>
            <p:cNvPr id="2" name="Imagen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72" r="14453" b="11667"/>
            <a:stretch/>
          </p:blipFill>
          <p:spPr>
            <a:xfrm>
              <a:off x="-2971799" y="-609599"/>
              <a:ext cx="15163800" cy="9687838"/>
            </a:xfrm>
            <a:prstGeom prst="rect">
              <a:avLst/>
            </a:prstGeom>
          </p:spPr>
        </p:pic>
        <p:pic>
          <p:nvPicPr>
            <p:cNvPr id="8" name="Imagen 7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340" t="6071" r="24672" b="59366"/>
            <a:stretch/>
          </p:blipFill>
          <p:spPr>
            <a:xfrm>
              <a:off x="1334642" y="-483931"/>
              <a:ext cx="8809481" cy="4757110"/>
            </a:xfrm>
            <a:prstGeom prst="rect">
              <a:avLst/>
            </a:prstGeom>
          </p:spPr>
        </p:pic>
        <p:pic>
          <p:nvPicPr>
            <p:cNvPr id="28" name="Imagen 27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71" r="14453" b="89294"/>
            <a:stretch/>
          </p:blipFill>
          <p:spPr>
            <a:xfrm>
              <a:off x="-2971800" y="-2562224"/>
              <a:ext cx="15163800" cy="1959846"/>
            </a:xfrm>
            <a:prstGeom prst="rect">
              <a:avLst/>
            </a:prstGeom>
          </p:spPr>
        </p:pic>
        <p:pic>
          <p:nvPicPr>
            <p:cNvPr id="11" name="Imagen 10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435" r="9186"/>
            <a:stretch/>
          </p:blipFill>
          <p:spPr>
            <a:xfrm>
              <a:off x="1639468" y="-269484"/>
              <a:ext cx="8244000" cy="4139272"/>
            </a:xfrm>
            <a:prstGeom prst="rect">
              <a:avLst/>
            </a:prstGeom>
          </p:spPr>
        </p:pic>
        <p:pic>
          <p:nvPicPr>
            <p:cNvPr id="12" name="Imagen 11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33" r="32256" b="69722"/>
            <a:stretch/>
          </p:blipFill>
          <p:spPr>
            <a:xfrm>
              <a:off x="2238814" y="3771570"/>
              <a:ext cx="1942296" cy="1628526"/>
            </a:xfrm>
            <a:prstGeom prst="rect">
              <a:avLst/>
            </a:prstGeom>
          </p:spPr>
        </p:pic>
        <p:pic>
          <p:nvPicPr>
            <p:cNvPr id="14" name="Imagen 13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93" r="34751" b="68472"/>
            <a:stretch/>
          </p:blipFill>
          <p:spPr>
            <a:xfrm>
              <a:off x="4183155" y="3771570"/>
              <a:ext cx="1578313" cy="1628525"/>
            </a:xfrm>
            <a:prstGeom prst="rect">
              <a:avLst/>
            </a:prstGeom>
          </p:spPr>
        </p:pic>
        <p:pic>
          <p:nvPicPr>
            <p:cNvPr id="26" name="Imagen 25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633" r="32256" b="69722"/>
            <a:stretch/>
          </p:blipFill>
          <p:spPr>
            <a:xfrm>
              <a:off x="5739383" y="3771569"/>
              <a:ext cx="1942296" cy="1628526"/>
            </a:xfrm>
            <a:prstGeom prst="rect">
              <a:avLst/>
            </a:prstGeom>
          </p:spPr>
        </p:pic>
        <p:pic>
          <p:nvPicPr>
            <p:cNvPr id="27" name="Imagen 26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4693" r="34751" b="68472"/>
            <a:stretch/>
          </p:blipFill>
          <p:spPr>
            <a:xfrm>
              <a:off x="7698395" y="3771570"/>
              <a:ext cx="1578313" cy="1628525"/>
            </a:xfrm>
            <a:prstGeom prst="rect">
              <a:avLst/>
            </a:prstGeom>
          </p:spPr>
        </p:pic>
      </p:grpSp>
      <p:grpSp>
        <p:nvGrpSpPr>
          <p:cNvPr id="41" name="Grupo 40"/>
          <p:cNvGrpSpPr/>
          <p:nvPr/>
        </p:nvGrpSpPr>
        <p:grpSpPr>
          <a:xfrm>
            <a:off x="0" y="0"/>
            <a:ext cx="4841596" cy="870314"/>
            <a:chOff x="0" y="0"/>
            <a:chExt cx="4841596" cy="870314"/>
          </a:xfrm>
        </p:grpSpPr>
        <p:sp>
          <p:nvSpPr>
            <p:cNvPr id="38" name="Rectángulo 37"/>
            <p:cNvSpPr/>
            <p:nvPr/>
          </p:nvSpPr>
          <p:spPr>
            <a:xfrm>
              <a:off x="0" y="0"/>
              <a:ext cx="4841596" cy="870314"/>
            </a:xfrm>
            <a:prstGeom prst="rect">
              <a:avLst/>
            </a:prstGeom>
            <a:solidFill>
              <a:srgbClr val="E30613"/>
            </a:solidFill>
            <a:ln>
              <a:solidFill>
                <a:srgbClr val="E3061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PE" dirty="0"/>
            </a:p>
          </p:txBody>
        </p:sp>
        <p:sp>
          <p:nvSpPr>
            <p:cNvPr id="39" name="CuadroTexto 38"/>
            <p:cNvSpPr txBox="1"/>
            <p:nvPr/>
          </p:nvSpPr>
          <p:spPr>
            <a:xfrm>
              <a:off x="1561625" y="146222"/>
              <a:ext cx="220780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s-PE" sz="2400" b="1" dirty="0" smtClean="0">
                  <a:solidFill>
                    <a:schemeClr val="bg1"/>
                  </a:solidFill>
                  <a:latin typeface="Raleway" panose="020B0003030101060003" pitchFamily="34" charset="0"/>
                </a:rPr>
                <a:t>Diagnóstico</a:t>
              </a:r>
              <a:endParaRPr lang="es-PE" sz="2400" b="1" dirty="0">
                <a:solidFill>
                  <a:schemeClr val="bg1"/>
                </a:solidFill>
                <a:latin typeface="Raleway" panose="020B0003030101060003" pitchFamily="34" charset="0"/>
              </a:endParaRPr>
            </a:p>
          </p:txBody>
        </p:sp>
        <p:pic>
          <p:nvPicPr>
            <p:cNvPr id="40" name="Imagen 39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778" t="28517" r="29342" b="22964"/>
            <a:stretch/>
          </p:blipFill>
          <p:spPr>
            <a:xfrm>
              <a:off x="132523" y="13252"/>
              <a:ext cx="940904" cy="821636"/>
            </a:xfrm>
            <a:prstGeom prst="rect">
              <a:avLst/>
            </a:prstGeom>
          </p:spPr>
        </p:pic>
      </p:grpSp>
      <p:grpSp>
        <p:nvGrpSpPr>
          <p:cNvPr id="57" name="Grupo 56"/>
          <p:cNvGrpSpPr/>
          <p:nvPr/>
        </p:nvGrpSpPr>
        <p:grpSpPr>
          <a:xfrm>
            <a:off x="1642782" y="1444288"/>
            <a:ext cx="8244000" cy="4144084"/>
            <a:chOff x="1642782" y="1444288"/>
            <a:chExt cx="8244000" cy="4144084"/>
          </a:xfrm>
        </p:grpSpPr>
        <p:sp>
          <p:nvSpPr>
            <p:cNvPr id="35" name="Rectángulo 34"/>
            <p:cNvSpPr/>
            <p:nvPr/>
          </p:nvSpPr>
          <p:spPr>
            <a:xfrm>
              <a:off x="1642782" y="1444288"/>
              <a:ext cx="8244000" cy="4140000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FF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PE" dirty="0"/>
                <a:t>En las elecciones generales del 2016, los partidos y alianzas electorales reportaron </a:t>
              </a:r>
            </a:p>
          </p:txBody>
        </p:sp>
        <p:pic>
          <p:nvPicPr>
            <p:cNvPr id="43" name="Imagen 42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69" t="21025" r="34974" b="14448"/>
            <a:stretch/>
          </p:blipFill>
          <p:spPr>
            <a:xfrm>
              <a:off x="1987245" y="1776405"/>
              <a:ext cx="381000" cy="523875"/>
            </a:xfrm>
            <a:prstGeom prst="rect">
              <a:avLst/>
            </a:prstGeom>
          </p:spPr>
        </p:pic>
        <p:sp>
          <p:nvSpPr>
            <p:cNvPr id="45" name="CuadroTexto 44"/>
            <p:cNvSpPr txBox="1"/>
            <p:nvPr/>
          </p:nvSpPr>
          <p:spPr>
            <a:xfrm>
              <a:off x="2368245" y="1709317"/>
              <a:ext cx="7088958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PE" sz="1900" dirty="0" smtClean="0">
                  <a:latin typeface="Raleway" panose="020B0003030101060003" pitchFamily="34" charset="0"/>
                </a:rPr>
                <a:t>En las elecciones generales del 2016, los partidos y alianzas electorales reportaron S/.51,596,389 en gastos publicitarios</a:t>
              </a:r>
              <a:endParaRPr lang="es-PE" sz="2000" dirty="0">
                <a:latin typeface="Raleway" panose="020B0003030101060003" pitchFamily="34" charset="0"/>
              </a:endParaRPr>
            </a:p>
          </p:txBody>
        </p:sp>
        <p:pic>
          <p:nvPicPr>
            <p:cNvPr id="50" name="Imagen 49"/>
            <p:cNvPicPr preferRelativeResize="0">
              <a:picLocks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0375" b="3447"/>
            <a:stretch/>
          </p:blipFill>
          <p:spPr>
            <a:xfrm>
              <a:off x="2917687" y="2798533"/>
              <a:ext cx="886549" cy="2789839"/>
            </a:xfrm>
            <a:prstGeom prst="rect">
              <a:avLst/>
            </a:prstGeom>
          </p:spPr>
        </p:pic>
        <p:sp>
          <p:nvSpPr>
            <p:cNvPr id="49" name="Rectángulo 48"/>
            <p:cNvSpPr/>
            <p:nvPr/>
          </p:nvSpPr>
          <p:spPr>
            <a:xfrm>
              <a:off x="3804236" y="2796635"/>
              <a:ext cx="1754006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s-PE" b="1" dirty="0">
                  <a:latin typeface="Raleway" panose="020B0003030101060003" pitchFamily="34" charset="0"/>
                </a:rPr>
                <a:t>S/.51,596,389 </a:t>
              </a:r>
              <a:endParaRPr lang="es-PE" b="1" dirty="0"/>
            </a:p>
          </p:txBody>
        </p:sp>
        <p:sp>
          <p:nvSpPr>
            <p:cNvPr id="52" name="CuadroTexto 51"/>
            <p:cNvSpPr txBox="1"/>
            <p:nvPr/>
          </p:nvSpPr>
          <p:spPr>
            <a:xfrm>
              <a:off x="2827371" y="2819495"/>
              <a:ext cx="105636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1100" b="1" dirty="0" smtClean="0">
                  <a:solidFill>
                    <a:schemeClr val="bg1"/>
                  </a:solidFill>
                  <a:latin typeface="Raleway" panose="020B0003030101060003" pitchFamily="34" charset="0"/>
                </a:rPr>
                <a:t>Gasto publicitario</a:t>
              </a:r>
              <a:endParaRPr lang="es-PE" sz="1100" b="1" dirty="0">
                <a:solidFill>
                  <a:schemeClr val="bg1"/>
                </a:solidFill>
                <a:latin typeface="Raleway" panose="020B0003030101060003" pitchFamily="34" charset="0"/>
              </a:endParaRPr>
            </a:p>
          </p:txBody>
        </p:sp>
      </p:grpSp>
      <p:grpSp>
        <p:nvGrpSpPr>
          <p:cNvPr id="58" name="Grupo 57"/>
          <p:cNvGrpSpPr/>
          <p:nvPr/>
        </p:nvGrpSpPr>
        <p:grpSpPr>
          <a:xfrm>
            <a:off x="2834438" y="3209020"/>
            <a:ext cx="1056361" cy="2381250"/>
            <a:chOff x="2834438" y="3209020"/>
            <a:chExt cx="1056361" cy="2381250"/>
          </a:xfrm>
        </p:grpSpPr>
        <p:pic>
          <p:nvPicPr>
            <p:cNvPr id="48" name="Imagen 47"/>
            <p:cNvPicPr>
              <a:picLocks noChangeAspect="1"/>
            </p:cNvPicPr>
            <p:nvPr/>
          </p:nvPicPr>
          <p:blipFill rotWithShape="1"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601" b="5612"/>
            <a:stretch/>
          </p:blipFill>
          <p:spPr>
            <a:xfrm>
              <a:off x="2921001" y="3209020"/>
              <a:ext cx="883236" cy="2381250"/>
            </a:xfrm>
            <a:prstGeom prst="rect">
              <a:avLst/>
            </a:prstGeom>
          </p:spPr>
        </p:pic>
        <p:sp>
          <p:nvSpPr>
            <p:cNvPr id="53" name="CuadroTexto 52"/>
            <p:cNvSpPr txBox="1"/>
            <p:nvPr/>
          </p:nvSpPr>
          <p:spPr>
            <a:xfrm>
              <a:off x="2834438" y="4326317"/>
              <a:ext cx="1056361" cy="2616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PE" sz="1100" b="1" dirty="0" smtClean="0">
                  <a:solidFill>
                    <a:schemeClr val="bg1"/>
                  </a:solidFill>
                  <a:latin typeface="Raleway" panose="020B0003030101060003" pitchFamily="34" charset="0"/>
                </a:rPr>
                <a:t>Tv y radio</a:t>
              </a:r>
              <a:endParaRPr lang="es-PE" sz="1100" b="1" dirty="0">
                <a:solidFill>
                  <a:schemeClr val="bg1"/>
                </a:solidFill>
                <a:latin typeface="Raleway" panose="020B0003030101060003" pitchFamily="34" charset="0"/>
              </a:endParaRPr>
            </a:p>
          </p:txBody>
        </p:sp>
      </p:grpSp>
      <p:sp>
        <p:nvSpPr>
          <p:cNvPr id="51" name="Rectángulo 50"/>
          <p:cNvSpPr/>
          <p:nvPr/>
        </p:nvSpPr>
        <p:spPr>
          <a:xfrm>
            <a:off x="3769432" y="4311097"/>
            <a:ext cx="17620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PE" b="1" dirty="0">
                <a:latin typeface="Raleway" panose="020B0003030101060003" pitchFamily="34" charset="0"/>
              </a:rPr>
              <a:t>S/. </a:t>
            </a:r>
            <a:r>
              <a:rPr lang="es-PE" b="1" dirty="0" smtClean="0">
                <a:latin typeface="Raleway" panose="020B0003030101060003" pitchFamily="34" charset="0"/>
              </a:rPr>
              <a:t>40,530,534</a:t>
            </a:r>
          </a:p>
          <a:p>
            <a:pPr algn="ctr"/>
            <a:r>
              <a:rPr lang="es-PE" b="1" dirty="0" smtClean="0">
                <a:latin typeface="Raleway" panose="020B0003030101060003" pitchFamily="34" charset="0"/>
              </a:rPr>
              <a:t>(78%) </a:t>
            </a:r>
            <a:endParaRPr lang="es-PE" b="1" dirty="0"/>
          </a:p>
        </p:txBody>
      </p:sp>
      <p:grpSp>
        <p:nvGrpSpPr>
          <p:cNvPr id="63" name="Grupo 62"/>
          <p:cNvGrpSpPr/>
          <p:nvPr/>
        </p:nvGrpSpPr>
        <p:grpSpPr>
          <a:xfrm>
            <a:off x="5658549" y="3176072"/>
            <a:ext cx="3798654" cy="1814189"/>
            <a:chOff x="5658549" y="3176072"/>
            <a:chExt cx="3798654" cy="1814189"/>
          </a:xfrm>
        </p:grpSpPr>
        <p:sp>
          <p:nvSpPr>
            <p:cNvPr id="46" name="CuadroTexto 45"/>
            <p:cNvSpPr txBox="1"/>
            <p:nvPr/>
          </p:nvSpPr>
          <p:spPr>
            <a:xfrm>
              <a:off x="6016106" y="3210132"/>
              <a:ext cx="343778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PE" sz="1400" dirty="0" smtClean="0">
                  <a:latin typeface="Raleway" panose="020B0003030101060003" pitchFamily="34" charset="0"/>
                </a:rPr>
                <a:t>El 78% del gasto publicitario se destinó en TV y radio</a:t>
              </a:r>
              <a:endParaRPr lang="es-PE" sz="1400" dirty="0">
                <a:latin typeface="Raleway" panose="020B0003030101060003" pitchFamily="34" charset="0"/>
              </a:endParaRPr>
            </a:p>
          </p:txBody>
        </p:sp>
        <p:pic>
          <p:nvPicPr>
            <p:cNvPr id="59" name="Imagen 58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69" t="21025" r="34974" b="14448"/>
            <a:stretch/>
          </p:blipFill>
          <p:spPr>
            <a:xfrm>
              <a:off x="5658549" y="3176072"/>
              <a:ext cx="381000" cy="523875"/>
            </a:xfrm>
            <a:prstGeom prst="rect">
              <a:avLst/>
            </a:prstGeom>
          </p:spPr>
        </p:pic>
        <p:sp>
          <p:nvSpPr>
            <p:cNvPr id="60" name="CuadroTexto 59"/>
            <p:cNvSpPr txBox="1"/>
            <p:nvPr/>
          </p:nvSpPr>
          <p:spPr>
            <a:xfrm>
              <a:off x="6019420" y="4251597"/>
              <a:ext cx="3437783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s-PE" sz="1400" dirty="0" smtClean="0">
                  <a:latin typeface="Raleway" panose="020B0003030101060003" pitchFamily="34" charset="0"/>
                </a:rPr>
                <a:t>De 19 partidos y alianzas electorales, solo 4 concentraron el 97% del gasto publicitario en TV y radio</a:t>
              </a:r>
              <a:endParaRPr lang="es-PE" sz="1400" dirty="0">
                <a:latin typeface="Raleway" panose="020B0003030101060003" pitchFamily="34" charset="0"/>
              </a:endParaRPr>
            </a:p>
          </p:txBody>
        </p:sp>
        <p:pic>
          <p:nvPicPr>
            <p:cNvPr id="61" name="Imagen 6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469" t="21025" r="34974" b="14448"/>
            <a:stretch/>
          </p:blipFill>
          <p:spPr>
            <a:xfrm>
              <a:off x="5658549" y="4356786"/>
              <a:ext cx="381000" cy="5238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7143071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Motion origin="layout" path="M 5E-6 0 L 5E-6 0.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000"/>
                            </p:stCondLst>
                            <p:childTnLst>
                              <p:par>
                                <p:cTn id="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5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65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8" y="0"/>
            <a:ext cx="12189632" cy="6859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1993593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16001"/>
            <a:ext cx="12192000" cy="8128819"/>
          </a:xfrm>
          <a:prstGeom prst="rect">
            <a:avLst/>
          </a:prstGeom>
        </p:spPr>
      </p:pic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2400"/>
            <a:ext cx="12350456" cy="5048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14291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03031"/>
            <a:ext cx="12192000" cy="7161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995069"/>
      </p:ext>
    </p:extLst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6700"/>
            <a:ext cx="12217425" cy="659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26844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113</Words>
  <Application>Microsoft Office PowerPoint</Application>
  <PresentationFormat>Panorámica</PresentationFormat>
  <Paragraphs>17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29" baseType="lpstr">
      <vt:lpstr>Arial</vt:lpstr>
      <vt:lpstr>Calibri</vt:lpstr>
      <vt:lpstr>Calibri Light</vt:lpstr>
      <vt:lpstr>Raleway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Marcos Leonardo Ch L</dc:creator>
  <cp:lastModifiedBy>Marcos Leonardo Ch L</cp:lastModifiedBy>
  <cp:revision>9</cp:revision>
  <dcterms:created xsi:type="dcterms:W3CDTF">2019-05-13T08:11:05Z</dcterms:created>
  <dcterms:modified xsi:type="dcterms:W3CDTF">2019-05-13T08:38:24Z</dcterms:modified>
</cp:coreProperties>
</file>