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1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2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26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7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8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3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4.xml" ContentType="application/vnd.openxmlformats-officedocument.drawingml.chartshapes+xml"/>
  <Override PartName="/ppt/notesSlides/notesSlide33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764" r:id="rId2"/>
    <p:sldId id="726" r:id="rId3"/>
    <p:sldId id="717" r:id="rId4"/>
    <p:sldId id="757" r:id="rId5"/>
    <p:sldId id="761" r:id="rId6"/>
    <p:sldId id="339" r:id="rId7"/>
    <p:sldId id="614" r:id="rId8"/>
    <p:sldId id="744" r:id="rId9"/>
    <p:sldId id="716" r:id="rId10"/>
    <p:sldId id="693" r:id="rId11"/>
    <p:sldId id="350" r:id="rId12"/>
    <p:sldId id="503" r:id="rId13"/>
    <p:sldId id="315" r:id="rId14"/>
    <p:sldId id="735" r:id="rId15"/>
    <p:sldId id="736" r:id="rId16"/>
    <p:sldId id="504" r:id="rId17"/>
    <p:sldId id="746" r:id="rId18"/>
    <p:sldId id="762" r:id="rId19"/>
    <p:sldId id="754" r:id="rId20"/>
    <p:sldId id="720" r:id="rId21"/>
    <p:sldId id="724" r:id="rId22"/>
    <p:sldId id="683" r:id="rId23"/>
    <p:sldId id="756" r:id="rId24"/>
    <p:sldId id="753" r:id="rId25"/>
    <p:sldId id="728" r:id="rId26"/>
    <p:sldId id="751" r:id="rId27"/>
    <p:sldId id="758" r:id="rId28"/>
    <p:sldId id="763" r:id="rId29"/>
    <p:sldId id="755" r:id="rId30"/>
    <p:sldId id="759" r:id="rId31"/>
    <p:sldId id="760" r:id="rId32"/>
    <p:sldId id="733" r:id="rId33"/>
    <p:sldId id="740" r:id="rId34"/>
    <p:sldId id="739" r:id="rId3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5A8"/>
    <a:srgbClr val="D22EA3"/>
    <a:srgbClr val="D42CD8"/>
    <a:srgbClr val="F96225"/>
    <a:srgbClr val="394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BB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SPD</c:v>
                </c:pt>
                <c:pt idx="1">
                  <c:v>AfD</c:v>
                </c:pt>
                <c:pt idx="2">
                  <c:v>CDU</c:v>
                </c:pt>
                <c:pt idx="3">
                  <c:v>GRÜNE</c:v>
                </c:pt>
                <c:pt idx="4">
                  <c:v>LINKE</c:v>
                </c:pt>
                <c:pt idx="5">
                  <c:v>BVB</c:v>
                </c:pt>
                <c:pt idx="6">
                  <c:v>FDP</c:v>
                </c:pt>
              </c:strCache>
            </c:strRef>
          </c:cat>
          <c:val>
            <c:numRef>
              <c:f>Tabelle1!$B$2:$B$8</c:f>
              <c:numCache>
                <c:formatCode>0.0</c:formatCode>
                <c:ptCount val="7"/>
                <c:pt idx="0">
                  <c:v>26.2</c:v>
                </c:pt>
                <c:pt idx="1">
                  <c:v>23.5</c:v>
                </c:pt>
                <c:pt idx="2">
                  <c:v>15.6</c:v>
                </c:pt>
                <c:pt idx="3">
                  <c:v>10.8</c:v>
                </c:pt>
                <c:pt idx="4">
                  <c:v>10.7</c:v>
                </c:pt>
                <c:pt idx="5">
                  <c:v>5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Woidke</c:v>
                </c:pt>
                <c:pt idx="1">
                  <c:v>Senftleben</c:v>
                </c:pt>
                <c:pt idx="2">
                  <c:v>Kalbitz</c:v>
                </c:pt>
                <c:pt idx="3">
                  <c:v>Nonnemacher</c:v>
                </c:pt>
                <c:pt idx="4">
                  <c:v>Dannenberg</c:v>
                </c:pt>
              </c:strCache>
            </c:strRef>
          </c:cat>
          <c:val>
            <c:numRef>
              <c:f>Tabelle1!$B$2:$B$6</c:f>
              <c:numCache>
                <c:formatCode>0</c:formatCode>
                <c:ptCount val="5"/>
                <c:pt idx="0">
                  <c:v>91</c:v>
                </c:pt>
                <c:pt idx="1">
                  <c:v>60</c:v>
                </c:pt>
                <c:pt idx="2">
                  <c:v>52</c:v>
                </c:pt>
                <c:pt idx="3">
                  <c:v>42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alle</c:v>
                </c:pt>
              </c:strCache>
            </c:strRef>
          </c:tx>
          <c:spPr>
            <a:solidFill>
              <a:srgbClr val="1E25A8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Woidke 19</c:v>
                </c:pt>
                <c:pt idx="1">
                  <c:v>Woidke14</c:v>
                </c:pt>
                <c:pt idx="2">
                  <c:v>Senftleben 19</c:v>
                </c:pt>
                <c:pt idx="3">
                  <c:v>Schierack 14</c:v>
                </c:pt>
                <c:pt idx="4">
                  <c:v>Kalbitz 19</c:v>
                </c:pt>
              </c:strCache>
            </c:strRef>
          </c:cat>
          <c:val>
            <c:numRef>
              <c:f>Tabelle1!$B$2:$B$6</c:f>
              <c:numCache>
                <c:formatCode>0.0</c:formatCode>
                <c:ptCount val="5"/>
                <c:pt idx="0">
                  <c:v>1.6</c:v>
                </c:pt>
                <c:pt idx="1">
                  <c:v>2.4</c:v>
                </c:pt>
                <c:pt idx="2">
                  <c:v>0.7</c:v>
                </c:pt>
                <c:pt idx="3">
                  <c:v>1.1000000000000001</c:v>
                </c:pt>
                <c:pt idx="4">
                  <c:v>-1.4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eig. A.</c:v>
                </c:pt>
              </c:strCache>
            </c:strRef>
          </c:tx>
          <c:spPr>
            <a:solidFill>
              <a:schemeClr val="accent2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B8-4801-AF32-E8F6E22F9805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0B8-4801-AF32-E8F6E22F9805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B8-4801-AF32-E8F6E22F9805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BE4-4CA7-9F8D-B0B536369F54}"/>
              </c:ext>
            </c:extLst>
          </c:dPt>
          <c:dPt>
            <c:idx val="4"/>
            <c:invertIfNegative val="0"/>
            <c:bubble3D val="0"/>
            <c:spPr>
              <a:solidFill>
                <a:srgbClr val="1E25A8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26B-4717-9438-54F43A7E02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Woidke 19</c:v>
                </c:pt>
                <c:pt idx="1">
                  <c:v>Woidke14</c:v>
                </c:pt>
                <c:pt idx="2">
                  <c:v>Senftleben 19</c:v>
                </c:pt>
                <c:pt idx="3">
                  <c:v>Schierack 14</c:v>
                </c:pt>
                <c:pt idx="4">
                  <c:v>Kalbitz 19</c:v>
                </c:pt>
              </c:strCache>
            </c:strRef>
          </c:cat>
          <c:val>
            <c:numRef>
              <c:f>Tabelle1!$C$2:$C$6</c:f>
              <c:numCache>
                <c:formatCode>0.0</c:formatCode>
                <c:ptCount val="5"/>
                <c:pt idx="0">
                  <c:v>3.7</c:v>
                </c:pt>
                <c:pt idx="1">
                  <c:v>3.7</c:v>
                </c:pt>
                <c:pt idx="2">
                  <c:v>2.4</c:v>
                </c:pt>
                <c:pt idx="3">
                  <c:v>2.2000000000000002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B8-4801-AF32-E8F6E22F9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4.8"/>
          <c:min val="-2.4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0.8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rgbClr val="D22EA3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Woidke</c:v>
                </c:pt>
                <c:pt idx="1">
                  <c:v>Senftleben</c:v>
                </c:pt>
                <c:pt idx="3">
                  <c:v>Woidke</c:v>
                </c:pt>
                <c:pt idx="4">
                  <c:v>Kalbitz</c:v>
                </c:pt>
              </c:strCache>
            </c:strRef>
          </c:cat>
          <c:val>
            <c:numRef>
              <c:f>Tabelle1!$B$2:$B$6</c:f>
              <c:numCache>
                <c:formatCode>0</c:formatCode>
                <c:ptCount val="5"/>
                <c:pt idx="0">
                  <c:v>47</c:v>
                </c:pt>
                <c:pt idx="1">
                  <c:v>23</c:v>
                </c:pt>
                <c:pt idx="3">
                  <c:v>52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Spalte2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1FD-40EC-8112-CC2E2582DBB1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1FD-40EC-8112-CC2E2582DBB1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1FD-40EC-8112-CC2E2582DBB1}"/>
              </c:ext>
            </c:extLst>
          </c:dPt>
          <c:dPt>
            <c:idx val="4"/>
            <c:invertIfNegative val="0"/>
            <c:bubble3D val="0"/>
            <c:spPr>
              <a:solidFill>
                <a:srgbClr val="1E25A8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71FD-40EC-8112-CC2E2582DB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Woidke</c:v>
                </c:pt>
                <c:pt idx="1">
                  <c:v>Senftleben</c:v>
                </c:pt>
                <c:pt idx="3">
                  <c:v>Woidke</c:v>
                </c:pt>
                <c:pt idx="4">
                  <c:v>Kalbitz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E-71FD-40EC-8112-CC2E2582D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65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D1-435C-B07A-3E566B6E5E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SPD</c:v>
                </c:pt>
                <c:pt idx="1">
                  <c:v>CDU</c:v>
                </c:pt>
                <c:pt idx="2">
                  <c:v>AfD</c:v>
                </c:pt>
                <c:pt idx="3">
                  <c:v>GRÜNE</c:v>
                </c:pt>
                <c:pt idx="4">
                  <c:v>LINKE</c:v>
                </c:pt>
                <c:pt idx="5">
                  <c:v>BvB/FW</c:v>
                </c:pt>
              </c:strCache>
            </c:strRef>
          </c:cat>
          <c:val>
            <c:numRef>
              <c:f>Tabelle1!$B$2:$B$7</c:f>
              <c:numCache>
                <c:formatCode>0.0</c:formatCode>
                <c:ptCount val="6"/>
                <c:pt idx="0">
                  <c:v>1.3</c:v>
                </c:pt>
                <c:pt idx="1">
                  <c:v>0.7</c:v>
                </c:pt>
                <c:pt idx="2">
                  <c:v>-2.4</c:v>
                </c:pt>
                <c:pt idx="3">
                  <c:v>0.4</c:v>
                </c:pt>
                <c:pt idx="4">
                  <c:v>0.2</c:v>
                </c:pt>
                <c:pt idx="5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032-4CF3-BB9E-FDEC7BA53945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8032-4CF3-BB9E-FDEC7BA53945}"/>
              </c:ext>
            </c:extLst>
          </c:dPt>
          <c:dPt>
            <c:idx val="2"/>
            <c:invertIfNegative val="0"/>
            <c:bubble3D val="0"/>
            <c:spPr>
              <a:solidFill>
                <a:srgbClr val="1E25A8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032-4CF3-BB9E-FDEC7BA5394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8032-4CF3-BB9E-FDEC7BA53945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032-4CF3-BB9E-FDEC7BA539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SPD</c:v>
                </c:pt>
                <c:pt idx="1">
                  <c:v>CDU</c:v>
                </c:pt>
                <c:pt idx="2">
                  <c:v>AfD</c:v>
                </c:pt>
                <c:pt idx="3">
                  <c:v>GRÜNE</c:v>
                </c:pt>
                <c:pt idx="4">
                  <c:v>LINKE</c:v>
                </c:pt>
                <c:pt idx="5">
                  <c:v>BvB/FW</c:v>
                </c:pt>
              </c:strCache>
            </c:strRef>
          </c:cat>
          <c:val>
            <c:numRef>
              <c:f>Tabelle1!$C$2:$C$7</c:f>
              <c:numCache>
                <c:formatCode>General</c:formatCode>
                <c:ptCount val="6"/>
                <c:pt idx="0">
                  <c:v>2.2000000000000002</c:v>
                </c:pt>
                <c:pt idx="1">
                  <c:v>0.8</c:v>
                </c:pt>
                <c:pt idx="2">
                  <c:v>-1.5</c:v>
                </c:pt>
                <c:pt idx="3">
                  <c:v>0.2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032-4CF3-BB9E-FDEC7BA53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3"/>
          <c:min val="-3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sehr zufrieden/zufrieden</c:v>
                </c:pt>
                <c:pt idx="1">
                  <c:v>weniger/gar nicht zufrieden</c:v>
                </c:pt>
              </c:strCache>
            </c:strRef>
          </c:cat>
          <c:val>
            <c:numRef>
              <c:f>Tabelle1!$B$2:$B$3</c:f>
              <c:numCache>
                <c:formatCode>0</c:formatCode>
                <c:ptCount val="2"/>
                <c:pt idx="0">
                  <c:v>46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1FD-40EC-8112-CC2E2582DBB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1FD-40EC-8112-CC2E2582DBB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1FD-40EC-8112-CC2E2582DBB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71FD-40EC-8112-CC2E2582DB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sehr zufrieden/zufrieden</c:v>
                </c:pt>
                <c:pt idx="1">
                  <c:v>weniger/gar nicht zufrieden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60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1FD-40EC-8112-CC2E2582D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32072679829743E-2"/>
          <c:y val="3.0236283242681669E-2"/>
          <c:w val="0.90298913290193872"/>
          <c:h val="0.841784624458397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00B0F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32-4CB1-AD96-6D48D6B038F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DA96-4EBF-A0DF-811A731890F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B7-43B6-9E3F-4B8BDBA25F0B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DC-439B-9B6C-548B823643E2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7F-4ECD-8739-3714F819ED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Flüchtlinge </c:v>
                </c:pt>
                <c:pt idx="1">
                  <c:v>Arbeitsplätze</c:v>
                </c:pt>
                <c:pt idx="2">
                  <c:v>Umwelt</c:v>
                </c:pt>
                <c:pt idx="3">
                  <c:v>Bildung</c:v>
                </c:pt>
                <c:pt idx="4">
                  <c:v>Infrastruktur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 formatCode="#,##0">
                  <c:v>12</c:v>
                </c:pt>
                <c:pt idx="1">
                  <c:v>12</c:v>
                </c:pt>
                <c:pt idx="2">
                  <c:v>13</c:v>
                </c:pt>
                <c:pt idx="3">
                  <c:v>17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45"/>
          <c:min val="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  <c:minorUnit val="1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rgbClr val="FF000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cat>
            <c:strRef>
              <c:f>Tabelle1!$A$2:$A$6</c:f>
              <c:strCache>
                <c:ptCount val="5"/>
                <c:pt idx="0">
                  <c:v>Infrastr.</c:v>
                </c:pt>
                <c:pt idx="1">
                  <c:v>Bildung</c:v>
                </c:pt>
                <c:pt idx="2">
                  <c:v>Umwelt</c:v>
                </c:pt>
                <c:pt idx="3">
                  <c:v>Arbeitspl.</c:v>
                </c:pt>
                <c:pt idx="4">
                  <c:v>Flüchtlinge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 formatCode="0">
                  <c:v>30</c:v>
                </c:pt>
                <c:pt idx="1">
                  <c:v>26</c:v>
                </c:pt>
                <c:pt idx="2">
                  <c:v>8</c:v>
                </c:pt>
                <c:pt idx="3">
                  <c:v>20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AfD</c:v>
                </c:pt>
              </c:strCache>
            </c:strRef>
          </c:tx>
          <c:spPr>
            <a:solidFill>
              <a:srgbClr val="1E25A8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79-44F4-B15B-BA27033290CB}"/>
              </c:ext>
            </c:extLst>
          </c:dPt>
          <c:cat>
            <c:strRef>
              <c:f>Tabelle1!$A$2:$A$6</c:f>
              <c:strCache>
                <c:ptCount val="5"/>
                <c:pt idx="0">
                  <c:v>Infrastr.</c:v>
                </c:pt>
                <c:pt idx="1">
                  <c:v>Bildung</c:v>
                </c:pt>
                <c:pt idx="2">
                  <c:v>Umwelt</c:v>
                </c:pt>
                <c:pt idx="3">
                  <c:v>Arbeitspl.</c:v>
                </c:pt>
                <c:pt idx="4">
                  <c:v>Flüchtlinge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 formatCode="0">
                  <c:v>3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006-473B-8718-D6503BBA2123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CDU</c:v>
                </c:pt>
              </c:strCache>
            </c:strRef>
          </c:tx>
          <c:spPr>
            <a:solidFill>
              <a:schemeClr val="tx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79-44F4-B15B-BA27033290CB}"/>
              </c:ext>
            </c:extLst>
          </c:dPt>
          <c:cat>
            <c:strRef>
              <c:f>Tabelle1!$A$2:$A$6</c:f>
              <c:strCache>
                <c:ptCount val="5"/>
                <c:pt idx="0">
                  <c:v>Infrastr.</c:v>
                </c:pt>
                <c:pt idx="1">
                  <c:v>Bildung</c:v>
                </c:pt>
                <c:pt idx="2">
                  <c:v>Umwelt</c:v>
                </c:pt>
                <c:pt idx="3">
                  <c:v>Arbeitspl.</c:v>
                </c:pt>
                <c:pt idx="4">
                  <c:v>Flüchtlinge</c:v>
                </c:pt>
              </c:strCache>
            </c:strRef>
          </c:cat>
          <c:val>
            <c:numRef>
              <c:f>Tabelle1!$D$2:$D$6</c:f>
              <c:numCache>
                <c:formatCode>General</c:formatCode>
                <c:ptCount val="5"/>
                <c:pt idx="0" formatCode="0">
                  <c:v>18</c:v>
                </c:pt>
                <c:pt idx="1">
                  <c:v>14</c:v>
                </c:pt>
                <c:pt idx="2">
                  <c:v>10</c:v>
                </c:pt>
                <c:pt idx="3">
                  <c:v>24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006-473B-8718-D6503BBA2123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LIN</c:v>
                </c:pt>
              </c:strCache>
            </c:strRef>
          </c:tx>
          <c:spPr>
            <a:solidFill>
              <a:srgbClr val="D22EA3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22EA3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79-44F4-B15B-BA27033290CB}"/>
              </c:ext>
            </c:extLst>
          </c:dPt>
          <c:cat>
            <c:strRef>
              <c:f>Tabelle1!$A$2:$A$6</c:f>
              <c:strCache>
                <c:ptCount val="5"/>
                <c:pt idx="0">
                  <c:v>Infrastr.</c:v>
                </c:pt>
                <c:pt idx="1">
                  <c:v>Bildung</c:v>
                </c:pt>
                <c:pt idx="2">
                  <c:v>Umwelt</c:v>
                </c:pt>
                <c:pt idx="3">
                  <c:v>Arbeitspl.</c:v>
                </c:pt>
                <c:pt idx="4">
                  <c:v>Flüchtlinge</c:v>
                </c:pt>
              </c:strCache>
            </c:strRef>
          </c:cat>
          <c:val>
            <c:numRef>
              <c:f>Tabelle1!$E$2:$E$6</c:f>
              <c:numCache>
                <c:formatCode>General</c:formatCode>
                <c:ptCount val="5"/>
                <c:pt idx="0" formatCode="0">
                  <c:v>6</c:v>
                </c:pt>
                <c:pt idx="1">
                  <c:v>12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006-473B-8718-D6503BBA2123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GRÜ</c:v>
                </c:pt>
              </c:strCache>
            </c:strRef>
          </c:tx>
          <c:spPr>
            <a:solidFill>
              <a:srgbClr val="00B05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79-44F4-B15B-BA27033290CB}"/>
              </c:ext>
            </c:extLst>
          </c:dPt>
          <c:cat>
            <c:strRef>
              <c:f>Tabelle1!$A$2:$A$6</c:f>
              <c:strCache>
                <c:ptCount val="5"/>
                <c:pt idx="0">
                  <c:v>Infrastr.</c:v>
                </c:pt>
                <c:pt idx="1">
                  <c:v>Bildung</c:v>
                </c:pt>
                <c:pt idx="2">
                  <c:v>Umwelt</c:v>
                </c:pt>
                <c:pt idx="3">
                  <c:v>Arbeitspl.</c:v>
                </c:pt>
                <c:pt idx="4">
                  <c:v>Flüchtlinge</c:v>
                </c:pt>
              </c:strCache>
            </c:strRef>
          </c:cat>
          <c:val>
            <c:numRef>
              <c:f>Tabelle1!$F$2:$F$6</c:f>
              <c:numCache>
                <c:formatCode>General</c:formatCode>
                <c:ptCount val="5"/>
                <c:pt idx="0" formatCode="0">
                  <c:v>3</c:v>
                </c:pt>
                <c:pt idx="1">
                  <c:v>4</c:v>
                </c:pt>
                <c:pt idx="2">
                  <c:v>36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006-473B-8718-D6503BBA2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32072679829743E-2"/>
          <c:y val="3.0236283242681669E-2"/>
          <c:w val="0.90298913290193872"/>
          <c:h val="0.841784624458397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00B0F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32-4CB1-AD96-6D48D6B038F8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DA96-4EBF-A0DF-811A731890F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B7-43B6-9E3F-4B8BDBA25F0B}"/>
              </c:ext>
            </c:extLst>
          </c:dPt>
          <c:dPt>
            <c:idx val="3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DC-439B-9B6C-548B823643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LINKE</c:v>
                </c:pt>
                <c:pt idx="1">
                  <c:v>SPD</c:v>
                </c:pt>
                <c:pt idx="2">
                  <c:v>GRÜNE</c:v>
                </c:pt>
                <c:pt idx="3">
                  <c:v>AfD</c:v>
                </c:pt>
              </c:strCache>
            </c:strRef>
          </c:cat>
          <c:val>
            <c:numRef>
              <c:f>Tabelle1!$B$2:$B$5</c:f>
              <c:numCache>
                <c:formatCode>0.0</c:formatCode>
                <c:ptCount val="4"/>
                <c:pt idx="0">
                  <c:v>0.4</c:v>
                </c:pt>
                <c:pt idx="1">
                  <c:v>2.6</c:v>
                </c:pt>
                <c:pt idx="2">
                  <c:v>3.1</c:v>
                </c:pt>
                <c:pt idx="3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6"/>
          <c:min val="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2"/>
        <c:minorUnit val="1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rgbClr val="FF000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Überzeugung</c:v>
                </c:pt>
                <c:pt idx="1">
                  <c:v>Enttäuschung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 formatCode="0">
                  <c:v>66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AfD</c:v>
                </c:pt>
              </c:strCache>
            </c:strRef>
          </c:tx>
          <c:spPr>
            <a:solidFill>
              <a:srgbClr val="1E25A8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79-44F4-B15B-BA27033290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Überzeugung</c:v>
                </c:pt>
                <c:pt idx="1">
                  <c:v>Enttäuschung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 formatCode="0">
                  <c:v>36</c:v>
                </c:pt>
                <c:pt idx="1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006-473B-8718-D6503BBA2123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CDU</c:v>
                </c:pt>
              </c:strCache>
            </c:strRef>
          </c:tx>
          <c:spPr>
            <a:solidFill>
              <a:schemeClr val="tx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79-44F4-B15B-BA27033290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Überzeugung</c:v>
                </c:pt>
                <c:pt idx="1">
                  <c:v>Enttäuschung</c:v>
                </c:pt>
              </c:strCache>
            </c:strRef>
          </c:cat>
          <c:val>
            <c:numRef>
              <c:f>Tabelle1!$D$2:$D$3</c:f>
              <c:numCache>
                <c:formatCode>General</c:formatCode>
                <c:ptCount val="2"/>
                <c:pt idx="0" formatCode="0">
                  <c:v>65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006-473B-8718-D6503BBA2123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GRÜNE</c:v>
                </c:pt>
              </c:strCache>
            </c:strRef>
          </c:tx>
          <c:spPr>
            <a:solidFill>
              <a:srgbClr val="00B05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79-44F4-B15B-BA27033290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Überzeugung</c:v>
                </c:pt>
                <c:pt idx="1">
                  <c:v>Enttäuschung</c:v>
                </c:pt>
              </c:strCache>
            </c:strRef>
          </c:cat>
          <c:val>
            <c:numRef>
              <c:f>Tabelle1!$E$2:$E$3</c:f>
              <c:numCache>
                <c:formatCode>General</c:formatCode>
                <c:ptCount val="2"/>
                <c:pt idx="0" formatCode="0">
                  <c:v>72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006-473B-8718-D6503BBA2123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LINKE</c:v>
                </c:pt>
              </c:strCache>
            </c:strRef>
          </c:tx>
          <c:spPr>
            <a:solidFill>
              <a:srgbClr val="D42CD8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79-44F4-B15B-BA27033290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Überzeugung</c:v>
                </c:pt>
                <c:pt idx="1">
                  <c:v>Enttäuschung</c:v>
                </c:pt>
              </c:strCache>
            </c:strRef>
          </c:cat>
          <c:val>
            <c:numRef>
              <c:f>Tabelle1!$F$2:$F$3</c:f>
              <c:numCache>
                <c:formatCode>General</c:formatCode>
                <c:ptCount val="2"/>
                <c:pt idx="0" formatCode="0">
                  <c:v>67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006-473B-8718-D6503BBA2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10"/>
        <c:minorUnit val="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zu wenig</c:v>
                </c:pt>
                <c:pt idx="1">
                  <c:v>angem.</c:v>
                </c:pt>
                <c:pt idx="2">
                  <c:v>zu viel</c:v>
                </c:pt>
                <c:pt idx="3">
                  <c:v>zu wenig</c:v>
                </c:pt>
                <c:pt idx="4">
                  <c:v>angem.</c:v>
                </c:pt>
                <c:pt idx="5">
                  <c:v>zu viel</c:v>
                </c:pt>
              </c:strCache>
            </c:strRef>
          </c:cat>
          <c:val>
            <c:numRef>
              <c:f>Tabelle1!$B$2:$B$7</c:f>
              <c:numCache>
                <c:formatCode>0</c:formatCode>
                <c:ptCount val="6"/>
                <c:pt idx="0">
                  <c:v>31</c:v>
                </c:pt>
                <c:pt idx="1">
                  <c:v>44</c:v>
                </c:pt>
                <c:pt idx="2">
                  <c:v>16</c:v>
                </c:pt>
                <c:pt idx="3">
                  <c:v>78</c:v>
                </c:pt>
                <c:pt idx="4">
                  <c:v>17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PP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SPD</c:v>
                </c:pt>
                <c:pt idx="1">
                  <c:v>AfD</c:v>
                </c:pt>
                <c:pt idx="2">
                  <c:v>CDU</c:v>
                </c:pt>
                <c:pt idx="3">
                  <c:v>GRÜNE</c:v>
                </c:pt>
                <c:pt idx="4">
                  <c:v>LINKE</c:v>
                </c:pt>
                <c:pt idx="5">
                  <c:v>BVB/FW</c:v>
                </c:pt>
                <c:pt idx="6">
                  <c:v>FDP</c:v>
                </c:pt>
              </c:strCache>
            </c:strRef>
          </c:cat>
          <c:val>
            <c:numRef>
              <c:f>Tabelle1!$B$2:$B$8</c:f>
              <c:numCache>
                <c:formatCode>0.0</c:formatCode>
                <c:ptCount val="7"/>
                <c:pt idx="0">
                  <c:v>-5.7</c:v>
                </c:pt>
                <c:pt idx="1">
                  <c:v>11.3</c:v>
                </c:pt>
                <c:pt idx="2">
                  <c:v>-7.4</c:v>
                </c:pt>
                <c:pt idx="3">
                  <c:v>4.5999999999999996</c:v>
                </c:pt>
                <c:pt idx="4">
                  <c:v>-7.9</c:v>
                </c:pt>
                <c:pt idx="5">
                  <c:v>2.2999999999999998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4"/>
          <c:min val="-1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2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AfD</c:v>
                </c:pt>
              </c:strCache>
            </c:strRef>
          </c:tx>
          <c:spPr>
            <a:solidFill>
              <a:srgbClr val="1E25A8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cat>
            <c:strRef>
              <c:f>Tabelle1!$A$2:$A$8</c:f>
              <c:strCache>
                <c:ptCount val="7"/>
                <c:pt idx="0">
                  <c:v>Braunkohleregion</c:v>
                </c:pt>
                <c:pt idx="1">
                  <c:v>stark schrumpfend</c:v>
                </c:pt>
                <c:pt idx="2">
                  <c:v>wachsend</c:v>
                </c:pt>
                <c:pt idx="3">
                  <c:v>Berliner Umland</c:v>
                </c:pt>
                <c:pt idx="5">
                  <c:v>Spree-Neiße II</c:v>
                </c:pt>
                <c:pt idx="6">
                  <c:v>Potsdam  I</c:v>
                </c:pt>
              </c:strCache>
            </c:strRef>
          </c:cat>
          <c:val>
            <c:numRef>
              <c:f>Tabelle1!$B$2:$B$8</c:f>
              <c:numCache>
                <c:formatCode>0.0</c:formatCode>
                <c:ptCount val="7"/>
                <c:pt idx="0">
                  <c:v>30.9</c:v>
                </c:pt>
                <c:pt idx="1">
                  <c:v>29.1</c:v>
                </c:pt>
                <c:pt idx="2">
                  <c:v>20.100000000000001</c:v>
                </c:pt>
                <c:pt idx="3">
                  <c:v>19.399999999999999</c:v>
                </c:pt>
                <c:pt idx="5">
                  <c:v>36</c:v>
                </c:pt>
                <c:pt idx="6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Potsdam I</c:v>
                </c:pt>
              </c:strCache>
            </c:strRef>
          </c:tx>
          <c:spPr>
            <a:solidFill>
              <a:srgbClr val="00B050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Tabelle1!$A$2:$A$8</c:f>
              <c:strCache>
                <c:ptCount val="7"/>
                <c:pt idx="0">
                  <c:v>Braunkohleregion</c:v>
                </c:pt>
                <c:pt idx="1">
                  <c:v>stark schrumpfend</c:v>
                </c:pt>
                <c:pt idx="2">
                  <c:v>wachsend</c:v>
                </c:pt>
                <c:pt idx="3">
                  <c:v>Berliner Umland</c:v>
                </c:pt>
                <c:pt idx="5">
                  <c:v>Spree-Neiße II</c:v>
                </c:pt>
                <c:pt idx="6">
                  <c:v>Potsdam  I</c:v>
                </c:pt>
              </c:strCache>
            </c:strRef>
          </c:cat>
          <c:val>
            <c:numRef>
              <c:f>Tabelle1!$C$2:$C$8</c:f>
              <c:numCache>
                <c:formatCode>0.0</c:formatCode>
                <c:ptCount val="7"/>
                <c:pt idx="0">
                  <c:v>5.6</c:v>
                </c:pt>
                <c:pt idx="1">
                  <c:v>5.8</c:v>
                </c:pt>
                <c:pt idx="2">
                  <c:v>14.2</c:v>
                </c:pt>
                <c:pt idx="3">
                  <c:v>14.8</c:v>
                </c:pt>
                <c:pt idx="5">
                  <c:v>4</c:v>
                </c:pt>
                <c:pt idx="6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E58-4A90-ABB3-31E64B3E49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rgbClr val="D22EA3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485-4888-B1CF-5345A7AC629A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85-4888-B1CF-5345A7AC62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Tabelle1!$A$2:$A$8</c:f>
              <c:strCache>
                <c:ptCount val="7"/>
                <c:pt idx="0">
                  <c:v>alle</c:v>
                </c:pt>
                <c:pt idx="1">
                  <c:v>AfD-A</c:v>
                </c:pt>
                <c:pt idx="2">
                  <c:v>LIN-A</c:v>
                </c:pt>
                <c:pt idx="3">
                  <c:v>FDP-A</c:v>
                </c:pt>
                <c:pt idx="4">
                  <c:v>SPD-A</c:v>
                </c:pt>
                <c:pt idx="5">
                  <c:v>CDU-A</c:v>
                </c:pt>
                <c:pt idx="6">
                  <c:v>GRÜ-A</c:v>
                </c:pt>
              </c:strCache>
            </c:strRef>
          </c:cat>
          <c:val>
            <c:numRef>
              <c:f>Tabelle1!$B$2:$B$8</c:f>
              <c:numCache>
                <c:formatCode>0</c:formatCode>
                <c:ptCount val="7"/>
                <c:pt idx="0">
                  <c:v>59</c:v>
                </c:pt>
                <c:pt idx="1">
                  <c:v>77</c:v>
                </c:pt>
                <c:pt idx="2">
                  <c:v>70</c:v>
                </c:pt>
                <c:pt idx="3">
                  <c:v>59</c:v>
                </c:pt>
                <c:pt idx="4">
                  <c:v>56</c:v>
                </c:pt>
                <c:pt idx="5">
                  <c:v>38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solidFill>
                <a:schemeClr val="accent4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Tabelle1!$A$2:$A$3</c:f>
              <c:strCache>
                <c:ptCount val="2"/>
                <c:pt idx="0">
                  <c:v>Alle</c:v>
                </c:pt>
                <c:pt idx="1">
                  <c:v>AfD-Anhänger</c:v>
                </c:pt>
              </c:strCache>
            </c:strRef>
          </c:cat>
          <c:val>
            <c:numRef>
              <c:f>Tabelle1!$B$2:$B$3</c:f>
              <c:numCache>
                <c:formatCode>0</c:formatCode>
                <c:ptCount val="2"/>
                <c:pt idx="0">
                  <c:v>56</c:v>
                </c:pt>
                <c:pt idx="1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22EA3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485-4888-B1CF-5345A7AC629A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85-4888-B1CF-5345A7AC62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AfD-A</c:v>
                </c:pt>
                <c:pt idx="1">
                  <c:v>CDU-A</c:v>
                </c:pt>
                <c:pt idx="2">
                  <c:v>FDP-A</c:v>
                </c:pt>
                <c:pt idx="3">
                  <c:v>SPD-A</c:v>
                </c:pt>
                <c:pt idx="4">
                  <c:v>LIN-A</c:v>
                </c:pt>
                <c:pt idx="5">
                  <c:v>GRÜ-A</c:v>
                </c:pt>
              </c:strCache>
            </c:strRef>
          </c:cat>
          <c:val>
            <c:numRef>
              <c:f>Tabelle1!$B$2:$B$7</c:f>
              <c:numCache>
                <c:formatCode>0</c:formatCode>
                <c:ptCount val="6"/>
                <c:pt idx="0">
                  <c:v>92</c:v>
                </c:pt>
                <c:pt idx="1">
                  <c:v>55</c:v>
                </c:pt>
                <c:pt idx="2">
                  <c:v>46</c:v>
                </c:pt>
                <c:pt idx="3">
                  <c:v>41</c:v>
                </c:pt>
                <c:pt idx="4">
                  <c:v>36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32072679829743E-2"/>
          <c:y val="3.0236283242681669E-2"/>
          <c:w val="0.90298913290193872"/>
          <c:h val="0.8417846244583975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rgbClr val="3DFDBD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D95B-4159-8410-6D3DC43FBD6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DA96-4EBF-A0DF-811A731890F3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B7-43B6-9E3F-4B8BDBA25F0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DC-439B-9B6C-548B823643E2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EB7-43B6-9E3F-4B8BDBA25F0B}"/>
              </c:ext>
            </c:extLst>
          </c:dPt>
          <c:dPt>
            <c:idx val="6"/>
            <c:invertIfNegative val="0"/>
            <c:bubble3D val="0"/>
            <c:spPr>
              <a:solidFill>
                <a:srgbClr val="D22EA3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EB7-43B6-9E3F-4B8BDBA25F0B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SPD/CDU/LIN</c:v>
                </c:pt>
                <c:pt idx="1">
                  <c:v>SPD/CDU/GRÜ</c:v>
                </c:pt>
                <c:pt idx="2">
                  <c:v>SPD/LIN/GRÜ</c:v>
                </c:pt>
                <c:pt idx="3">
                  <c:v>SPD/CDU/BVB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 formatCode="#,##0">
                  <c:v>25</c:v>
                </c:pt>
                <c:pt idx="1">
                  <c:v>25</c:v>
                </c:pt>
                <c:pt idx="2">
                  <c:v>25</c:v>
                </c:pt>
                <c:pt idx="3" formatCode="#,##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Spalte2</c:v>
                </c:pt>
              </c:strCache>
            </c:strRef>
          </c:tx>
          <c:spPr>
            <a:solidFill>
              <a:schemeClr val="tx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95B-4159-8410-6D3DC43FBD6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SPD/CDU/LIN</c:v>
                </c:pt>
                <c:pt idx="1">
                  <c:v>SPD/CDU/GRÜ</c:v>
                </c:pt>
                <c:pt idx="2">
                  <c:v>SPD/LIN/GRÜ</c:v>
                </c:pt>
                <c:pt idx="3">
                  <c:v>SPD/CDU/BVB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10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9-40BA-BF00-75A70A14B1A9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Spalte3</c:v>
                </c:pt>
              </c:strCache>
            </c:strRef>
          </c:tx>
          <c:spPr>
            <a:solidFill>
              <a:srgbClr val="00B050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D95B-4159-8410-6D3DC43FBD6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D95B-4159-8410-6D3DC43FBD6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Tabelle1!$A$2:$A$5</c:f>
              <c:strCache>
                <c:ptCount val="4"/>
                <c:pt idx="0">
                  <c:v>SPD/CDU/LIN</c:v>
                </c:pt>
                <c:pt idx="1">
                  <c:v>SPD/CDU/GRÜ</c:v>
                </c:pt>
                <c:pt idx="2">
                  <c:v>SPD/LIN/GRÜ</c:v>
                </c:pt>
                <c:pt idx="3">
                  <c:v>SPD/CDU/BVB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9-40BA-BF00-75A70A14B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0667976"/>
        <c:axId val="140670600"/>
      </c:barChart>
      <c:catAx>
        <c:axId val="140667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60"/>
          <c:min val="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  <c:minorUnit val="1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gut</c:v>
                </c:pt>
                <c:pt idx="1">
                  <c:v>schlecht</c:v>
                </c:pt>
                <c:pt idx="2">
                  <c:v>egal</c:v>
                </c:pt>
                <c:pt idx="3">
                  <c:v>SPD-A</c:v>
                </c:pt>
                <c:pt idx="4">
                  <c:v>CDU-A</c:v>
                </c:pt>
                <c:pt idx="5">
                  <c:v>GRÜ-A</c:v>
                </c:pt>
              </c:strCache>
            </c:strRef>
          </c:cat>
          <c:val>
            <c:numRef>
              <c:f>Tabelle1!$B$2:$B$7</c:f>
              <c:numCache>
                <c:formatCode>0</c:formatCode>
                <c:ptCount val="6"/>
                <c:pt idx="0">
                  <c:v>33</c:v>
                </c:pt>
                <c:pt idx="1">
                  <c:v>45</c:v>
                </c:pt>
                <c:pt idx="2">
                  <c:v>18</c:v>
                </c:pt>
                <c:pt idx="3">
                  <c:v>49</c:v>
                </c:pt>
                <c:pt idx="4">
                  <c:v>69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gut</c:v>
                </c:pt>
                <c:pt idx="1">
                  <c:v>schlecht</c:v>
                </c:pt>
                <c:pt idx="2">
                  <c:v>egal</c:v>
                </c:pt>
                <c:pt idx="3">
                  <c:v>SPD-A</c:v>
                </c:pt>
                <c:pt idx="4">
                  <c:v>LIN-A</c:v>
                </c:pt>
                <c:pt idx="5">
                  <c:v>GRÜ-A</c:v>
                </c:pt>
              </c:strCache>
            </c:strRef>
          </c:cat>
          <c:val>
            <c:numRef>
              <c:f>Tabelle1!$B$2:$B$7</c:f>
              <c:numCache>
                <c:formatCode>0</c:formatCode>
                <c:ptCount val="6"/>
                <c:pt idx="0">
                  <c:v>41</c:v>
                </c:pt>
                <c:pt idx="1">
                  <c:v>43</c:v>
                </c:pt>
                <c:pt idx="2">
                  <c:v>13</c:v>
                </c:pt>
                <c:pt idx="3">
                  <c:v>66</c:v>
                </c:pt>
                <c:pt idx="4">
                  <c:v>84</c:v>
                </c:pt>
                <c:pt idx="5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PP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cat>
            <c:strRef>
              <c:f>Tabelle1!$A$2:$A$7</c:f>
              <c:strCache>
                <c:ptCount val="6"/>
                <c:pt idx="0">
                  <c:v>SPD</c:v>
                </c:pt>
                <c:pt idx="1">
                  <c:v>AfD</c:v>
                </c:pt>
                <c:pt idx="2">
                  <c:v>CDU</c:v>
                </c:pt>
                <c:pt idx="3">
                  <c:v>GRÜNE</c:v>
                </c:pt>
                <c:pt idx="4">
                  <c:v>LINKE</c:v>
                </c:pt>
                <c:pt idx="5">
                  <c:v>BVB/FW</c:v>
                </c:pt>
              </c:strCache>
            </c:strRef>
          </c:cat>
          <c:val>
            <c:numRef>
              <c:f>Tabelle1!$B$2:$B$7</c:f>
              <c:numCache>
                <c:formatCode>0.0</c:formatCode>
                <c:ptCount val="6"/>
                <c:pt idx="0">
                  <c:v>-5.7</c:v>
                </c:pt>
                <c:pt idx="1">
                  <c:v>11.3</c:v>
                </c:pt>
                <c:pt idx="2">
                  <c:v>-7.4</c:v>
                </c:pt>
                <c:pt idx="3">
                  <c:v>4.5999999999999996</c:v>
                </c:pt>
                <c:pt idx="4">
                  <c:v>-7.9</c:v>
                </c:pt>
                <c:pt idx="5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653-4355-8147-573A913BE0D8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6653-4355-8147-573A913BE0D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653-4355-8147-573A913BE0D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6653-4355-8147-573A913BE0D8}"/>
              </c:ext>
            </c:extLst>
          </c:dPt>
          <c:dPt>
            <c:idx val="4"/>
            <c:invertIfNegative val="0"/>
            <c:bubble3D val="0"/>
            <c:spPr>
              <a:solidFill>
                <a:srgbClr val="D22EA3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653-4355-8147-573A913BE0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SPD</c:v>
                </c:pt>
                <c:pt idx="1">
                  <c:v>AfD</c:v>
                </c:pt>
                <c:pt idx="2">
                  <c:v>CDU</c:v>
                </c:pt>
                <c:pt idx="3">
                  <c:v>GRÜNE</c:v>
                </c:pt>
                <c:pt idx="4">
                  <c:v>LINKE</c:v>
                </c:pt>
                <c:pt idx="5">
                  <c:v>BVB/FW</c:v>
                </c:pt>
              </c:strCache>
            </c:strRef>
          </c:cat>
          <c:val>
            <c:numRef>
              <c:f>Tabelle1!$C$2:$C$7</c:f>
              <c:numCache>
                <c:formatCode>0</c:formatCode>
                <c:ptCount val="6"/>
                <c:pt idx="0">
                  <c:v>-17.899999999999999</c:v>
                </c:pt>
                <c:pt idx="1">
                  <c:v>92.6</c:v>
                </c:pt>
                <c:pt idx="2">
                  <c:v>-32.200000000000003</c:v>
                </c:pt>
                <c:pt idx="3">
                  <c:v>74.2</c:v>
                </c:pt>
                <c:pt idx="4">
                  <c:v>-42.5</c:v>
                </c:pt>
                <c:pt idx="5">
                  <c:v>85.2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53-4355-8147-573A913BE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20"/>
          <c:min val="-8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2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Tabelle1!$A$2:$A$7</c:f>
              <c:strCache>
                <c:ptCount val="6"/>
                <c:pt idx="0">
                  <c:v>SPD</c:v>
                </c:pt>
                <c:pt idx="1">
                  <c:v>AfD</c:v>
                </c:pt>
                <c:pt idx="2">
                  <c:v>CDU</c:v>
                </c:pt>
                <c:pt idx="3">
                  <c:v>GRÜNE</c:v>
                </c:pt>
                <c:pt idx="4">
                  <c:v>LINKE</c:v>
                </c:pt>
                <c:pt idx="5">
                  <c:v>BVB/FW</c:v>
                </c:pt>
              </c:strCache>
            </c:strRef>
          </c:cat>
          <c:val>
            <c:numRef>
              <c:f>Tabelle1!$B$2:$B$7</c:f>
              <c:numCache>
                <c:formatCode>0</c:formatCode>
                <c:ptCount val="6"/>
                <c:pt idx="0">
                  <c:v>5</c:v>
                </c:pt>
                <c:pt idx="1">
                  <c:v>148</c:v>
                </c:pt>
                <c:pt idx="2">
                  <c:v>-13</c:v>
                </c:pt>
                <c:pt idx="3">
                  <c:v>124</c:v>
                </c:pt>
                <c:pt idx="4">
                  <c:v>-26</c:v>
                </c:pt>
                <c:pt idx="5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180"/>
          <c:min val="-6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4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02031416973765E-2"/>
          <c:y val="2.7484767009755377E-2"/>
          <c:w val="0.89070777407789148"/>
          <c:h val="0.87546225276156975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SPD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Tabelle1!$B$2:$B$8</c:f>
              <c:numCache>
                <c:formatCode>0.0</c:formatCode>
                <c:ptCount val="7"/>
                <c:pt idx="0">
                  <c:v>38.200000000000003</c:v>
                </c:pt>
                <c:pt idx="1">
                  <c:v>54.1</c:v>
                </c:pt>
                <c:pt idx="2">
                  <c:v>39.299999999999997</c:v>
                </c:pt>
                <c:pt idx="3">
                  <c:v>31.9</c:v>
                </c:pt>
                <c:pt idx="4">
                  <c:v>33</c:v>
                </c:pt>
                <c:pt idx="5">
                  <c:v>31.9</c:v>
                </c:pt>
                <c:pt idx="6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CDU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Tabelle1!$C$2:$C$8</c:f>
              <c:numCache>
                <c:formatCode>0.0</c:formatCode>
                <c:ptCount val="7"/>
                <c:pt idx="0">
                  <c:v>29.4</c:v>
                </c:pt>
                <c:pt idx="1">
                  <c:v>18.7</c:v>
                </c:pt>
                <c:pt idx="2">
                  <c:v>26.6</c:v>
                </c:pt>
                <c:pt idx="3">
                  <c:v>19.399999999999999</c:v>
                </c:pt>
                <c:pt idx="4">
                  <c:v>19.8</c:v>
                </c:pt>
                <c:pt idx="5">
                  <c:v>23</c:v>
                </c:pt>
                <c:pt idx="6">
                  <c:v>15.6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66-4EBE-B656-07D5AC8AC061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LINKE</c:v>
                </c:pt>
              </c:strCache>
            </c:strRef>
          </c:tx>
          <c:spPr>
            <a:ln w="38100" cap="rnd">
              <a:solidFill>
                <a:srgbClr val="D22EA3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D22EA3"/>
              </a:solidFill>
              <a:ln w="9525">
                <a:solidFill>
                  <a:srgbClr val="D22EA3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Tabelle1!$D$2:$D$8</c:f>
              <c:numCache>
                <c:formatCode>0.0</c:formatCode>
                <c:ptCount val="7"/>
                <c:pt idx="0">
                  <c:v>13.4</c:v>
                </c:pt>
                <c:pt idx="1">
                  <c:v>18.7</c:v>
                </c:pt>
                <c:pt idx="2">
                  <c:v>23.3</c:v>
                </c:pt>
                <c:pt idx="3">
                  <c:v>28</c:v>
                </c:pt>
                <c:pt idx="4">
                  <c:v>27.2</c:v>
                </c:pt>
                <c:pt idx="5">
                  <c:v>18.600000000000001</c:v>
                </c:pt>
                <c:pt idx="6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79-499E-846B-EF6D1EB00EAD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AfD</c:v>
                </c:pt>
              </c:strCache>
            </c:strRef>
          </c:tx>
          <c:spPr>
            <a:ln w="38100" cap="rnd">
              <a:solidFill>
                <a:srgbClr val="1E25A8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1E25A8"/>
              </a:solidFill>
              <a:ln w="9525">
                <a:solidFill>
                  <a:srgbClr val="1E25A8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Tabelle1!$E$2:$E$8</c:f>
              <c:numCache>
                <c:formatCode>General</c:formatCode>
                <c:ptCount val="7"/>
                <c:pt idx="5" formatCode="0.0">
                  <c:v>12.2</c:v>
                </c:pt>
                <c:pt idx="6" formatCode="0.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79-499E-846B-EF6D1EB00EAD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GRÜNE 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Tabelle1!$F$2:$F$8</c:f>
              <c:numCache>
                <c:formatCode>0.0</c:formatCode>
                <c:ptCount val="7"/>
                <c:pt idx="0">
                  <c:v>2.8</c:v>
                </c:pt>
                <c:pt idx="1">
                  <c:v>2.9</c:v>
                </c:pt>
                <c:pt idx="2">
                  <c:v>1.9</c:v>
                </c:pt>
                <c:pt idx="3">
                  <c:v>3.6</c:v>
                </c:pt>
                <c:pt idx="4">
                  <c:v>5.7</c:v>
                </c:pt>
                <c:pt idx="5">
                  <c:v>6.2</c:v>
                </c:pt>
                <c:pt idx="6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D6-4B99-AEF7-60B115E6A662}"/>
            </c:ext>
          </c:extLst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FDP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Tabelle1!$G$2:$G$8</c:f>
              <c:numCache>
                <c:formatCode>0.0</c:formatCode>
                <c:ptCount val="7"/>
                <c:pt idx="0">
                  <c:v>6.6</c:v>
                </c:pt>
                <c:pt idx="1">
                  <c:v>2.2000000000000002</c:v>
                </c:pt>
                <c:pt idx="2">
                  <c:v>1.9</c:v>
                </c:pt>
                <c:pt idx="3">
                  <c:v>3.3</c:v>
                </c:pt>
                <c:pt idx="4">
                  <c:v>7.2</c:v>
                </c:pt>
                <c:pt idx="5">
                  <c:v>1.5</c:v>
                </c:pt>
                <c:pt idx="6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D6-4B99-AEF7-60B115E6A662}"/>
            </c:ext>
          </c:extLst>
        </c:ser>
        <c:ser>
          <c:idx val="6"/>
          <c:order val="6"/>
          <c:tx>
            <c:strRef>
              <c:f>Tabelle1!$H$1</c:f>
              <c:strCache>
                <c:ptCount val="1"/>
                <c:pt idx="0">
                  <c:v>BVB/FW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1990</c:v>
                </c:pt>
                <c:pt idx="1">
                  <c:v>1994</c:v>
                </c:pt>
                <c:pt idx="2">
                  <c:v>1999</c:v>
                </c:pt>
                <c:pt idx="3">
                  <c:v>2004</c:v>
                </c:pt>
                <c:pt idx="4">
                  <c:v>2009</c:v>
                </c:pt>
                <c:pt idx="5">
                  <c:v>2014</c:v>
                </c:pt>
                <c:pt idx="6">
                  <c:v>2019</c:v>
                </c:pt>
              </c:strCache>
            </c:strRef>
          </c:cat>
          <c:val>
            <c:numRef>
              <c:f>Tabelle1!$H$2:$H$8</c:f>
              <c:numCache>
                <c:formatCode>0.0</c:formatCode>
                <c:ptCount val="7"/>
                <c:pt idx="1">
                  <c:v>0.2</c:v>
                </c:pt>
                <c:pt idx="2">
                  <c:v>0.6</c:v>
                </c:pt>
                <c:pt idx="3">
                  <c:v>0</c:v>
                </c:pt>
                <c:pt idx="4">
                  <c:v>1.7</c:v>
                </c:pt>
                <c:pt idx="5">
                  <c:v>2.7</c:v>
                </c:pt>
                <c:pt idx="6" formatCode="General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FD-4303-9D65-8B44D5A3D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67976"/>
        <c:axId val="140670600"/>
      </c:line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140670600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out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inorUnit val="5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60770918443996247"/>
          <c:y val="4.3056949798534805E-2"/>
          <c:w val="0.33786989604295098"/>
          <c:h val="0.27585539968376466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68553757314249E-2"/>
          <c:y val="2.7484767009755377E-2"/>
          <c:w val="0.89070777407789148"/>
          <c:h val="0.87546225276156975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SPD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Tabelle1!$A$2:$A$57</c:f>
              <c:strCache>
                <c:ptCount val="55"/>
                <c:pt idx="0">
                  <c:v>6/17</c:v>
                </c:pt>
                <c:pt idx="2">
                  <c:v>7/17</c:v>
                </c:pt>
                <c:pt idx="4">
                  <c:v>8/17</c:v>
                </c:pt>
                <c:pt idx="6">
                  <c:v>9/17</c:v>
                </c:pt>
                <c:pt idx="8">
                  <c:v>10/17</c:v>
                </c:pt>
                <c:pt idx="10">
                  <c:v>11/17</c:v>
                </c:pt>
                <c:pt idx="12">
                  <c:v>12/17</c:v>
                </c:pt>
                <c:pt idx="14">
                  <c:v>1/18</c:v>
                </c:pt>
                <c:pt idx="16">
                  <c:v>2/18</c:v>
                </c:pt>
                <c:pt idx="18">
                  <c:v>3/18</c:v>
                </c:pt>
                <c:pt idx="20">
                  <c:v>4/18</c:v>
                </c:pt>
                <c:pt idx="22">
                  <c:v>5/18</c:v>
                </c:pt>
                <c:pt idx="24">
                  <c:v>6/18</c:v>
                </c:pt>
                <c:pt idx="26">
                  <c:v>7/18</c:v>
                </c:pt>
                <c:pt idx="28">
                  <c:v>8/18</c:v>
                </c:pt>
                <c:pt idx="30">
                  <c:v>9/18</c:v>
                </c:pt>
                <c:pt idx="32">
                  <c:v>10/18</c:v>
                </c:pt>
                <c:pt idx="34">
                  <c:v>11/18</c:v>
                </c:pt>
                <c:pt idx="36">
                  <c:v>12/18</c:v>
                </c:pt>
                <c:pt idx="38">
                  <c:v>1/19</c:v>
                </c:pt>
                <c:pt idx="40">
                  <c:v>2/19</c:v>
                </c:pt>
                <c:pt idx="42">
                  <c:v>3/19</c:v>
                </c:pt>
                <c:pt idx="44">
                  <c:v>4/19</c:v>
                </c:pt>
                <c:pt idx="46">
                  <c:v>5/19</c:v>
                </c:pt>
                <c:pt idx="48">
                  <c:v>6/19</c:v>
                </c:pt>
                <c:pt idx="50">
                  <c:v>7/19</c:v>
                </c:pt>
                <c:pt idx="52">
                  <c:v>8/19</c:v>
                </c:pt>
                <c:pt idx="54">
                  <c:v>9/19</c:v>
                </c:pt>
              </c:strCache>
            </c:strRef>
          </c:cat>
          <c:val>
            <c:numRef>
              <c:f>Tabelle1!$B$2:$B$57</c:f>
              <c:numCache>
                <c:formatCode>0</c:formatCode>
                <c:ptCount val="56"/>
                <c:pt idx="1">
                  <c:v>28</c:v>
                </c:pt>
                <c:pt idx="10">
                  <c:v>23</c:v>
                </c:pt>
                <c:pt idx="20">
                  <c:v>23</c:v>
                </c:pt>
                <c:pt idx="30">
                  <c:v>23</c:v>
                </c:pt>
                <c:pt idx="44">
                  <c:v>22</c:v>
                </c:pt>
                <c:pt idx="48">
                  <c:v>18</c:v>
                </c:pt>
                <c:pt idx="53">
                  <c:v>22</c:v>
                </c:pt>
                <c:pt idx="54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CDU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Tabelle1!$A$2:$A$57</c:f>
              <c:strCache>
                <c:ptCount val="55"/>
                <c:pt idx="0">
                  <c:v>6/17</c:v>
                </c:pt>
                <c:pt idx="2">
                  <c:v>7/17</c:v>
                </c:pt>
                <c:pt idx="4">
                  <c:v>8/17</c:v>
                </c:pt>
                <c:pt idx="6">
                  <c:v>9/17</c:v>
                </c:pt>
                <c:pt idx="8">
                  <c:v>10/17</c:v>
                </c:pt>
                <c:pt idx="10">
                  <c:v>11/17</c:v>
                </c:pt>
                <c:pt idx="12">
                  <c:v>12/17</c:v>
                </c:pt>
                <c:pt idx="14">
                  <c:v>1/18</c:v>
                </c:pt>
                <c:pt idx="16">
                  <c:v>2/18</c:v>
                </c:pt>
                <c:pt idx="18">
                  <c:v>3/18</c:v>
                </c:pt>
                <c:pt idx="20">
                  <c:v>4/18</c:v>
                </c:pt>
                <c:pt idx="22">
                  <c:v>5/18</c:v>
                </c:pt>
                <c:pt idx="24">
                  <c:v>6/18</c:v>
                </c:pt>
                <c:pt idx="26">
                  <c:v>7/18</c:v>
                </c:pt>
                <c:pt idx="28">
                  <c:v>8/18</c:v>
                </c:pt>
                <c:pt idx="30">
                  <c:v>9/18</c:v>
                </c:pt>
                <c:pt idx="32">
                  <c:v>10/18</c:v>
                </c:pt>
                <c:pt idx="34">
                  <c:v>11/18</c:v>
                </c:pt>
                <c:pt idx="36">
                  <c:v>12/18</c:v>
                </c:pt>
                <c:pt idx="38">
                  <c:v>1/19</c:v>
                </c:pt>
                <c:pt idx="40">
                  <c:v>2/19</c:v>
                </c:pt>
                <c:pt idx="42">
                  <c:v>3/19</c:v>
                </c:pt>
                <c:pt idx="44">
                  <c:v>4/19</c:v>
                </c:pt>
                <c:pt idx="46">
                  <c:v>5/19</c:v>
                </c:pt>
                <c:pt idx="48">
                  <c:v>6/19</c:v>
                </c:pt>
                <c:pt idx="50">
                  <c:v>7/19</c:v>
                </c:pt>
                <c:pt idx="52">
                  <c:v>8/19</c:v>
                </c:pt>
                <c:pt idx="54">
                  <c:v>9/19</c:v>
                </c:pt>
              </c:strCache>
            </c:strRef>
          </c:cat>
          <c:val>
            <c:numRef>
              <c:f>Tabelle1!$C$2:$C$57</c:f>
              <c:numCache>
                <c:formatCode>0</c:formatCode>
                <c:ptCount val="56"/>
                <c:pt idx="1">
                  <c:v>25</c:v>
                </c:pt>
                <c:pt idx="10">
                  <c:v>22</c:v>
                </c:pt>
                <c:pt idx="20">
                  <c:v>23</c:v>
                </c:pt>
                <c:pt idx="30">
                  <c:v>21</c:v>
                </c:pt>
                <c:pt idx="44">
                  <c:v>20</c:v>
                </c:pt>
                <c:pt idx="48">
                  <c:v>17</c:v>
                </c:pt>
                <c:pt idx="53">
                  <c:v>18</c:v>
                </c:pt>
                <c:pt idx="54">
                  <c:v>15.7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66-4EBE-B656-07D5AC8AC061}"/>
            </c:ext>
          </c:extLst>
        </c:ser>
        <c:ser>
          <c:idx val="3"/>
          <c:order val="2"/>
          <c:tx>
            <c:strRef>
              <c:f>Tabelle1!$E$1</c:f>
              <c:strCache>
                <c:ptCount val="1"/>
                <c:pt idx="0">
                  <c:v>AfD</c:v>
                </c:pt>
              </c:strCache>
            </c:strRef>
          </c:tx>
          <c:spPr>
            <a:ln w="38100" cap="rnd">
              <a:solidFill>
                <a:srgbClr val="1E25A8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1E25A8"/>
              </a:solidFill>
              <a:ln w="9525">
                <a:solidFill>
                  <a:srgbClr val="1E25A8"/>
                </a:solidFill>
              </a:ln>
              <a:effectLst/>
            </c:spPr>
          </c:marker>
          <c:cat>
            <c:strRef>
              <c:f>Tabelle1!$A$2:$A$57</c:f>
              <c:strCache>
                <c:ptCount val="55"/>
                <c:pt idx="0">
                  <c:v>6/17</c:v>
                </c:pt>
                <c:pt idx="2">
                  <c:v>7/17</c:v>
                </c:pt>
                <c:pt idx="4">
                  <c:v>8/17</c:v>
                </c:pt>
                <c:pt idx="6">
                  <c:v>9/17</c:v>
                </c:pt>
                <c:pt idx="8">
                  <c:v>10/17</c:v>
                </c:pt>
                <c:pt idx="10">
                  <c:v>11/17</c:v>
                </c:pt>
                <c:pt idx="12">
                  <c:v>12/17</c:v>
                </c:pt>
                <c:pt idx="14">
                  <c:v>1/18</c:v>
                </c:pt>
                <c:pt idx="16">
                  <c:v>2/18</c:v>
                </c:pt>
                <c:pt idx="18">
                  <c:v>3/18</c:v>
                </c:pt>
                <c:pt idx="20">
                  <c:v>4/18</c:v>
                </c:pt>
                <c:pt idx="22">
                  <c:v>5/18</c:v>
                </c:pt>
                <c:pt idx="24">
                  <c:v>6/18</c:v>
                </c:pt>
                <c:pt idx="26">
                  <c:v>7/18</c:v>
                </c:pt>
                <c:pt idx="28">
                  <c:v>8/18</c:v>
                </c:pt>
                <c:pt idx="30">
                  <c:v>9/18</c:v>
                </c:pt>
                <c:pt idx="32">
                  <c:v>10/18</c:v>
                </c:pt>
                <c:pt idx="34">
                  <c:v>11/18</c:v>
                </c:pt>
                <c:pt idx="36">
                  <c:v>12/18</c:v>
                </c:pt>
                <c:pt idx="38">
                  <c:v>1/19</c:v>
                </c:pt>
                <c:pt idx="40">
                  <c:v>2/19</c:v>
                </c:pt>
                <c:pt idx="42">
                  <c:v>3/19</c:v>
                </c:pt>
                <c:pt idx="44">
                  <c:v>4/19</c:v>
                </c:pt>
                <c:pt idx="46">
                  <c:v>5/19</c:v>
                </c:pt>
                <c:pt idx="48">
                  <c:v>6/19</c:v>
                </c:pt>
                <c:pt idx="50">
                  <c:v>7/19</c:v>
                </c:pt>
                <c:pt idx="52">
                  <c:v>8/19</c:v>
                </c:pt>
                <c:pt idx="54">
                  <c:v>9/19</c:v>
                </c:pt>
              </c:strCache>
            </c:strRef>
          </c:cat>
          <c:val>
            <c:numRef>
              <c:f>Tabelle1!$E$2:$E$57</c:f>
              <c:numCache>
                <c:formatCode>0</c:formatCode>
                <c:ptCount val="56"/>
                <c:pt idx="1">
                  <c:v>15</c:v>
                </c:pt>
                <c:pt idx="10">
                  <c:v>17</c:v>
                </c:pt>
                <c:pt idx="20">
                  <c:v>22</c:v>
                </c:pt>
                <c:pt idx="30">
                  <c:v>23</c:v>
                </c:pt>
                <c:pt idx="44">
                  <c:v>19</c:v>
                </c:pt>
                <c:pt idx="48">
                  <c:v>21</c:v>
                </c:pt>
                <c:pt idx="53">
                  <c:v>22</c:v>
                </c:pt>
                <c:pt idx="54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79-499E-846B-EF6D1EB00EAD}"/>
            </c:ext>
          </c:extLst>
        </c:ser>
        <c:ser>
          <c:idx val="2"/>
          <c:order val="3"/>
          <c:tx>
            <c:strRef>
              <c:f>Tabelle1!$D$1</c:f>
              <c:strCache>
                <c:ptCount val="1"/>
                <c:pt idx="0">
                  <c:v>LINKE</c:v>
                </c:pt>
              </c:strCache>
            </c:strRef>
          </c:tx>
          <c:spPr>
            <a:ln w="38100" cap="rnd">
              <a:solidFill>
                <a:srgbClr val="D22EA3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D22EA3"/>
              </a:solidFill>
              <a:ln w="9525">
                <a:solidFill>
                  <a:srgbClr val="D22EA3"/>
                </a:solidFill>
              </a:ln>
              <a:effectLst/>
            </c:spPr>
          </c:marker>
          <c:cat>
            <c:strRef>
              <c:f>Tabelle1!$A$2:$A$57</c:f>
              <c:strCache>
                <c:ptCount val="55"/>
                <c:pt idx="0">
                  <c:v>6/17</c:v>
                </c:pt>
                <c:pt idx="2">
                  <c:v>7/17</c:v>
                </c:pt>
                <c:pt idx="4">
                  <c:v>8/17</c:v>
                </c:pt>
                <c:pt idx="6">
                  <c:v>9/17</c:v>
                </c:pt>
                <c:pt idx="8">
                  <c:v>10/17</c:v>
                </c:pt>
                <c:pt idx="10">
                  <c:v>11/17</c:v>
                </c:pt>
                <c:pt idx="12">
                  <c:v>12/17</c:v>
                </c:pt>
                <c:pt idx="14">
                  <c:v>1/18</c:v>
                </c:pt>
                <c:pt idx="16">
                  <c:v>2/18</c:v>
                </c:pt>
                <c:pt idx="18">
                  <c:v>3/18</c:v>
                </c:pt>
                <c:pt idx="20">
                  <c:v>4/18</c:v>
                </c:pt>
                <c:pt idx="22">
                  <c:v>5/18</c:v>
                </c:pt>
                <c:pt idx="24">
                  <c:v>6/18</c:v>
                </c:pt>
                <c:pt idx="26">
                  <c:v>7/18</c:v>
                </c:pt>
                <c:pt idx="28">
                  <c:v>8/18</c:v>
                </c:pt>
                <c:pt idx="30">
                  <c:v>9/18</c:v>
                </c:pt>
                <c:pt idx="32">
                  <c:v>10/18</c:v>
                </c:pt>
                <c:pt idx="34">
                  <c:v>11/18</c:v>
                </c:pt>
                <c:pt idx="36">
                  <c:v>12/18</c:v>
                </c:pt>
                <c:pt idx="38">
                  <c:v>1/19</c:v>
                </c:pt>
                <c:pt idx="40">
                  <c:v>2/19</c:v>
                </c:pt>
                <c:pt idx="42">
                  <c:v>3/19</c:v>
                </c:pt>
                <c:pt idx="44">
                  <c:v>4/19</c:v>
                </c:pt>
                <c:pt idx="46">
                  <c:v>5/19</c:v>
                </c:pt>
                <c:pt idx="48">
                  <c:v>6/19</c:v>
                </c:pt>
                <c:pt idx="50">
                  <c:v>7/19</c:v>
                </c:pt>
                <c:pt idx="52">
                  <c:v>8/19</c:v>
                </c:pt>
                <c:pt idx="54">
                  <c:v>9/19</c:v>
                </c:pt>
              </c:strCache>
            </c:strRef>
          </c:cat>
          <c:val>
            <c:numRef>
              <c:f>Tabelle1!$D$2:$D$57</c:f>
              <c:numCache>
                <c:formatCode>0</c:formatCode>
                <c:ptCount val="56"/>
                <c:pt idx="1">
                  <c:v>18</c:v>
                </c:pt>
                <c:pt idx="10">
                  <c:v>20</c:v>
                </c:pt>
                <c:pt idx="20">
                  <c:v>17</c:v>
                </c:pt>
                <c:pt idx="30">
                  <c:v>17</c:v>
                </c:pt>
                <c:pt idx="44">
                  <c:v>16</c:v>
                </c:pt>
                <c:pt idx="48">
                  <c:v>14</c:v>
                </c:pt>
                <c:pt idx="53">
                  <c:v>15</c:v>
                </c:pt>
                <c:pt idx="54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79-499E-846B-EF6D1EB00EAD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GRÜNE 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Tabelle1!$A$2:$A$57</c:f>
              <c:strCache>
                <c:ptCount val="55"/>
                <c:pt idx="0">
                  <c:v>6/17</c:v>
                </c:pt>
                <c:pt idx="2">
                  <c:v>7/17</c:v>
                </c:pt>
                <c:pt idx="4">
                  <c:v>8/17</c:v>
                </c:pt>
                <c:pt idx="6">
                  <c:v>9/17</c:v>
                </c:pt>
                <c:pt idx="8">
                  <c:v>10/17</c:v>
                </c:pt>
                <c:pt idx="10">
                  <c:v>11/17</c:v>
                </c:pt>
                <c:pt idx="12">
                  <c:v>12/17</c:v>
                </c:pt>
                <c:pt idx="14">
                  <c:v>1/18</c:v>
                </c:pt>
                <c:pt idx="16">
                  <c:v>2/18</c:v>
                </c:pt>
                <c:pt idx="18">
                  <c:v>3/18</c:v>
                </c:pt>
                <c:pt idx="20">
                  <c:v>4/18</c:v>
                </c:pt>
                <c:pt idx="22">
                  <c:v>5/18</c:v>
                </c:pt>
                <c:pt idx="24">
                  <c:v>6/18</c:v>
                </c:pt>
                <c:pt idx="26">
                  <c:v>7/18</c:v>
                </c:pt>
                <c:pt idx="28">
                  <c:v>8/18</c:v>
                </c:pt>
                <c:pt idx="30">
                  <c:v>9/18</c:v>
                </c:pt>
                <c:pt idx="32">
                  <c:v>10/18</c:v>
                </c:pt>
                <c:pt idx="34">
                  <c:v>11/18</c:v>
                </c:pt>
                <c:pt idx="36">
                  <c:v>12/18</c:v>
                </c:pt>
                <c:pt idx="38">
                  <c:v>1/19</c:v>
                </c:pt>
                <c:pt idx="40">
                  <c:v>2/19</c:v>
                </c:pt>
                <c:pt idx="42">
                  <c:v>3/19</c:v>
                </c:pt>
                <c:pt idx="44">
                  <c:v>4/19</c:v>
                </c:pt>
                <c:pt idx="46">
                  <c:v>5/19</c:v>
                </c:pt>
                <c:pt idx="48">
                  <c:v>6/19</c:v>
                </c:pt>
                <c:pt idx="50">
                  <c:v>7/19</c:v>
                </c:pt>
                <c:pt idx="52">
                  <c:v>8/19</c:v>
                </c:pt>
                <c:pt idx="54">
                  <c:v>9/19</c:v>
                </c:pt>
              </c:strCache>
            </c:strRef>
          </c:cat>
          <c:val>
            <c:numRef>
              <c:f>Tabelle1!$F$2:$F$57</c:f>
              <c:numCache>
                <c:formatCode>0</c:formatCode>
                <c:ptCount val="56"/>
                <c:pt idx="1">
                  <c:v>6</c:v>
                </c:pt>
                <c:pt idx="10">
                  <c:v>6</c:v>
                </c:pt>
                <c:pt idx="20">
                  <c:v>7</c:v>
                </c:pt>
                <c:pt idx="30">
                  <c:v>7</c:v>
                </c:pt>
                <c:pt idx="44">
                  <c:v>12</c:v>
                </c:pt>
                <c:pt idx="48">
                  <c:v>17</c:v>
                </c:pt>
                <c:pt idx="53">
                  <c:v>12</c:v>
                </c:pt>
                <c:pt idx="54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D6-4B99-AEF7-60B115E6A662}"/>
            </c:ext>
          </c:extLst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FDP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strRef>
              <c:f>Tabelle1!$A$2:$A$57</c:f>
              <c:strCache>
                <c:ptCount val="55"/>
                <c:pt idx="0">
                  <c:v>6/17</c:v>
                </c:pt>
                <c:pt idx="2">
                  <c:v>7/17</c:v>
                </c:pt>
                <c:pt idx="4">
                  <c:v>8/17</c:v>
                </c:pt>
                <c:pt idx="6">
                  <c:v>9/17</c:v>
                </c:pt>
                <c:pt idx="8">
                  <c:v>10/17</c:v>
                </c:pt>
                <c:pt idx="10">
                  <c:v>11/17</c:v>
                </c:pt>
                <c:pt idx="12">
                  <c:v>12/17</c:v>
                </c:pt>
                <c:pt idx="14">
                  <c:v>1/18</c:v>
                </c:pt>
                <c:pt idx="16">
                  <c:v>2/18</c:v>
                </c:pt>
                <c:pt idx="18">
                  <c:v>3/18</c:v>
                </c:pt>
                <c:pt idx="20">
                  <c:v>4/18</c:v>
                </c:pt>
                <c:pt idx="22">
                  <c:v>5/18</c:v>
                </c:pt>
                <c:pt idx="24">
                  <c:v>6/18</c:v>
                </c:pt>
                <c:pt idx="26">
                  <c:v>7/18</c:v>
                </c:pt>
                <c:pt idx="28">
                  <c:v>8/18</c:v>
                </c:pt>
                <c:pt idx="30">
                  <c:v>9/18</c:v>
                </c:pt>
                <c:pt idx="32">
                  <c:v>10/18</c:v>
                </c:pt>
                <c:pt idx="34">
                  <c:v>11/18</c:v>
                </c:pt>
                <c:pt idx="36">
                  <c:v>12/18</c:v>
                </c:pt>
                <c:pt idx="38">
                  <c:v>1/19</c:v>
                </c:pt>
                <c:pt idx="40">
                  <c:v>2/19</c:v>
                </c:pt>
                <c:pt idx="42">
                  <c:v>3/19</c:v>
                </c:pt>
                <c:pt idx="44">
                  <c:v>4/19</c:v>
                </c:pt>
                <c:pt idx="46">
                  <c:v>5/19</c:v>
                </c:pt>
                <c:pt idx="48">
                  <c:v>6/19</c:v>
                </c:pt>
                <c:pt idx="50">
                  <c:v>7/19</c:v>
                </c:pt>
                <c:pt idx="52">
                  <c:v>8/19</c:v>
                </c:pt>
                <c:pt idx="54">
                  <c:v>9/19</c:v>
                </c:pt>
              </c:strCache>
            </c:strRef>
          </c:cat>
          <c:val>
            <c:numRef>
              <c:f>Tabelle1!$G$2:$G$57</c:f>
              <c:numCache>
                <c:formatCode>0</c:formatCode>
                <c:ptCount val="56"/>
                <c:pt idx="1">
                  <c:v>3</c:v>
                </c:pt>
                <c:pt idx="10">
                  <c:v>7</c:v>
                </c:pt>
                <c:pt idx="20">
                  <c:v>4</c:v>
                </c:pt>
                <c:pt idx="30">
                  <c:v>5</c:v>
                </c:pt>
                <c:pt idx="44">
                  <c:v>5</c:v>
                </c:pt>
                <c:pt idx="48">
                  <c:v>5</c:v>
                </c:pt>
                <c:pt idx="53">
                  <c:v>5</c:v>
                </c:pt>
                <c:pt idx="54">
                  <c:v>4.0999999999999996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D6-4B99-AEF7-60B115E6A662}"/>
            </c:ext>
          </c:extLst>
        </c:ser>
        <c:ser>
          <c:idx val="6"/>
          <c:order val="6"/>
          <c:tx>
            <c:strRef>
              <c:f>Tabelle1!$H$1</c:f>
              <c:strCache>
                <c:ptCount val="1"/>
                <c:pt idx="0">
                  <c:v>BVB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Tabelle1!$H$2:$H$56</c:f>
              <c:numCache>
                <c:formatCode>General</c:formatCode>
                <c:ptCount val="55"/>
                <c:pt idx="48">
                  <c:v>4</c:v>
                </c:pt>
                <c:pt idx="53">
                  <c:v>4</c:v>
                </c:pt>
                <c:pt idx="5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FB-489E-998C-457E8D42F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67976"/>
        <c:axId val="140670600"/>
      </c:line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tickLblSkip val="6"/>
        <c:tickMarkSkip val="2"/>
        <c:noMultiLvlLbl val="0"/>
      </c:catAx>
      <c:valAx>
        <c:axId val="14067060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inorUnit val="1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7.8380174848401388E-2"/>
          <c:y val="3.8956287912960061E-2"/>
          <c:w val="0.86576469711222581"/>
          <c:h val="6.6721643519452797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WErg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A9E-49B9-938B-4246D85C5827}"/>
              </c:ext>
            </c:extLst>
          </c:dPt>
          <c:dPt>
            <c:idx val="1"/>
            <c:invertIfNegative val="0"/>
            <c:bubble3D val="0"/>
            <c:spPr>
              <a:solidFill>
                <a:srgbClr val="1E25A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9E-49B9-938B-4246D85C58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A9E-49B9-938B-4246D85C582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9E-49B9-938B-4246D85C5827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/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A9E-49B9-938B-4246D85C582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alpha val="50000"/>
                </a:scheme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9E-49B9-938B-4246D85C5827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0BAB-48C2-B997-1762A93680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SPD</c:v>
                </c:pt>
                <c:pt idx="1">
                  <c:v>AfD</c:v>
                </c:pt>
                <c:pt idx="2">
                  <c:v>Union</c:v>
                </c:pt>
                <c:pt idx="3">
                  <c:v>GRÜNE</c:v>
                </c:pt>
                <c:pt idx="4">
                  <c:v>LINKE</c:v>
                </c:pt>
              </c:strCache>
            </c:strRef>
          </c:cat>
          <c:val>
            <c:numRef>
              <c:f>Tabelle1!$B$2:$B$6</c:f>
              <c:numCache>
                <c:formatCode>0</c:formatCode>
                <c:ptCount val="5"/>
                <c:pt idx="0">
                  <c:v>26.2</c:v>
                </c:pt>
                <c:pt idx="1">
                  <c:v>23.5</c:v>
                </c:pt>
                <c:pt idx="2">
                  <c:v>15.6</c:v>
                </c:pt>
                <c:pt idx="3">
                  <c:v>10.8</c:v>
                </c:pt>
                <c:pt idx="4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ID</c:v>
                </c:pt>
              </c:strCache>
            </c:strRef>
          </c:tx>
          <c:spPr>
            <a:solidFill>
              <a:srgbClr val="1E25A8">
                <a:alpha val="50000"/>
              </a:srgbClr>
            </a:solidFill>
            <a:ln w="317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AB-4EDA-9C1E-7E9BF240854C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E6-4A04-906F-B2D235D8578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AB-4EDA-9C1E-7E9BF240854C}"/>
              </c:ext>
            </c:extLst>
          </c:dPt>
          <c:dPt>
            <c:idx val="4"/>
            <c:invertIfNegative val="0"/>
            <c:bubble3D val="0"/>
            <c:spPr>
              <a:solidFill>
                <a:srgbClr val="D42CD8">
                  <a:alpha val="50000"/>
                </a:srgbClr>
              </a:solidFill>
              <a:ln w="317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2AB-4EDA-9C1E-7E9BF24085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Tabelle1!$A$2:$A$6</c:f>
              <c:strCache>
                <c:ptCount val="5"/>
                <c:pt idx="0">
                  <c:v>SPD</c:v>
                </c:pt>
                <c:pt idx="1">
                  <c:v>AfD</c:v>
                </c:pt>
                <c:pt idx="2">
                  <c:v>Union</c:v>
                </c:pt>
                <c:pt idx="3">
                  <c:v>GRÜNE</c:v>
                </c:pt>
                <c:pt idx="4">
                  <c:v>LINKE</c:v>
                </c:pt>
              </c:strCache>
            </c:strRef>
          </c:cat>
          <c:val>
            <c:numRef>
              <c:f>Tabelle1!$C$2:$C$6</c:f>
              <c:numCache>
                <c:formatCode>0</c:formatCode>
                <c:ptCount val="5"/>
                <c:pt idx="0">
                  <c:v>22</c:v>
                </c:pt>
                <c:pt idx="1">
                  <c:v>22</c:v>
                </c:pt>
                <c:pt idx="2">
                  <c:v>18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AB-4EDA-9C1E-7E9BF2408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32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4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432072679829743E-2"/>
          <c:y val="3.0236283242681669E-2"/>
          <c:w val="0.90696516774327463"/>
          <c:h val="0.873239239002076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Tabelle1!$B$1</c:f>
              <c:strCache>
                <c:ptCount val="1"/>
                <c:pt idx="0">
                  <c:v>Ost</c:v>
                </c:pt>
              </c:strCache>
            </c:strRef>
          </c:tx>
          <c:spPr>
            <a:solidFill>
              <a:schemeClr val="accent2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 formatCode="0.0">
                  <c:v>28.3</c:v>
                </c:pt>
                <c:pt idx="1">
                  <c:v>32.4</c:v>
                </c:pt>
                <c:pt idx="2" formatCode="0.0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F7-4CBF-9B79-6AC0AB8F413E}"/>
            </c:ext>
          </c:extLst>
        </c:ser>
        <c:ser>
          <c:idx val="2"/>
          <c:order val="1"/>
          <c:tx>
            <c:strRef>
              <c:f>Tabelle1!$C$1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4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strRef>
              <c:f>Tabelle1!$A$2:$A$4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32.1</c:v>
                </c:pt>
                <c:pt idx="1">
                  <c:v>35.6</c:v>
                </c:pt>
                <c:pt idx="2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F8-483D-8588-3FF45CA74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44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4"/>
        <c:minorUnit val="1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36434713560084198"/>
          <c:y val="4.8230505158814746E-2"/>
          <c:w val="0.35271749458460921"/>
          <c:h val="6.8239642701284756E-2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SPD</c:v>
                </c:pt>
              </c:strCache>
            </c:strRef>
          </c:tx>
          <c:spPr>
            <a:solidFill>
              <a:srgbClr val="FF0000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Tabelle1!$B$2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6-4EBE-B656-07D5AC8AC06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AfD</c:v>
                </c:pt>
              </c:strCache>
            </c:strRef>
          </c:tx>
          <c:spPr>
            <a:solidFill>
              <a:srgbClr val="1E25A8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006-473B-8718-D6503BBA2123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CDU</c:v>
                </c:pt>
              </c:strCache>
            </c:strRef>
          </c:tx>
          <c:spPr>
            <a:solidFill>
              <a:schemeClr val="tx1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006-473B-8718-D6503BBA2123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GRÜNE</c:v>
                </c:pt>
              </c:strCache>
            </c:strRef>
          </c:tx>
          <c:spPr>
            <a:solidFill>
              <a:srgbClr val="00B050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Tabelle1!$E$2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006-473B-8718-D6503BBA2123}"/>
            </c:ext>
          </c:extLst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LINKE</c:v>
                </c:pt>
              </c:strCache>
            </c:strRef>
          </c:tx>
          <c:spPr>
            <a:solidFill>
              <a:srgbClr val="D42CD8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Tabelle1!$F$2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006-473B-8718-D6503BBA2123}"/>
            </c:ext>
          </c:extLst>
        </c:ser>
        <c:ser>
          <c:idx val="5"/>
          <c:order val="5"/>
          <c:tx>
            <c:strRef>
              <c:f>Tabelle1!$G$1</c:f>
              <c:strCache>
                <c:ptCount val="1"/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A-0275-46C4-9087-75235BFC88D0}"/>
            </c:ext>
          </c:extLst>
        </c:ser>
        <c:ser>
          <c:idx val="6"/>
          <c:order val="6"/>
          <c:tx>
            <c:strRef>
              <c:f>Tabelle1!$H$1</c:f>
              <c:strCache>
                <c:ptCount val="1"/>
                <c:pt idx="0">
                  <c:v>SN-CDU</c:v>
                </c:pt>
              </c:strCache>
            </c:strRef>
          </c:tx>
          <c:spPr>
            <a:solidFill>
              <a:schemeClr val="tx1"/>
            </a:solidFill>
            <a:ln w="31750">
              <a:solidFill>
                <a:schemeClr val="tx1"/>
              </a:solidFill>
            </a:ln>
            <a:effectLst/>
          </c:spPr>
          <c:invertIfNegative val="0"/>
          <c:cat>
            <c:numRef>
              <c:f>Tabelle1!$A$2</c:f>
              <c:numCache>
                <c:formatCode>@</c:formatCode>
                <c:ptCount val="1"/>
              </c:numCache>
            </c:numRef>
          </c:cat>
          <c:val>
            <c:numRef>
              <c:f>Tabelle1!$H$2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275-46C4-9087-75235BFC8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67976"/>
        <c:axId val="140670600"/>
      </c:barChart>
      <c:catAx>
        <c:axId val="1406679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70600"/>
        <c:crosses val="autoZero"/>
        <c:auto val="1"/>
        <c:lblAlgn val="ctr"/>
        <c:lblOffset val="100"/>
        <c:noMultiLvlLbl val="0"/>
      </c:catAx>
      <c:valAx>
        <c:axId val="140670600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0667976"/>
        <c:crosses val="autoZero"/>
        <c:crossBetween val="between"/>
        <c:majorUnit val="5"/>
        <c:minorUnit val="5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0.78052</cdr:x>
      <cdr:y>0.04586</cdr:y>
    </cdr:from>
    <cdr:to>
      <cdr:x>0.92338</cdr:x>
      <cdr:y>0.12864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404FF7DD-89ED-427F-A8D7-37760BC427C2}"/>
            </a:ext>
          </a:extLst>
        </cdr:cNvPr>
        <cdr:cNvSpPr txBox="1"/>
      </cdr:nvSpPr>
      <cdr:spPr>
        <a:xfrm xmlns:a="http://schemas.openxmlformats.org/drawingml/2006/main">
          <a:off x="7528142" y="284515"/>
          <a:ext cx="1377863" cy="51356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2400" b="1" dirty="0">
              <a:latin typeface="Arial" panose="020B0604020202020204" pitchFamily="34" charset="0"/>
              <a:cs typeface="Arial" panose="020B0604020202020204" pitchFamily="34" charset="0"/>
            </a:rPr>
            <a:t>CDU-SN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0.06883</cdr:x>
      <cdr:y>0.03516</cdr:y>
    </cdr:from>
    <cdr:to>
      <cdr:x>0.36104</cdr:x>
      <cdr:y>0.13934</cdr:y>
    </cdr:to>
    <cdr:sp macro="" textlink="">
      <cdr:nvSpPr>
        <cdr:cNvPr id="2" name="Textfeld 2">
          <a:extLst xmlns:a="http://schemas.openxmlformats.org/drawingml/2006/main">
            <a:ext uri="{FF2B5EF4-FFF2-40B4-BE49-F238E27FC236}">
              <a16:creationId xmlns:a16="http://schemas.microsoft.com/office/drawing/2014/main" id="{65B769AA-8E69-46D0-A814-21D52237ACCA}"/>
            </a:ext>
          </a:extLst>
        </cdr:cNvPr>
        <cdr:cNvSpPr txBox="1"/>
      </cdr:nvSpPr>
      <cdr:spPr>
        <a:xfrm xmlns:a="http://schemas.openxmlformats.org/drawingml/2006/main">
          <a:off x="663878" y="218133"/>
          <a:ext cx="2818356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de-DE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rPr>
            <a:t>in der Stadt</a:t>
          </a:r>
        </a:p>
      </cdr:txBody>
    </cdr:sp>
  </cdr:relSizeAnchor>
  <cdr:relSizeAnchor xmlns:cdr="http://schemas.openxmlformats.org/drawingml/2006/chartDrawing">
    <cdr:from>
      <cdr:x>0.65628</cdr:x>
      <cdr:y>0.03516</cdr:y>
    </cdr:from>
    <cdr:to>
      <cdr:x>0.98355</cdr:x>
      <cdr:y>0.13934</cdr:y>
    </cdr:to>
    <cdr:sp macro="" textlink="">
      <cdr:nvSpPr>
        <cdr:cNvPr id="3" name="Textfeld 2">
          <a:extLst xmlns:a="http://schemas.openxmlformats.org/drawingml/2006/main">
            <a:ext uri="{FF2B5EF4-FFF2-40B4-BE49-F238E27FC236}">
              <a16:creationId xmlns:a16="http://schemas.microsoft.com/office/drawing/2014/main" id="{C68145E8-A3C7-4950-9CAF-29B1E721110E}"/>
            </a:ext>
          </a:extLst>
        </cdr:cNvPr>
        <cdr:cNvSpPr txBox="1"/>
      </cdr:nvSpPr>
      <cdr:spPr>
        <a:xfrm xmlns:a="http://schemas.openxmlformats.org/drawingml/2006/main">
          <a:off x="6329820" y="218133"/>
          <a:ext cx="3156558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de-DE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rPr>
            <a:t>auf dem Land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0.79346</cdr:x>
      <cdr:y>0.03723</cdr:y>
    </cdr:from>
    <cdr:to>
      <cdr:x>0.79346</cdr:x>
      <cdr:y>0.87901</cdr:y>
    </cdr:to>
    <cdr:cxnSp macro="">
      <cdr:nvCxnSpPr>
        <cdr:cNvPr id="3" name="Gerader Verbinder 2">
          <a:extLst xmlns:a="http://schemas.openxmlformats.org/drawingml/2006/main">
            <a:ext uri="{FF2B5EF4-FFF2-40B4-BE49-F238E27FC236}">
              <a16:creationId xmlns:a16="http://schemas.microsoft.com/office/drawing/2014/main" id="{6FACF6D6-93F4-4B84-9A67-2DA3EDE922E1}"/>
            </a:ext>
          </a:extLst>
        </cdr:cNvPr>
        <cdr:cNvCxnSpPr/>
      </cdr:nvCxnSpPr>
      <cdr:spPr>
        <a:xfrm xmlns:a="http://schemas.openxmlformats.org/drawingml/2006/main" flipV="1">
          <a:off x="7603299" y="225467"/>
          <a:ext cx="0" cy="5098093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tx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0.58961</cdr:x>
      <cdr:y>0.05344</cdr:y>
    </cdr:from>
    <cdr:to>
      <cdr:x>0.6987</cdr:x>
      <cdr:y>0.15762</cdr:y>
    </cdr:to>
    <cdr:sp macro="" textlink="">
      <cdr:nvSpPr>
        <cdr:cNvPr id="4" name="Textfeld 1">
          <a:extLst xmlns:a="http://schemas.openxmlformats.org/drawingml/2006/main">
            <a:ext uri="{FF2B5EF4-FFF2-40B4-BE49-F238E27FC236}">
              <a16:creationId xmlns:a16="http://schemas.microsoft.com/office/drawing/2014/main" id="{F9096608-D9DF-49DB-8B9C-7DE8023D7054}"/>
            </a:ext>
          </a:extLst>
        </cdr:cNvPr>
        <cdr:cNvSpPr txBox="1"/>
      </cdr:nvSpPr>
      <cdr:spPr>
        <a:xfrm xmlns:a="http://schemas.openxmlformats.org/drawingml/2006/main">
          <a:off x="5686816" y="331562"/>
          <a:ext cx="1052187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de-DE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rPr>
            <a:t>gut: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0.58961</cdr:x>
      <cdr:y>0.05344</cdr:y>
    </cdr:from>
    <cdr:to>
      <cdr:x>0.6987</cdr:x>
      <cdr:y>0.15762</cdr:y>
    </cdr:to>
    <cdr:sp macro="" textlink="">
      <cdr:nvSpPr>
        <cdr:cNvPr id="4" name="Textfeld 1">
          <a:extLst xmlns:a="http://schemas.openxmlformats.org/drawingml/2006/main">
            <a:ext uri="{FF2B5EF4-FFF2-40B4-BE49-F238E27FC236}">
              <a16:creationId xmlns:a16="http://schemas.microsoft.com/office/drawing/2014/main" id="{F9096608-D9DF-49DB-8B9C-7DE8023D7054}"/>
            </a:ext>
          </a:extLst>
        </cdr:cNvPr>
        <cdr:cNvSpPr txBox="1"/>
      </cdr:nvSpPr>
      <cdr:spPr>
        <a:xfrm xmlns:a="http://schemas.openxmlformats.org/drawingml/2006/main">
          <a:off x="5686816" y="331562"/>
          <a:ext cx="1052187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de-DE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rPr>
            <a:t>gut: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D5E3D-B067-4552-87C6-E8C9C9A2386A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69DF2-5E05-4B0E-A644-CE97FA4439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368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177BD-495F-43CA-8EBB-46E8216C65DB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73885-5D2E-41D3-8482-8D365FB059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399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971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032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6442" indent="-287093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8372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7721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67070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E95DA6-3710-4B59-942E-53A31B1A141F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336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336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46125"/>
            <a:ext cx="6630988" cy="372903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42081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27028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92436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330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6442" indent="-287093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8372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7721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67070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BC2F04-D13C-4960-9D42-EEF7560569A7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336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336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46125"/>
            <a:ext cx="6630988" cy="372903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75575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7518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218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HE: CDU verlor an GRÜ und AfD je knapp 100.000 St.</a:t>
            </a:r>
          </a:p>
          <a:p>
            <a:r>
              <a:rPr lang="de-DE" dirty="0"/>
              <a:t>BY: CSU verlor an GRÜ 170.000, an AfD 160.000 und an FW 160.000</a:t>
            </a:r>
          </a:p>
          <a:p>
            <a:r>
              <a:rPr lang="de-DE" dirty="0"/>
              <a:t>Da FW auf der rechten Seite angesiedelt: Verlust insges. 320.000 Stimmen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57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58355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760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HE: CDU verlor an GRÜ und AfD je knapp 100.000 St.</a:t>
            </a:r>
          </a:p>
          <a:p>
            <a:r>
              <a:rPr lang="de-DE" dirty="0"/>
              <a:t>BY: CSU verlor an GRÜ 170.000, an AfD 160.000 und an FW 160.000</a:t>
            </a:r>
          </a:p>
          <a:p>
            <a:r>
              <a:rPr lang="de-DE" dirty="0"/>
              <a:t>Da FW auf der rechten Seite angesiedelt: Verlust insges. 320.000 Stimmen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7589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C6B127-DDD3-4375-8940-5E21D2B76873}" type="slidenum">
              <a:rPr kumimoji="0" lang="de-DE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36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336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5722157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9072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6495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636841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276898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00650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072561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C6B127-DDD3-4375-8940-5E21D2B76873}" type="slidenum">
              <a:rPr kumimoji="0" lang="de-DE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36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336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26145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829060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C6B127-DDD3-4375-8940-5E21D2B76873}" type="slidenum">
              <a:rPr kumimoji="0" lang="de-DE" alt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36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336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48027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HE: CDU verlor an GRÜ und AfD je knapp 100.000 St.</a:t>
            </a:r>
          </a:p>
          <a:p>
            <a:r>
              <a:rPr lang="de-DE" dirty="0"/>
              <a:t>BY: CSU verlor an GRÜ 170.000, an AfD 160.000 und an FW 160.000</a:t>
            </a:r>
          </a:p>
          <a:p>
            <a:r>
              <a:rPr lang="de-DE" dirty="0"/>
              <a:t>Da FW auf der rechten Seite angesiedelt: Verlust insges. 320.000 Stimmen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0162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1971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8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86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33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07441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9802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559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476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869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73885-5D2E-41D3-8482-8D365FB05995}" type="slidenum"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pPr marL="0" marR="0" lvl="0" indent="0" defTabSz="91869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58680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6442" indent="-287093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8372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7721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67070" indent="-229674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1AB7EA-2993-404C-9DD1-FAAA74A40DDB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336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336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46125"/>
            <a:ext cx="6630988" cy="372903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6573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45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85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15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47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33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5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02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25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49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02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30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8747F-5143-413A-ACE8-3886F59F9458}" type="datetimeFigureOut">
              <a:rPr lang="de-DE" smtClean="0"/>
              <a:t>18.09.2019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F583-A77B-4B62-AF85-2A7E06BF0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1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52" y="1265130"/>
            <a:ext cx="11611626" cy="1315230"/>
          </a:xfrm>
        </p:spPr>
        <p:txBody>
          <a:bodyPr>
            <a:normAutofit/>
          </a:bodyPr>
          <a:lstStyle/>
          <a:p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Brandenburg nach der Wahl:</a:t>
            </a:r>
            <a:b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Analyse und Ausblick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61786" y="6194926"/>
            <a:ext cx="9144000" cy="481447"/>
          </a:xfrm>
        </p:spPr>
        <p:txBody>
          <a:bodyPr>
            <a:norm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Vortrag, KAS</a:t>
            </a:r>
            <a:r>
              <a:rPr lang="de-DE" sz="2800" b="1">
                <a:latin typeface="Arial" panose="020B0604020202020204" pitchFamily="34" charset="0"/>
                <a:cs typeface="Arial" panose="020B0604020202020204" pitchFamily="34" charset="0"/>
              </a:rPr>
              <a:t>, Potsdam,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967670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5"/>
            <a:ext cx="12192000" cy="688932"/>
          </a:xfrm>
        </p:spPr>
        <p:txBody>
          <a:bodyPr>
            <a:normAutofit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Parteibindungen 2016-2018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(% s. stark/stark; FGW)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735860525"/>
              </p:ext>
            </p:extLst>
          </p:nvPr>
        </p:nvGraphicFramePr>
        <p:xfrm>
          <a:off x="1352811" y="801667"/>
          <a:ext cx="9582411" cy="605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101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Parteienwahl aufgrund Spitzenkandidat/in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043053758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7342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Text Box 2"/>
          <p:cNvSpPr txBox="1">
            <a:spLocks noChangeArrowheads="1"/>
          </p:cNvSpPr>
          <p:nvPr/>
        </p:nvSpPr>
        <p:spPr bwMode="auto">
          <a:xfrm>
            <a:off x="10436486" y="2832168"/>
            <a:ext cx="1525870" cy="1569660"/>
          </a:xfrm>
          <a:prstGeom prst="rect">
            <a:avLst/>
          </a:prstGeom>
          <a:solidFill>
            <a:srgbClr val="00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Wahl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der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Partei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8099" y="684282"/>
            <a:ext cx="114613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Kandidatenorientierungen und Wahlverhalten </a:t>
            </a:r>
          </a:p>
        </p:txBody>
      </p:sp>
      <p:sp>
        <p:nvSpPr>
          <p:cNvPr id="724997" name="Text Box 5"/>
          <p:cNvSpPr txBox="1">
            <a:spLocks noChangeArrowheads="1"/>
          </p:cNvSpPr>
          <p:nvPr/>
        </p:nvSpPr>
        <p:spPr bwMode="auto">
          <a:xfrm>
            <a:off x="8517699" y="3077172"/>
            <a:ext cx="1358661" cy="1077218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MP-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präf</a:t>
            </a: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724998" name="Text Box 6"/>
          <p:cNvSpPr txBox="1">
            <a:spLocks noChangeArrowheads="1"/>
          </p:cNvSpPr>
          <p:nvPr/>
        </p:nvSpPr>
        <p:spPr bwMode="auto">
          <a:xfrm>
            <a:off x="6426484" y="3068638"/>
            <a:ext cx="1525870" cy="107721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gen.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Beurt</a:t>
            </a: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  <p:cxnSp>
        <p:nvCxnSpPr>
          <p:cNvPr id="725004" name="AutoShape 12"/>
          <p:cNvCxnSpPr>
            <a:cxnSpLocks noChangeShapeType="1"/>
            <a:stCxn id="724997" idx="3"/>
            <a:endCxn id="724994" idx="1"/>
          </p:cNvCxnSpPr>
          <p:nvPr/>
        </p:nvCxnSpPr>
        <p:spPr bwMode="auto">
          <a:xfrm>
            <a:off x="9876360" y="3615781"/>
            <a:ext cx="560126" cy="1217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10" name="AutoShape 18"/>
          <p:cNvCxnSpPr>
            <a:cxnSpLocks noChangeShapeType="1"/>
            <a:stCxn id="725019" idx="3"/>
            <a:endCxn id="724998" idx="1"/>
          </p:cNvCxnSpPr>
          <p:nvPr/>
        </p:nvCxnSpPr>
        <p:spPr bwMode="auto">
          <a:xfrm flipV="1">
            <a:off x="5868141" y="3607247"/>
            <a:ext cx="558343" cy="9752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4" name="AutoShape 20"/>
          <p:cNvCxnSpPr>
            <a:cxnSpLocks noChangeShapeType="1"/>
          </p:cNvCxnSpPr>
          <p:nvPr/>
        </p:nvCxnSpPr>
        <p:spPr bwMode="auto">
          <a:xfrm rot="16200000" flipH="1">
            <a:off x="2351088" y="5192713"/>
            <a:ext cx="468312" cy="36512"/>
          </a:xfrm>
          <a:prstGeom prst="bentConnector3">
            <a:avLst>
              <a:gd name="adj1" fmla="val 4982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5" name="AutoShape 22"/>
          <p:cNvCxnSpPr>
            <a:cxnSpLocks noChangeShapeType="1"/>
            <a:endCxn id="724994" idx="2"/>
          </p:cNvCxnSpPr>
          <p:nvPr/>
        </p:nvCxnSpPr>
        <p:spPr bwMode="auto">
          <a:xfrm flipV="1">
            <a:off x="3956311" y="4401828"/>
            <a:ext cx="7243110" cy="1370393"/>
          </a:xfrm>
          <a:prstGeom prst="bentConnector2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5019" name="Text Box 27"/>
          <p:cNvSpPr txBox="1">
            <a:spLocks noChangeArrowheads="1"/>
          </p:cNvSpPr>
          <p:nvPr/>
        </p:nvSpPr>
        <p:spPr bwMode="auto">
          <a:xfrm>
            <a:off x="2304332" y="2339726"/>
            <a:ext cx="3563809" cy="2554545"/>
          </a:xfrm>
          <a:prstGeom prst="rect">
            <a:avLst/>
          </a:prstGeom>
          <a:solidFill>
            <a:srgbClr val="6DD25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spezif</a:t>
            </a: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Beurteil.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</a:t>
            </a:r>
            <a:r>
              <a:rPr kumimoji="0" lang="de-DE" altLang="de-DE" sz="3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Sachkomp</a:t>
            </a: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</a:t>
            </a:r>
            <a:r>
              <a:rPr kumimoji="0" lang="de-DE" altLang="de-DE" sz="32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Glaubwürdigk</a:t>
            </a: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Führungsqual.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Sympathie</a:t>
            </a:r>
          </a:p>
        </p:txBody>
      </p:sp>
      <p:cxnSp>
        <p:nvCxnSpPr>
          <p:cNvPr id="4107" name="AutoShape 35"/>
          <p:cNvCxnSpPr>
            <a:cxnSpLocks noChangeShapeType="1"/>
          </p:cNvCxnSpPr>
          <p:nvPr/>
        </p:nvCxnSpPr>
        <p:spPr bwMode="auto">
          <a:xfrm rot="16200000" flipH="1">
            <a:off x="4332289" y="-531812"/>
            <a:ext cx="935037" cy="4681537"/>
          </a:xfrm>
          <a:prstGeom prst="bentConnector3">
            <a:avLst>
              <a:gd name="adj1" fmla="val -2444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35" name="AutoShape 43"/>
          <p:cNvCxnSpPr>
            <a:cxnSpLocks noChangeShapeType="1"/>
            <a:stCxn id="724998" idx="3"/>
            <a:endCxn id="724997" idx="1"/>
          </p:cNvCxnSpPr>
          <p:nvPr/>
        </p:nvCxnSpPr>
        <p:spPr bwMode="auto">
          <a:xfrm>
            <a:off x="7952354" y="3607247"/>
            <a:ext cx="565345" cy="8534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 Box 6">
            <a:extLst>
              <a:ext uri="{FF2B5EF4-FFF2-40B4-BE49-F238E27FC236}">
                <a16:creationId xmlns:a16="http://schemas.microsoft.com/office/drawing/2014/main" id="{7460D425-4493-4B07-972B-45236714F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70" y="3068638"/>
            <a:ext cx="1525870" cy="1077218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Bek.</a:t>
            </a:r>
            <a:br>
              <a:rPr kumimoji="0" lang="de-DE" altLang="de-DE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heit</a:t>
            </a:r>
            <a:endParaRPr kumimoji="0" lang="de-DE" altLang="de-DE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1" name="AutoShape 18">
            <a:extLst>
              <a:ext uri="{FF2B5EF4-FFF2-40B4-BE49-F238E27FC236}">
                <a16:creationId xmlns:a16="http://schemas.microsoft.com/office/drawing/2014/main" id="{7A47464D-18CF-49A8-8A69-2672C6C4BE2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762516" y="3597495"/>
            <a:ext cx="558343" cy="9752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8391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5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5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2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4" grpId="0" animBg="1"/>
      <p:bldP spid="724997" grpId="0" animBg="1"/>
      <p:bldP spid="724998" grpId="0" animBg="1"/>
      <p:bldP spid="725019" grpId="0" animBg="1"/>
      <p:bldP spid="2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Bekanntheit der Spitzenpolitiker/innen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(ID; VU;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484735219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038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Generelle Bewertung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(alle / eig. </a:t>
            </a:r>
            <a:r>
              <a:rPr lang="de-DE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, FGW,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43407957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426DAD38-E26B-4217-B86E-8E6CCDF7CC8D}"/>
              </a:ext>
            </a:extLst>
          </p:cNvPr>
          <p:cNvSpPr txBox="1"/>
          <p:nvPr/>
        </p:nvSpPr>
        <p:spPr>
          <a:xfrm>
            <a:off x="5549030" y="964499"/>
            <a:ext cx="5185777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Sachsen: Kretschmer: 2,3; </a:t>
            </a:r>
            <a:r>
              <a:rPr lang="de-D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: 4,1</a:t>
            </a:r>
          </a:p>
        </p:txBody>
      </p:sp>
    </p:spTree>
    <p:extLst>
      <p:ext uri="{BB962C8B-B14F-4D97-AF65-F5344CB8AC3E}">
        <p14:creationId xmlns:p14="http://schemas.microsoft.com/office/powerpoint/2010/main" val="129724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Gewünschter Ministerpräsident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(FGW;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514411184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644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Text Box 2"/>
          <p:cNvSpPr txBox="1">
            <a:spLocks noChangeArrowheads="1"/>
          </p:cNvSpPr>
          <p:nvPr/>
        </p:nvSpPr>
        <p:spPr bwMode="auto">
          <a:xfrm>
            <a:off x="9241143" y="4219198"/>
            <a:ext cx="1916483" cy="1569660"/>
          </a:xfrm>
          <a:prstGeom prst="rect">
            <a:avLst/>
          </a:prstGeom>
          <a:solidFill>
            <a:srgbClr val="00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Wahl</a:t>
            </a:r>
            <a:b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der</a:t>
            </a:r>
            <a:b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Partei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8871" y="1536926"/>
            <a:ext cx="116742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Generelle Bewertungen der Parteien </a:t>
            </a:r>
          </a:p>
        </p:txBody>
      </p:sp>
      <p:sp>
        <p:nvSpPr>
          <p:cNvPr id="724997" name="Text Box 5"/>
          <p:cNvSpPr txBox="1">
            <a:spLocks noChangeArrowheads="1"/>
          </p:cNvSpPr>
          <p:nvPr/>
        </p:nvSpPr>
        <p:spPr bwMode="auto">
          <a:xfrm>
            <a:off x="4534422" y="4468375"/>
            <a:ext cx="3594970" cy="1077218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Problemlösungs-kompetenz</a:t>
            </a:r>
          </a:p>
        </p:txBody>
      </p:sp>
      <p:sp>
        <p:nvSpPr>
          <p:cNvPr id="724998" name="Text Box 6"/>
          <p:cNvSpPr txBox="1">
            <a:spLocks noChangeArrowheads="1"/>
          </p:cNvSpPr>
          <p:nvPr/>
        </p:nvSpPr>
        <p:spPr bwMode="auto">
          <a:xfrm>
            <a:off x="695630" y="4465419"/>
            <a:ext cx="2756141" cy="107721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Relevanz</a:t>
            </a:r>
            <a:b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 Themas</a:t>
            </a:r>
          </a:p>
        </p:txBody>
      </p:sp>
      <p:cxnSp>
        <p:nvCxnSpPr>
          <p:cNvPr id="725004" name="AutoShape 12"/>
          <p:cNvCxnSpPr>
            <a:cxnSpLocks noChangeShapeType="1"/>
            <a:stCxn id="724997" idx="3"/>
            <a:endCxn id="724994" idx="1"/>
          </p:cNvCxnSpPr>
          <p:nvPr/>
        </p:nvCxnSpPr>
        <p:spPr bwMode="auto">
          <a:xfrm flipV="1">
            <a:off x="8129392" y="5004028"/>
            <a:ext cx="1111751" cy="295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7" name="AutoShape 20"/>
          <p:cNvCxnSpPr>
            <a:cxnSpLocks noChangeShapeType="1"/>
          </p:cNvCxnSpPr>
          <p:nvPr/>
        </p:nvCxnSpPr>
        <p:spPr bwMode="auto">
          <a:xfrm rot="16200000" flipH="1">
            <a:off x="2351088" y="5192713"/>
            <a:ext cx="468312" cy="36512"/>
          </a:xfrm>
          <a:prstGeom prst="bentConnector3">
            <a:avLst>
              <a:gd name="adj1" fmla="val 4982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8" name="AutoShape 22"/>
          <p:cNvCxnSpPr>
            <a:cxnSpLocks noChangeShapeType="1"/>
          </p:cNvCxnSpPr>
          <p:nvPr/>
        </p:nvCxnSpPr>
        <p:spPr bwMode="auto">
          <a:xfrm flipV="1">
            <a:off x="1919289" y="4184837"/>
            <a:ext cx="7056437" cy="1711325"/>
          </a:xfrm>
          <a:prstGeom prst="bentConnector2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" name="AutoShape 35"/>
          <p:cNvCxnSpPr>
            <a:cxnSpLocks noChangeShapeType="1"/>
          </p:cNvCxnSpPr>
          <p:nvPr/>
        </p:nvCxnSpPr>
        <p:spPr bwMode="auto">
          <a:xfrm rot="16200000" flipH="1">
            <a:off x="4332289" y="-531812"/>
            <a:ext cx="935037" cy="4681537"/>
          </a:xfrm>
          <a:prstGeom prst="bentConnector3">
            <a:avLst>
              <a:gd name="adj1" fmla="val -2444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35" name="AutoShape 43"/>
          <p:cNvCxnSpPr>
            <a:cxnSpLocks noChangeShapeType="1"/>
            <a:stCxn id="724998" idx="3"/>
            <a:endCxn id="724997" idx="1"/>
          </p:cNvCxnSpPr>
          <p:nvPr/>
        </p:nvCxnSpPr>
        <p:spPr bwMode="auto">
          <a:xfrm>
            <a:off x="3451771" y="5004028"/>
            <a:ext cx="1082651" cy="295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 Box 3">
            <a:extLst>
              <a:ext uri="{FF2B5EF4-FFF2-40B4-BE49-F238E27FC236}">
                <a16:creationId xmlns:a16="http://schemas.microsoft.com/office/drawing/2014/main" id="{3609EAD0-B84C-404A-A6FD-E37A55EE6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73" y="615049"/>
            <a:ext cx="1167425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Sachthemenorientierungen und Wahlverhalten 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163FE24C-A29E-489E-9639-07DDF33D4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18986"/>
            <a:ext cx="116742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Bewertung der Regierungsarbeit 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B156889E-1459-45A7-BFB9-C4ADC4E2A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870" y="3179198"/>
            <a:ext cx="116742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Spezifische Sachthemen: </a:t>
            </a:r>
          </a:p>
        </p:txBody>
      </p:sp>
    </p:spTree>
    <p:extLst>
      <p:ext uri="{BB962C8B-B14F-4D97-AF65-F5344CB8AC3E}">
        <p14:creationId xmlns:p14="http://schemas.microsoft.com/office/powerpoint/2010/main" val="401168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2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4" grpId="0" animBg="1"/>
      <p:bldP spid="5123" grpId="0"/>
      <p:bldP spid="724997" grpId="0" animBg="1"/>
      <p:bldP spid="724998" grpId="0" animBg="1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Generelle Bewertung d. Parteien 2019/14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(FGW; VU; MW)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454835873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41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Zufriedenheit m. d. Arbeit d. </a:t>
            </a:r>
            <a:r>
              <a:rPr lang="de-DE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LReg</a:t>
            </a: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 2019/2014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792642815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73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5"/>
            <a:ext cx="12192000" cy="688932"/>
          </a:xfrm>
        </p:spPr>
        <p:txBody>
          <a:bodyPr>
            <a:normAutofit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Wichtigste Probleme im Land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(FGW, VU, %)</a:t>
            </a:r>
          </a:p>
        </p:txBody>
      </p:sp>
      <p:graphicFrame>
        <p:nvGraphicFramePr>
          <p:cNvPr id="7" name="Diagramm 6"/>
          <p:cNvGraphicFramePr/>
          <p:nvPr>
            <p:extLst/>
          </p:nvPr>
        </p:nvGraphicFramePr>
        <p:xfrm>
          <a:off x="1352811" y="801667"/>
          <a:ext cx="9582411" cy="605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12448333-C77D-45B7-B5C2-E36716BC7713}"/>
              </a:ext>
            </a:extLst>
          </p:cNvPr>
          <p:cNvSpPr txBox="1"/>
          <p:nvPr/>
        </p:nvSpPr>
        <p:spPr>
          <a:xfrm>
            <a:off x="7803715" y="2828835"/>
            <a:ext cx="236742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Sachsen:</a:t>
            </a: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Bildung: 19</a:t>
            </a:r>
          </a:p>
          <a:p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Flüchtlinge: 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067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Wahlergebnisse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(LWL,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403030511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764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Problemlösungskompetenzen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(FGW,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36852785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644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5"/>
            <a:ext cx="12192000" cy="688932"/>
          </a:xfrm>
        </p:spPr>
        <p:txBody>
          <a:bodyPr>
            <a:normAutofit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Abwanderung von der CDU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696300408"/>
              </p:ext>
            </p:extLst>
          </p:nvPr>
        </p:nvGraphicFramePr>
        <p:xfrm>
          <a:off x="1352811" y="801667"/>
          <a:ext cx="9582411" cy="605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921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2"/>
          <p:cNvSpPr txBox="1">
            <a:spLocks noChangeArrowheads="1"/>
          </p:cNvSpPr>
          <p:nvPr/>
        </p:nvSpPr>
        <p:spPr bwMode="auto">
          <a:xfrm>
            <a:off x="0" y="459551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AfD-Wählerschaft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C7EE0568-728E-4D80-A05E-8C4DB796F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6979"/>
            <a:ext cx="1219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900000" lvl="0"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	</a:t>
            </a:r>
            <a:r>
              <a:rPr lang="de-DE" altLang="de-DE" sz="3600" b="1" dirty="0">
                <a:solidFill>
                  <a:prstClr val="black"/>
                </a:solidFill>
              </a:rPr>
              <a:t>ideologische Hardliner</a:t>
            </a:r>
            <a:b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lang="de-DE" altLang="de-DE" sz="3600" b="1" dirty="0">
                <a:solidFill>
                  <a:prstClr val="black"/>
                </a:solidFill>
              </a:rPr>
              <a:t>(z.T. mit rechtsextremistischem Weltbild)</a:t>
            </a:r>
            <a:endParaRPr kumimoji="0" lang="de-DE" altLang="de-DE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9AF43277-DE33-45D0-B0BB-8A06EDE06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1033"/>
            <a:ext cx="1219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9000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	Protestwähler</a:t>
            </a:r>
            <a:b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(ökonomisch, kulturell oder politisch depriviert) </a:t>
            </a:r>
          </a:p>
        </p:txBody>
      </p:sp>
    </p:spTree>
    <p:extLst>
      <p:ext uri="{BB962C8B-B14F-4D97-AF65-F5344CB8AC3E}">
        <p14:creationId xmlns:p14="http://schemas.microsoft.com/office/powerpoint/2010/main" val="46443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/>
      <p:bldP spid="9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Wahl der Partei aus Überzeugung/Enttäuschung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576615566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66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C6D77-D277-41A1-AAEF-57CEFA21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473" y="155961"/>
            <a:ext cx="8718176" cy="537601"/>
          </a:xfrm>
        </p:spPr>
        <p:txBody>
          <a:bodyPr>
            <a:noAutofit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Stärkste Partei (Zweitstimmen)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9967D59-C533-4AF3-866E-E3DA7499A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928687"/>
            <a:ext cx="579120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00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Pol: Rücksicht a. d. Interessen d. Menschen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(ID, 8/19, %)</a:t>
            </a:r>
          </a:p>
        </p:txBody>
      </p:sp>
      <p:graphicFrame>
        <p:nvGraphicFramePr>
          <p:cNvPr id="7" name="Diagramm 6"/>
          <p:cNvGraphicFramePr/>
          <p:nvPr>
            <p:extLst/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014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Zweitstimmenanteile i. d. WK: AfD / Grüne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(LWL;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293102413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581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Ostdeutsche sind Bürger 2. Klasse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(Zust., FGW; VU; %)</a:t>
            </a:r>
          </a:p>
        </p:txBody>
      </p:sp>
      <p:graphicFrame>
        <p:nvGraphicFramePr>
          <p:cNvPr id="7" name="Diagramm 6"/>
          <p:cNvGraphicFramePr/>
          <p:nvPr>
            <p:extLst/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056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2685"/>
            <a:ext cx="12192000" cy="1004762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„AfD spricht aus, was in den anderen Parteien</a:t>
            </a:r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nicht gesagt werden darf“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173042077"/>
              </p:ext>
            </p:extLst>
          </p:nvPr>
        </p:nvGraphicFramePr>
        <p:xfrm>
          <a:off x="1352811" y="1177447"/>
          <a:ext cx="9645041" cy="5680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81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Sorge, dass Einfluss d. Islam zu stark wird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(ID; VU;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968789967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907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Gewinne/Verluste gegenüber 2014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(Prozentpunkte, LWL)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284697738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738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2"/>
          <p:cNvSpPr txBox="1">
            <a:spLocks noChangeArrowheads="1"/>
          </p:cNvSpPr>
          <p:nvPr/>
        </p:nvSpPr>
        <p:spPr bwMode="auto">
          <a:xfrm>
            <a:off x="0" y="1148481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Bundespolitische Großwetterlage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C7EE0568-728E-4D80-A05E-8C4DB796F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08643"/>
            <a:ext cx="1219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900000" lvl="0"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- 	Gegenwind für SPD und CDU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9AF43277-DE33-45D0-B0BB-8A06EDE06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1033"/>
            <a:ext cx="1219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9000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- 	Rückenwind für Grüne</a:t>
            </a:r>
          </a:p>
        </p:txBody>
      </p:sp>
    </p:spTree>
    <p:extLst>
      <p:ext uri="{BB962C8B-B14F-4D97-AF65-F5344CB8AC3E}">
        <p14:creationId xmlns:p14="http://schemas.microsoft.com/office/powerpoint/2010/main" val="280955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/>
      <p:bldP spid="9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 Box 2"/>
          <p:cNvSpPr txBox="1">
            <a:spLocks noChangeArrowheads="1"/>
          </p:cNvSpPr>
          <p:nvPr/>
        </p:nvSpPr>
        <p:spPr bwMode="auto">
          <a:xfrm>
            <a:off x="0" y="2426133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Ausblick</a:t>
            </a:r>
          </a:p>
        </p:txBody>
      </p:sp>
    </p:spTree>
    <p:extLst>
      <p:ext uri="{BB962C8B-B14F-4D97-AF65-F5344CB8AC3E}">
        <p14:creationId xmlns:p14="http://schemas.microsoft.com/office/powerpoint/2010/main" val="199072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5"/>
            <a:ext cx="12192000" cy="688932"/>
          </a:xfrm>
        </p:spPr>
        <p:txBody>
          <a:bodyPr>
            <a:normAutofit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Koalitionsmöglichkeiten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(LWL; %; AM: 45)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7928210"/>
              </p:ext>
            </p:extLst>
          </p:nvPr>
        </p:nvGraphicFramePr>
        <p:xfrm>
          <a:off x="1352811" y="801667"/>
          <a:ext cx="9582411" cy="605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4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Koalitionsbewertung: SPD/CDU/GRÜ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(FGW,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507151604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33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Koalitionsbewertung: SPD/LIN/GRÜ 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(FGW, VU,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806615364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909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Gewinne/Verluste gegenüber 2014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(% d. </a:t>
            </a:r>
            <a:r>
              <a:rPr lang="de-DE" sz="3600" dirty="0" err="1">
                <a:latin typeface="Arial" panose="020B0604020202020204" pitchFamily="34" charset="0"/>
                <a:cs typeface="Arial" panose="020B0604020202020204" pitchFamily="34" charset="0"/>
              </a:rPr>
              <a:t>St.anteils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; LWL)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744320808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089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Gewinne/Verluste gegenüber 2014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(% </a:t>
            </a:r>
            <a:r>
              <a:rPr lang="de-DE" sz="3600" dirty="0" err="1">
                <a:latin typeface="Arial" panose="020B0604020202020204" pitchFamily="34" charset="0"/>
                <a:cs typeface="Arial" panose="020B0604020202020204" pitchFamily="34" charset="0"/>
              </a:rPr>
              <a:t>absol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. St., LWL)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372511506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654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BB: Ergebnisse der Landtagswahlen seit 1990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(LWL;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84028132"/>
              </p:ext>
            </p:extLst>
          </p:nvPr>
        </p:nvGraphicFramePr>
        <p:xfrm>
          <a:off x="1352811" y="663878"/>
          <a:ext cx="9645041" cy="619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5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Wahlabsichten seit 6/2017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(ID;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400137530"/>
              </p:ext>
            </p:extLst>
          </p:nvPr>
        </p:nvGraphicFramePr>
        <p:xfrm>
          <a:off x="1273479" y="654033"/>
          <a:ext cx="9645041" cy="619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4E9A601E-73E4-45BA-9123-D92AFDC943EE}"/>
              </a:ext>
            </a:extLst>
          </p:cNvPr>
          <p:cNvCxnSpPr/>
          <p:nvPr/>
        </p:nvCxnSpPr>
        <p:spPr>
          <a:xfrm>
            <a:off x="8743167" y="2217107"/>
            <a:ext cx="0" cy="404590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34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2734"/>
            <a:ext cx="12192000" cy="541299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Wahlergebnis/Wahlabsicht 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(LWL, ID vorletzte W., %)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814107532"/>
              </p:ext>
            </p:extLst>
          </p:nvPr>
        </p:nvGraphicFramePr>
        <p:xfrm>
          <a:off x="1352811" y="654033"/>
          <a:ext cx="9645041" cy="62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422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Text Box 2"/>
          <p:cNvSpPr txBox="1">
            <a:spLocks noChangeArrowheads="1"/>
          </p:cNvSpPr>
          <p:nvPr/>
        </p:nvSpPr>
        <p:spPr bwMode="auto">
          <a:xfrm>
            <a:off x="9780141" y="3249613"/>
            <a:ext cx="2082007" cy="1077218"/>
          </a:xfrm>
          <a:prstGeom prst="rect">
            <a:avLst/>
          </a:prstGeom>
          <a:solidFill>
            <a:srgbClr val="00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Wahl-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verhalten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98948" y="4564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Erklärung des Wahlverhaltens </a:t>
            </a:r>
          </a:p>
        </p:txBody>
      </p:sp>
      <p:sp>
        <p:nvSpPr>
          <p:cNvPr id="724997" name="Text Box 5"/>
          <p:cNvSpPr txBox="1">
            <a:spLocks noChangeArrowheads="1"/>
          </p:cNvSpPr>
          <p:nvPr/>
        </p:nvSpPr>
        <p:spPr bwMode="auto">
          <a:xfrm>
            <a:off x="4782766" y="4517003"/>
            <a:ext cx="3071053" cy="1077218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Kandidaten-orientierungen</a:t>
            </a:r>
          </a:p>
        </p:txBody>
      </p:sp>
      <p:sp>
        <p:nvSpPr>
          <p:cNvPr id="724998" name="Text Box 6"/>
          <p:cNvSpPr txBox="1">
            <a:spLocks noChangeArrowheads="1"/>
          </p:cNvSpPr>
          <p:nvPr/>
        </p:nvSpPr>
        <p:spPr bwMode="auto">
          <a:xfrm>
            <a:off x="563671" y="3249613"/>
            <a:ext cx="1892985" cy="107721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Partei-</a:t>
            </a:r>
            <a:b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de-DE" alt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bindung</a:t>
            </a: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25000" name="Text Box 8"/>
          <p:cNvSpPr txBox="1">
            <a:spLocks noChangeArrowheads="1"/>
          </p:cNvSpPr>
          <p:nvPr/>
        </p:nvSpPr>
        <p:spPr bwMode="auto">
          <a:xfrm>
            <a:off x="4782766" y="1971828"/>
            <a:ext cx="3071053" cy="1077218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6B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Sachthemen-orientierungen</a:t>
            </a:r>
          </a:p>
        </p:txBody>
      </p:sp>
      <p:cxnSp>
        <p:nvCxnSpPr>
          <p:cNvPr id="725003" name="AutoShape 11"/>
          <p:cNvCxnSpPr>
            <a:cxnSpLocks noChangeShapeType="1"/>
            <a:stCxn id="725000" idx="3"/>
            <a:endCxn id="724994" idx="0"/>
          </p:cNvCxnSpPr>
          <p:nvPr/>
        </p:nvCxnSpPr>
        <p:spPr bwMode="auto">
          <a:xfrm>
            <a:off x="7853819" y="2510437"/>
            <a:ext cx="2967326" cy="73917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04" name="AutoShape 12"/>
          <p:cNvCxnSpPr>
            <a:cxnSpLocks noChangeShapeType="1"/>
            <a:stCxn id="724997" idx="3"/>
            <a:endCxn id="724994" idx="2"/>
          </p:cNvCxnSpPr>
          <p:nvPr/>
        </p:nvCxnSpPr>
        <p:spPr bwMode="auto">
          <a:xfrm flipV="1">
            <a:off x="7853819" y="4326831"/>
            <a:ext cx="2967326" cy="728781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05" name="AutoShape 13"/>
          <p:cNvCxnSpPr>
            <a:cxnSpLocks noChangeShapeType="1"/>
            <a:stCxn id="724998" idx="3"/>
            <a:endCxn id="724994" idx="1"/>
          </p:cNvCxnSpPr>
          <p:nvPr/>
        </p:nvCxnSpPr>
        <p:spPr bwMode="auto">
          <a:xfrm>
            <a:off x="2456656" y="3788222"/>
            <a:ext cx="7323485" cy="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08" name="AutoShape 16"/>
          <p:cNvCxnSpPr>
            <a:cxnSpLocks noChangeShapeType="1"/>
            <a:stCxn id="724998" idx="2"/>
            <a:endCxn id="724997" idx="1"/>
          </p:cNvCxnSpPr>
          <p:nvPr/>
        </p:nvCxnSpPr>
        <p:spPr bwMode="auto">
          <a:xfrm>
            <a:off x="1510164" y="4326831"/>
            <a:ext cx="3272602" cy="728781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5009" name="AutoShape 17"/>
          <p:cNvCxnSpPr>
            <a:cxnSpLocks noChangeShapeType="1"/>
            <a:stCxn id="724998" idx="0"/>
            <a:endCxn id="725000" idx="1"/>
          </p:cNvCxnSpPr>
          <p:nvPr/>
        </p:nvCxnSpPr>
        <p:spPr bwMode="auto">
          <a:xfrm flipV="1">
            <a:off x="1510164" y="2510437"/>
            <a:ext cx="3272602" cy="73917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20"/>
          <p:cNvCxnSpPr>
            <a:cxnSpLocks noChangeShapeType="1"/>
          </p:cNvCxnSpPr>
          <p:nvPr/>
        </p:nvCxnSpPr>
        <p:spPr bwMode="auto">
          <a:xfrm rot="16200000" flipH="1">
            <a:off x="2351088" y="5192713"/>
            <a:ext cx="468312" cy="36512"/>
          </a:xfrm>
          <a:prstGeom prst="bentConnector3">
            <a:avLst>
              <a:gd name="adj1" fmla="val 4982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5" name="AutoShape 35"/>
          <p:cNvCxnSpPr>
            <a:cxnSpLocks noChangeShapeType="1"/>
            <a:endCxn id="725000" idx="0"/>
          </p:cNvCxnSpPr>
          <p:nvPr/>
        </p:nvCxnSpPr>
        <p:spPr bwMode="auto">
          <a:xfrm>
            <a:off x="1531220" y="1036790"/>
            <a:ext cx="4787073" cy="935038"/>
          </a:xfrm>
          <a:prstGeom prst="bentConnector2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81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4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2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2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2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994" grpId="0" animBg="1"/>
      <p:bldP spid="724997" grpId="0" animBg="1"/>
      <p:bldP spid="724998" grpId="0" animBg="1"/>
      <p:bldP spid="72500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Breitbild</PresentationFormat>
  <Paragraphs>105</Paragraphs>
  <Slides>34</Slides>
  <Notes>33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</vt:lpstr>
      <vt:lpstr>Brandenburg nach der Wahl: Analyse und Ausblick</vt:lpstr>
      <vt:lpstr>Wahlergebnisse (LWL, %)</vt:lpstr>
      <vt:lpstr>Gewinne/Verluste gegenüber 2014 (Prozentpunkte, LWL)</vt:lpstr>
      <vt:lpstr>Gewinne/Verluste gegenüber 2014 (% d. St.anteils; LWL)</vt:lpstr>
      <vt:lpstr>Gewinne/Verluste gegenüber 2014 (% absol. St., LWL)</vt:lpstr>
      <vt:lpstr>BB: Ergebnisse der Landtagswahlen seit 1990 (LWL; %)</vt:lpstr>
      <vt:lpstr>Wahlabsichten seit 6/2017 (ID; %)</vt:lpstr>
      <vt:lpstr>Wahlergebnis/Wahlabsicht (LWL, ID vorletzte W., %)</vt:lpstr>
      <vt:lpstr>PowerPoint-Präsentation</vt:lpstr>
      <vt:lpstr>Parteibindungen 2016-2018 (% s. stark/stark; FGW)</vt:lpstr>
      <vt:lpstr>Parteienwahl aufgrund Spitzenkandidat/in (ID, VU, %)</vt:lpstr>
      <vt:lpstr>PowerPoint-Präsentation</vt:lpstr>
      <vt:lpstr>Bekanntheit der Spitzenpolitiker/innen (ID; VU; %)</vt:lpstr>
      <vt:lpstr>Generelle Bewertung (alle / eig. Anh, FGW, VU, %)</vt:lpstr>
      <vt:lpstr>Gewünschter Ministerpräsident (FGW; VU, %)</vt:lpstr>
      <vt:lpstr>PowerPoint-Präsentation</vt:lpstr>
      <vt:lpstr>Generelle Bewertung d. Parteien 2019/14 (FGW; VU; MW)</vt:lpstr>
      <vt:lpstr>Zufriedenheit m. d. Arbeit d. LReg 2019/2014 (ID, VU, %)</vt:lpstr>
      <vt:lpstr>Wichtigste Probleme im Land (FGW, VU, %)</vt:lpstr>
      <vt:lpstr>Problemlösungskompetenzen (FGW, VU, %)</vt:lpstr>
      <vt:lpstr>Abwanderung von der CDU (ID, VU, %)</vt:lpstr>
      <vt:lpstr>PowerPoint-Präsentation</vt:lpstr>
      <vt:lpstr>Wahl der Partei aus Überzeugung/Enttäuschung(ID, %)</vt:lpstr>
      <vt:lpstr>Stärkste Partei (Zweitstimmen)</vt:lpstr>
      <vt:lpstr>Pol: Rücksicht a. d. Interessen d. Menschen (ID, 8/19, %)</vt:lpstr>
      <vt:lpstr>Zweitstimmenanteile i. d. WK: AfD / Grüne (LWL; %)</vt:lpstr>
      <vt:lpstr>Ostdeutsche sind Bürger 2. Klasse (Zust., FGW; VU; %)</vt:lpstr>
      <vt:lpstr>„AfD spricht aus, was in den anderen Parteien nicht gesagt werden darf“ (ID, VU, %)</vt:lpstr>
      <vt:lpstr>Sorge, dass Einfluss d. Islam zu stark wird (ID; VU; %)</vt:lpstr>
      <vt:lpstr>PowerPoint-Präsentation</vt:lpstr>
      <vt:lpstr>PowerPoint-Präsentation</vt:lpstr>
      <vt:lpstr>Koalitionsmöglichkeiten (LWL; %; AM: 45)</vt:lpstr>
      <vt:lpstr>Koalitionsbewertung: SPD/CDU/GRÜ (FGW, VU, %)</vt:lpstr>
      <vt:lpstr>Koalitionsbewertung: SPD/LIN/GRÜ  (FGW, VU, %)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Abgeordnetenhauswahl 2016 in Berlin</dc:title>
  <dc:creator>uywABOQLo3CS34YE</dc:creator>
  <cp:lastModifiedBy> </cp:lastModifiedBy>
  <cp:revision>296</cp:revision>
  <cp:lastPrinted>2016-08-30T08:32:42Z</cp:lastPrinted>
  <dcterms:created xsi:type="dcterms:W3CDTF">2016-08-17T14:22:29Z</dcterms:created>
  <dcterms:modified xsi:type="dcterms:W3CDTF">2019-09-18T14:38:58Z</dcterms:modified>
</cp:coreProperties>
</file>