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1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1.xml" ContentType="application/vnd.openxmlformats-officedocument.drawingml.chartshape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14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15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18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19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notesSlides/notesSlide20.xml" ContentType="application/vnd.openxmlformats-officedocument.presentationml.notesSl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notesSlides/notesSlide21.xml" ContentType="application/vnd.openxmlformats-officedocument.presentationml.notesSlid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drawings/drawing2.xml" ContentType="application/vnd.openxmlformats-officedocument.drawingml.chartshapes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notesSlides/notesSlide26.xml" ContentType="application/vnd.openxmlformats-officedocument.presentationml.notesSlid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notesSlides/notesSlide27.xml" ContentType="application/vnd.openxmlformats-officedocument.presentationml.notesSlid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notesSlides/notesSlide28.xml" ContentType="application/vnd.openxmlformats-officedocument.presentationml.notesSlid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drawings/drawing3.xml" ContentType="application/vnd.openxmlformats-officedocument.drawingml.chartshapes+xml"/>
  <Override PartName="/ppt/notesSlides/notesSlide32.xml" ContentType="application/vnd.openxmlformats-officedocument.presentationml.notesSlid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drawings/drawing4.xml" ContentType="application/vnd.openxmlformats-officedocument.drawingml.chartshapes+xml"/>
  <Override PartName="/ppt/notesSlides/notesSlide33.xml" ContentType="application/vnd.openxmlformats-officedocument.presentationml.notesSlid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drawings/drawing5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764" r:id="rId2"/>
    <p:sldId id="726" r:id="rId3"/>
    <p:sldId id="717" r:id="rId4"/>
    <p:sldId id="757" r:id="rId5"/>
    <p:sldId id="761" r:id="rId6"/>
    <p:sldId id="339" r:id="rId7"/>
    <p:sldId id="614" r:id="rId8"/>
    <p:sldId id="744" r:id="rId9"/>
    <p:sldId id="716" r:id="rId10"/>
    <p:sldId id="693" r:id="rId11"/>
    <p:sldId id="350" r:id="rId12"/>
    <p:sldId id="503" r:id="rId13"/>
    <p:sldId id="315" r:id="rId14"/>
    <p:sldId id="735" r:id="rId15"/>
    <p:sldId id="736" r:id="rId16"/>
    <p:sldId id="504" r:id="rId17"/>
    <p:sldId id="746" r:id="rId18"/>
    <p:sldId id="762" r:id="rId19"/>
    <p:sldId id="754" r:id="rId20"/>
    <p:sldId id="720" r:id="rId21"/>
    <p:sldId id="724" r:id="rId22"/>
    <p:sldId id="683" r:id="rId23"/>
    <p:sldId id="756" r:id="rId24"/>
    <p:sldId id="753" r:id="rId25"/>
    <p:sldId id="728" r:id="rId26"/>
    <p:sldId id="751" r:id="rId27"/>
    <p:sldId id="758" r:id="rId28"/>
    <p:sldId id="763" r:id="rId29"/>
    <p:sldId id="755" r:id="rId30"/>
    <p:sldId id="759" r:id="rId31"/>
    <p:sldId id="760" r:id="rId32"/>
    <p:sldId id="733" r:id="rId33"/>
    <p:sldId id="740" r:id="rId34"/>
    <p:sldId id="739" r:id="rId35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25A8"/>
    <a:srgbClr val="D22EA3"/>
    <a:srgbClr val="D42CD8"/>
    <a:srgbClr val="F96225"/>
    <a:srgbClr val="3941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62" y="6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9.xml"/><Relationship Id="rId1" Type="http://schemas.microsoft.com/office/2011/relationships/chartStyle" Target="style19.xml"/><Relationship Id="rId4" Type="http://schemas.openxmlformats.org/officeDocument/2006/relationships/chartUserShapes" Target="../drawings/drawing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24.xml"/><Relationship Id="rId1" Type="http://schemas.microsoft.com/office/2011/relationships/chartStyle" Target="style24.xml"/><Relationship Id="rId4" Type="http://schemas.openxmlformats.org/officeDocument/2006/relationships/chartUserShapes" Target="../drawings/drawing3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4.xlsx"/><Relationship Id="rId2" Type="http://schemas.microsoft.com/office/2011/relationships/chartColorStyle" Target="colors25.xml"/><Relationship Id="rId1" Type="http://schemas.microsoft.com/office/2011/relationships/chartStyle" Target="style25.xml"/><Relationship Id="rId4" Type="http://schemas.openxmlformats.org/officeDocument/2006/relationships/chartUserShapes" Target="../drawings/drawing4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5.xlsx"/><Relationship Id="rId2" Type="http://schemas.microsoft.com/office/2011/relationships/chartColorStyle" Target="colors26.xml"/><Relationship Id="rId1" Type="http://schemas.microsoft.com/office/2011/relationships/chartStyle" Target="style26.xml"/><Relationship Id="rId4" Type="http://schemas.openxmlformats.org/officeDocument/2006/relationships/chartUserShapes" Target="../drawings/drawing5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BB</c:v>
                </c:pt>
              </c:strCache>
            </c:strRef>
          </c:tx>
          <c:spPr>
            <a:solidFill>
              <a:schemeClr val="accent1"/>
            </a:solidFill>
            <a:ln w="31750"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9A9E-49B9-938B-4246D85C5827}"/>
              </c:ext>
            </c:extLst>
          </c:dPt>
          <c:dPt>
            <c:idx val="1"/>
            <c:invertIfNegative val="0"/>
            <c:bubble3D val="0"/>
            <c:spPr>
              <a:solidFill>
                <a:srgbClr val="1E25A8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A9E-49B9-938B-4246D85C5827}"/>
              </c:ext>
            </c:extLst>
          </c:dPt>
          <c:dPt>
            <c:idx val="2"/>
            <c:invertIfNegative val="0"/>
            <c:bubble3D val="0"/>
            <c:spPr>
              <a:solidFill>
                <a:schemeClr val="tx1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9A9E-49B9-938B-4246D85C5827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A9E-49B9-938B-4246D85C5827}"/>
              </c:ext>
            </c:extLst>
          </c:dPt>
          <c:dPt>
            <c:idx val="4"/>
            <c:invertIfNegative val="0"/>
            <c:bubble3D val="0"/>
            <c:spPr>
              <a:solidFill>
                <a:srgbClr val="D42CD8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9A9E-49B9-938B-4246D85C5827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A9E-49B9-938B-4246D85C5827}"/>
              </c:ext>
            </c:extLst>
          </c:dPt>
          <c:dPt>
            <c:idx val="6"/>
            <c:invertIfNegative val="0"/>
            <c:bubble3D val="0"/>
            <c:spPr>
              <a:solidFill>
                <a:srgbClr val="FFFF0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0BAB-48C2-B997-1762A936809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Tabelle1!$A$2:$A$8</c:f>
              <c:strCache>
                <c:ptCount val="7"/>
                <c:pt idx="0">
                  <c:v>SPD</c:v>
                </c:pt>
                <c:pt idx="1">
                  <c:v>AfD</c:v>
                </c:pt>
                <c:pt idx="2">
                  <c:v>CDU</c:v>
                </c:pt>
                <c:pt idx="3">
                  <c:v>GRÜNE</c:v>
                </c:pt>
                <c:pt idx="4">
                  <c:v>LINKE</c:v>
                </c:pt>
                <c:pt idx="5">
                  <c:v>BVB</c:v>
                </c:pt>
                <c:pt idx="6">
                  <c:v>FDP</c:v>
                </c:pt>
              </c:strCache>
            </c:strRef>
          </c:cat>
          <c:val>
            <c:numRef>
              <c:f>Tabelle1!$B$2:$B$8</c:f>
              <c:numCache>
                <c:formatCode>0.0</c:formatCode>
                <c:ptCount val="7"/>
                <c:pt idx="0">
                  <c:v>26.2</c:v>
                </c:pt>
                <c:pt idx="1">
                  <c:v>23.5</c:v>
                </c:pt>
                <c:pt idx="2">
                  <c:v>15.6</c:v>
                </c:pt>
                <c:pt idx="3">
                  <c:v>10.8</c:v>
                </c:pt>
                <c:pt idx="4">
                  <c:v>10.7</c:v>
                </c:pt>
                <c:pt idx="5">
                  <c:v>5</c:v>
                </c:pt>
                <c:pt idx="6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66-4EBE-B656-07D5AC8AC0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667976"/>
        <c:axId val="140670600"/>
      </c:barChart>
      <c:catAx>
        <c:axId val="140667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70600"/>
        <c:crosses val="autoZero"/>
        <c:auto val="1"/>
        <c:lblAlgn val="ctr"/>
        <c:lblOffset val="100"/>
        <c:noMultiLvlLbl val="0"/>
      </c:catAx>
      <c:valAx>
        <c:axId val="140670600"/>
        <c:scaling>
          <c:orientation val="minMax"/>
          <c:max val="35"/>
          <c:min val="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67976"/>
        <c:crosses val="autoZero"/>
        <c:crossBetween val="between"/>
        <c:majorUnit val="5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Spalte1</c:v>
                </c:pt>
              </c:strCache>
            </c:strRef>
          </c:tx>
          <c:spPr>
            <a:solidFill>
              <a:schemeClr val="accent1"/>
            </a:solidFill>
            <a:ln w="31750"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9A9E-49B9-938B-4246D85C5827}"/>
              </c:ext>
            </c:extLst>
          </c:dPt>
          <c:dPt>
            <c:idx val="1"/>
            <c:invertIfNegative val="0"/>
            <c:bubble3D val="0"/>
            <c:spPr>
              <a:solidFill>
                <a:schemeClr val="tx1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A9E-49B9-938B-4246D85C5827}"/>
              </c:ext>
            </c:extLst>
          </c:dPt>
          <c:dPt>
            <c:idx val="2"/>
            <c:invertIfNegative val="0"/>
            <c:bubble3D val="0"/>
            <c:spPr>
              <a:solidFill>
                <a:srgbClr val="1E25A8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9A9E-49B9-938B-4246D85C5827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A9E-49B9-938B-4246D85C5827}"/>
              </c:ext>
            </c:extLst>
          </c:dPt>
          <c:dPt>
            <c:idx val="4"/>
            <c:invertIfNegative val="0"/>
            <c:bubble3D val="0"/>
            <c:spPr>
              <a:solidFill>
                <a:srgbClr val="D42CD8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9A9E-49B9-938B-4246D85C582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Tabelle1!$A$2:$A$6</c:f>
              <c:strCache>
                <c:ptCount val="5"/>
                <c:pt idx="0">
                  <c:v>Woidke</c:v>
                </c:pt>
                <c:pt idx="1">
                  <c:v>Senftleben</c:v>
                </c:pt>
                <c:pt idx="2">
                  <c:v>Kalbitz</c:v>
                </c:pt>
                <c:pt idx="3">
                  <c:v>Nonnemacher</c:v>
                </c:pt>
                <c:pt idx="4">
                  <c:v>Dannenberg</c:v>
                </c:pt>
              </c:strCache>
            </c:strRef>
          </c:cat>
          <c:val>
            <c:numRef>
              <c:f>Tabelle1!$B$2:$B$6</c:f>
              <c:numCache>
                <c:formatCode>0</c:formatCode>
                <c:ptCount val="5"/>
                <c:pt idx="0">
                  <c:v>91</c:v>
                </c:pt>
                <c:pt idx="1">
                  <c:v>60</c:v>
                </c:pt>
                <c:pt idx="2">
                  <c:v>52</c:v>
                </c:pt>
                <c:pt idx="3">
                  <c:v>42</c:v>
                </c:pt>
                <c:pt idx="4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66-4EBE-B656-07D5AC8AC0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667976"/>
        <c:axId val="140670600"/>
      </c:barChart>
      <c:catAx>
        <c:axId val="140667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70600"/>
        <c:crosses val="autoZero"/>
        <c:auto val="1"/>
        <c:lblAlgn val="ctr"/>
        <c:lblOffset val="100"/>
        <c:noMultiLvlLbl val="0"/>
      </c:catAx>
      <c:valAx>
        <c:axId val="140670600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67976"/>
        <c:crosses val="autoZero"/>
        <c:crossBetween val="between"/>
        <c:majorUnit val="10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alle</c:v>
                </c:pt>
              </c:strCache>
            </c:strRef>
          </c:tx>
          <c:spPr>
            <a:solidFill>
              <a:srgbClr val="1E25A8"/>
            </a:solidFill>
            <a:ln w="31750"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9A9E-49B9-938B-4246D85C5827}"/>
              </c:ext>
            </c:extLst>
          </c:dPt>
          <c:dPt>
            <c:idx val="1"/>
            <c:invertIfNegative val="0"/>
            <c:bubble3D val="0"/>
            <c:spPr>
              <a:solidFill>
                <a:srgbClr val="FF000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A9E-49B9-938B-4246D85C5827}"/>
              </c:ext>
            </c:extLst>
          </c:dPt>
          <c:dPt>
            <c:idx val="2"/>
            <c:invertIfNegative val="0"/>
            <c:bubble3D val="0"/>
            <c:spPr>
              <a:solidFill>
                <a:schemeClr val="tx1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9A9E-49B9-938B-4246D85C5827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A9E-49B9-938B-4246D85C5827}"/>
              </c:ext>
            </c:extLst>
          </c:dPt>
          <c:dPt>
            <c:idx val="4"/>
            <c:invertIfNegative val="0"/>
            <c:bubble3D val="0"/>
            <c:spPr>
              <a:solidFill>
                <a:srgbClr val="1E25A8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9A9E-49B9-938B-4246D85C582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Tabelle1!$A$2:$A$6</c:f>
              <c:strCache>
                <c:ptCount val="5"/>
                <c:pt idx="0">
                  <c:v>Woidke 19</c:v>
                </c:pt>
                <c:pt idx="1">
                  <c:v>Woidke14</c:v>
                </c:pt>
                <c:pt idx="2">
                  <c:v>Senftleben 19</c:v>
                </c:pt>
                <c:pt idx="3">
                  <c:v>Schierack 14</c:v>
                </c:pt>
                <c:pt idx="4">
                  <c:v>Kalbitz 19</c:v>
                </c:pt>
              </c:strCache>
            </c:strRef>
          </c:cat>
          <c:val>
            <c:numRef>
              <c:f>Tabelle1!$B$2:$B$6</c:f>
              <c:numCache>
                <c:formatCode>0.0</c:formatCode>
                <c:ptCount val="5"/>
                <c:pt idx="0">
                  <c:v>1.6</c:v>
                </c:pt>
                <c:pt idx="1">
                  <c:v>2.4</c:v>
                </c:pt>
                <c:pt idx="2">
                  <c:v>0.7</c:v>
                </c:pt>
                <c:pt idx="3">
                  <c:v>1.1000000000000001</c:v>
                </c:pt>
                <c:pt idx="4">
                  <c:v>-1.4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66-4EBE-B656-07D5AC8AC061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eig. A.</c:v>
                </c:pt>
              </c:strCache>
            </c:strRef>
          </c:tx>
          <c:spPr>
            <a:solidFill>
              <a:schemeClr val="accent2"/>
            </a:solidFill>
            <a:ln w="31750"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>
                  <a:alpha val="50000"/>
                </a:srgbClr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0B8-4801-AF32-E8F6E22F9805}"/>
              </c:ext>
            </c:extLst>
          </c:dPt>
          <c:dPt>
            <c:idx val="1"/>
            <c:invertIfNegative val="0"/>
            <c:bubble3D val="0"/>
            <c:spPr>
              <a:solidFill>
                <a:srgbClr val="FF0000">
                  <a:alpha val="50000"/>
                </a:srgbClr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10B8-4801-AF32-E8F6E22F9805}"/>
              </c:ext>
            </c:extLst>
          </c:dPt>
          <c:dPt>
            <c:idx val="2"/>
            <c:invertIfNegative val="0"/>
            <c:bubble3D val="0"/>
            <c:spPr>
              <a:solidFill>
                <a:schemeClr val="tx1">
                  <a:alpha val="50000"/>
                </a:schemeClr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0B8-4801-AF32-E8F6E22F9805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alpha val="50000"/>
                </a:schemeClr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7BE4-4CA7-9F8D-B0B536369F54}"/>
              </c:ext>
            </c:extLst>
          </c:dPt>
          <c:dPt>
            <c:idx val="4"/>
            <c:invertIfNegative val="0"/>
            <c:bubble3D val="0"/>
            <c:spPr>
              <a:solidFill>
                <a:srgbClr val="1E25A8">
                  <a:alpha val="50000"/>
                </a:srgbClr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526B-4717-9438-54F43A7E020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Tabelle1!$A$2:$A$6</c:f>
              <c:strCache>
                <c:ptCount val="5"/>
                <c:pt idx="0">
                  <c:v>Woidke 19</c:v>
                </c:pt>
                <c:pt idx="1">
                  <c:v>Woidke14</c:v>
                </c:pt>
                <c:pt idx="2">
                  <c:v>Senftleben 19</c:v>
                </c:pt>
                <c:pt idx="3">
                  <c:v>Schierack 14</c:v>
                </c:pt>
                <c:pt idx="4">
                  <c:v>Kalbitz 19</c:v>
                </c:pt>
              </c:strCache>
            </c:strRef>
          </c:cat>
          <c:val>
            <c:numRef>
              <c:f>Tabelle1!$C$2:$C$6</c:f>
              <c:numCache>
                <c:formatCode>0.0</c:formatCode>
                <c:ptCount val="5"/>
                <c:pt idx="0">
                  <c:v>3.7</c:v>
                </c:pt>
                <c:pt idx="1">
                  <c:v>3.7</c:v>
                </c:pt>
                <c:pt idx="2">
                  <c:v>2.4</c:v>
                </c:pt>
                <c:pt idx="3">
                  <c:v>2.2000000000000002</c:v>
                </c:pt>
                <c:pt idx="4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B8-4801-AF32-E8F6E22F98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667976"/>
        <c:axId val="140670600"/>
      </c:barChart>
      <c:catAx>
        <c:axId val="140667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70600"/>
        <c:crosses val="autoZero"/>
        <c:auto val="1"/>
        <c:lblAlgn val="ctr"/>
        <c:lblOffset val="100"/>
        <c:noMultiLvlLbl val="0"/>
      </c:catAx>
      <c:valAx>
        <c:axId val="140670600"/>
        <c:scaling>
          <c:orientation val="minMax"/>
          <c:max val="4.8"/>
          <c:min val="-2.4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.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67976"/>
        <c:crosses val="autoZero"/>
        <c:crossBetween val="between"/>
        <c:majorUnit val="0.8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Spalte1</c:v>
                </c:pt>
              </c:strCache>
            </c:strRef>
          </c:tx>
          <c:spPr>
            <a:solidFill>
              <a:schemeClr val="accent1"/>
            </a:solidFill>
            <a:ln w="31750"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9A9E-49B9-938B-4246D85C5827}"/>
              </c:ext>
            </c:extLst>
          </c:dPt>
          <c:dPt>
            <c:idx val="1"/>
            <c:invertIfNegative val="0"/>
            <c:bubble3D val="0"/>
            <c:spPr>
              <a:solidFill>
                <a:schemeClr val="tx1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A9E-49B9-938B-4246D85C5827}"/>
              </c:ext>
            </c:extLst>
          </c:dPt>
          <c:dPt>
            <c:idx val="2"/>
            <c:invertIfNegative val="0"/>
            <c:bubble3D val="0"/>
            <c:spPr>
              <a:solidFill>
                <a:srgbClr val="1E25A8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9A9E-49B9-938B-4246D85C5827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A9E-49B9-938B-4246D85C5827}"/>
              </c:ext>
            </c:extLst>
          </c:dPt>
          <c:dPt>
            <c:idx val="4"/>
            <c:invertIfNegative val="0"/>
            <c:bubble3D val="0"/>
            <c:spPr>
              <a:solidFill>
                <a:srgbClr val="1E25A8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9A9E-49B9-938B-4246D85C5827}"/>
              </c:ext>
            </c:extLst>
          </c:dPt>
          <c:dPt>
            <c:idx val="5"/>
            <c:invertIfNegative val="0"/>
            <c:bubble3D val="0"/>
            <c:spPr>
              <a:solidFill>
                <a:srgbClr val="00B05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A9E-49B9-938B-4246D85C5827}"/>
              </c:ext>
            </c:extLst>
          </c:dPt>
          <c:dPt>
            <c:idx val="6"/>
            <c:invertIfNegative val="0"/>
            <c:bubble3D val="0"/>
            <c:spPr>
              <a:solidFill>
                <a:srgbClr val="D22EA3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0BAB-48C2-B997-1762A936809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Tabelle1!$A$2:$A$6</c:f>
              <c:strCache>
                <c:ptCount val="5"/>
                <c:pt idx="0">
                  <c:v>Woidke</c:v>
                </c:pt>
                <c:pt idx="1">
                  <c:v>Senftleben</c:v>
                </c:pt>
                <c:pt idx="3">
                  <c:v>Woidke</c:v>
                </c:pt>
                <c:pt idx="4">
                  <c:v>Kalbitz</c:v>
                </c:pt>
              </c:strCache>
            </c:strRef>
          </c:cat>
          <c:val>
            <c:numRef>
              <c:f>Tabelle1!$B$2:$B$6</c:f>
              <c:numCache>
                <c:formatCode>0</c:formatCode>
                <c:ptCount val="5"/>
                <c:pt idx="0">
                  <c:v>47</c:v>
                </c:pt>
                <c:pt idx="1">
                  <c:v>23</c:v>
                </c:pt>
                <c:pt idx="3">
                  <c:v>52</c:v>
                </c:pt>
                <c:pt idx="4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66-4EBE-B656-07D5AC8AC061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Spalte2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>
                  <a:alpha val="50000"/>
                </a:srgbClr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71FD-40EC-8112-CC2E2582DBB1}"/>
              </c:ext>
            </c:extLst>
          </c:dPt>
          <c:dPt>
            <c:idx val="1"/>
            <c:invertIfNegative val="0"/>
            <c:bubble3D val="0"/>
            <c:spPr>
              <a:solidFill>
                <a:schemeClr val="tx1">
                  <a:alpha val="50000"/>
                </a:schemeClr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71FD-40EC-8112-CC2E2582DBB1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>
                  <a:alpha val="50000"/>
                </a:srgbClr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71FD-40EC-8112-CC2E2582DBB1}"/>
              </c:ext>
            </c:extLst>
          </c:dPt>
          <c:dPt>
            <c:idx val="4"/>
            <c:invertIfNegative val="0"/>
            <c:bubble3D val="0"/>
            <c:spPr>
              <a:solidFill>
                <a:srgbClr val="1E25A8">
                  <a:alpha val="50000"/>
                </a:srgbClr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71FD-40EC-8112-CC2E2582DBB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Tabelle1!$A$2:$A$6</c:f>
              <c:strCache>
                <c:ptCount val="5"/>
                <c:pt idx="0">
                  <c:v>Woidke</c:v>
                </c:pt>
                <c:pt idx="1">
                  <c:v>Senftleben</c:v>
                </c:pt>
                <c:pt idx="3">
                  <c:v>Woidke</c:v>
                </c:pt>
                <c:pt idx="4">
                  <c:v>Kalbitz</c:v>
                </c:pt>
              </c:strCache>
            </c:strRef>
          </c:cat>
          <c:val>
            <c:numRef>
              <c:f>Tabelle1!$C$2:$C$6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E-71FD-40EC-8112-CC2E2582DB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667976"/>
        <c:axId val="140670600"/>
      </c:barChart>
      <c:catAx>
        <c:axId val="140667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70600"/>
        <c:crosses val="autoZero"/>
        <c:auto val="1"/>
        <c:lblAlgn val="ctr"/>
        <c:lblOffset val="100"/>
        <c:noMultiLvlLbl val="0"/>
      </c:catAx>
      <c:valAx>
        <c:axId val="140670600"/>
        <c:scaling>
          <c:orientation val="minMax"/>
          <c:max val="65"/>
          <c:min val="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67976"/>
        <c:crosses val="autoZero"/>
        <c:crossBetween val="between"/>
        <c:majorUnit val="5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 w="31750"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9A9E-49B9-938B-4246D85C5827}"/>
              </c:ext>
            </c:extLst>
          </c:dPt>
          <c:dPt>
            <c:idx val="1"/>
            <c:invertIfNegative val="0"/>
            <c:bubble3D val="0"/>
            <c:spPr>
              <a:solidFill>
                <a:schemeClr val="tx1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A9E-49B9-938B-4246D85C5827}"/>
              </c:ext>
            </c:extLst>
          </c:dPt>
          <c:dPt>
            <c:idx val="2"/>
            <c:invertIfNegative val="0"/>
            <c:bubble3D val="0"/>
            <c:spPr>
              <a:solidFill>
                <a:srgbClr val="1E25A8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9A9E-49B9-938B-4246D85C5827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A9E-49B9-938B-4246D85C5827}"/>
              </c:ext>
            </c:extLst>
          </c:dPt>
          <c:dPt>
            <c:idx val="4"/>
            <c:invertIfNegative val="0"/>
            <c:bubble3D val="0"/>
            <c:spPr>
              <a:solidFill>
                <a:srgbClr val="D42CD8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9A9E-49B9-938B-4246D85C5827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ED1-435C-B07A-3E566B6E5E6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Tabelle1!$A$2:$A$7</c:f>
              <c:strCache>
                <c:ptCount val="6"/>
                <c:pt idx="0">
                  <c:v>SPD</c:v>
                </c:pt>
                <c:pt idx="1">
                  <c:v>CDU</c:v>
                </c:pt>
                <c:pt idx="2">
                  <c:v>AfD</c:v>
                </c:pt>
                <c:pt idx="3">
                  <c:v>GRÜNE</c:v>
                </c:pt>
                <c:pt idx="4">
                  <c:v>LINKE</c:v>
                </c:pt>
                <c:pt idx="5">
                  <c:v>BvB/FW</c:v>
                </c:pt>
              </c:strCache>
            </c:strRef>
          </c:cat>
          <c:val>
            <c:numRef>
              <c:f>Tabelle1!$B$2:$B$7</c:f>
              <c:numCache>
                <c:formatCode>0.0</c:formatCode>
                <c:ptCount val="6"/>
                <c:pt idx="0">
                  <c:v>1.3</c:v>
                </c:pt>
                <c:pt idx="1">
                  <c:v>0.7</c:v>
                </c:pt>
                <c:pt idx="2">
                  <c:v>-2.4</c:v>
                </c:pt>
                <c:pt idx="3">
                  <c:v>0.4</c:v>
                </c:pt>
                <c:pt idx="4">
                  <c:v>0.2</c:v>
                </c:pt>
                <c:pt idx="5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66-4EBE-B656-07D5AC8AC061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accent2"/>
            </a:solidFill>
            <a:ln w="31750"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>
                  <a:alpha val="50000"/>
                </a:srgbClr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8032-4CF3-BB9E-FDEC7BA53945}"/>
              </c:ext>
            </c:extLst>
          </c:dPt>
          <c:dPt>
            <c:idx val="1"/>
            <c:invertIfNegative val="0"/>
            <c:bubble3D val="0"/>
            <c:spPr>
              <a:solidFill>
                <a:schemeClr val="tx1">
                  <a:alpha val="50000"/>
                </a:schemeClr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8032-4CF3-BB9E-FDEC7BA53945}"/>
              </c:ext>
            </c:extLst>
          </c:dPt>
          <c:dPt>
            <c:idx val="2"/>
            <c:invertIfNegative val="0"/>
            <c:bubble3D val="0"/>
            <c:spPr>
              <a:solidFill>
                <a:srgbClr val="1E25A8">
                  <a:alpha val="50000"/>
                </a:srgbClr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8032-4CF3-BB9E-FDEC7BA53945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>
                  <a:alpha val="50000"/>
                </a:srgbClr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8032-4CF3-BB9E-FDEC7BA53945}"/>
              </c:ext>
            </c:extLst>
          </c:dPt>
          <c:dPt>
            <c:idx val="4"/>
            <c:invertIfNegative val="0"/>
            <c:bubble3D val="0"/>
            <c:spPr>
              <a:solidFill>
                <a:srgbClr val="D42CD8">
                  <a:alpha val="50000"/>
                </a:srgbClr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8032-4CF3-BB9E-FDEC7BA5394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Tabelle1!$A$2:$A$7</c:f>
              <c:strCache>
                <c:ptCount val="6"/>
                <c:pt idx="0">
                  <c:v>SPD</c:v>
                </c:pt>
                <c:pt idx="1">
                  <c:v>CDU</c:v>
                </c:pt>
                <c:pt idx="2">
                  <c:v>AfD</c:v>
                </c:pt>
                <c:pt idx="3">
                  <c:v>GRÜNE</c:v>
                </c:pt>
                <c:pt idx="4">
                  <c:v>LINKE</c:v>
                </c:pt>
                <c:pt idx="5">
                  <c:v>BvB/FW</c:v>
                </c:pt>
              </c:strCache>
            </c:strRef>
          </c:cat>
          <c:val>
            <c:numRef>
              <c:f>Tabelle1!$C$2:$C$7</c:f>
              <c:numCache>
                <c:formatCode>General</c:formatCode>
                <c:ptCount val="6"/>
                <c:pt idx="0">
                  <c:v>2.2000000000000002</c:v>
                </c:pt>
                <c:pt idx="1">
                  <c:v>0.8</c:v>
                </c:pt>
                <c:pt idx="2">
                  <c:v>-1.5</c:v>
                </c:pt>
                <c:pt idx="3">
                  <c:v>0.2</c:v>
                </c:pt>
                <c:pt idx="4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8032-4CF3-BB9E-FDEC7BA539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667976"/>
        <c:axId val="140670600"/>
      </c:barChart>
      <c:catAx>
        <c:axId val="140667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70600"/>
        <c:crosses val="autoZero"/>
        <c:auto val="1"/>
        <c:lblAlgn val="ctr"/>
        <c:lblOffset val="100"/>
        <c:noMultiLvlLbl val="0"/>
      </c:catAx>
      <c:valAx>
        <c:axId val="140670600"/>
        <c:scaling>
          <c:orientation val="minMax"/>
          <c:max val="3"/>
          <c:min val="-3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.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67976"/>
        <c:crosses val="autoZero"/>
        <c:crossBetween val="between"/>
        <c:majorUnit val="0.5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 w="31750"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9A9E-49B9-938B-4246D85C5827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A9E-49B9-938B-4246D85C5827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9A9E-49B9-938B-4246D85C5827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A9E-49B9-938B-4246D85C5827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9A9E-49B9-938B-4246D85C5827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A9E-49B9-938B-4246D85C5827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2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0BAB-48C2-B997-1762A936809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Tabelle1!$A$2:$A$3</c:f>
              <c:strCache>
                <c:ptCount val="2"/>
                <c:pt idx="0">
                  <c:v>sehr zufrieden/zufrieden</c:v>
                </c:pt>
                <c:pt idx="1">
                  <c:v>weniger/gar nicht zufrieden</c:v>
                </c:pt>
              </c:strCache>
            </c:strRef>
          </c:cat>
          <c:val>
            <c:numRef>
              <c:f>Tabelle1!$B$2:$B$3</c:f>
              <c:numCache>
                <c:formatCode>0</c:formatCode>
                <c:ptCount val="2"/>
                <c:pt idx="0">
                  <c:v>46</c:v>
                </c:pt>
                <c:pt idx="1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66-4EBE-B656-07D5AC8AC061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4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71FD-40EC-8112-CC2E2582DBB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71FD-40EC-8112-CC2E2582DBB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71FD-40EC-8112-CC2E2582DBB1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4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71FD-40EC-8112-CC2E2582DBB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Tabelle1!$A$2:$A$3</c:f>
              <c:strCache>
                <c:ptCount val="2"/>
                <c:pt idx="0">
                  <c:v>sehr zufrieden/zufrieden</c:v>
                </c:pt>
                <c:pt idx="1">
                  <c:v>weniger/gar nicht zufrieden</c:v>
                </c:pt>
              </c:strCache>
            </c:strRef>
          </c:cat>
          <c:val>
            <c:numRef>
              <c:f>Tabelle1!$C$2:$C$3</c:f>
              <c:numCache>
                <c:formatCode>General</c:formatCode>
                <c:ptCount val="2"/>
                <c:pt idx="0">
                  <c:v>60</c:v>
                </c:pt>
                <c:pt idx="1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71FD-40EC-8112-CC2E2582DB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667976"/>
        <c:axId val="140670600"/>
      </c:barChart>
      <c:catAx>
        <c:axId val="140667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70600"/>
        <c:crosses val="autoZero"/>
        <c:auto val="1"/>
        <c:lblAlgn val="ctr"/>
        <c:lblOffset val="100"/>
        <c:noMultiLvlLbl val="0"/>
      </c:catAx>
      <c:valAx>
        <c:axId val="140670600"/>
        <c:scaling>
          <c:orientation val="minMax"/>
          <c:max val="80"/>
          <c:min val="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67976"/>
        <c:crosses val="autoZero"/>
        <c:crossBetween val="between"/>
        <c:majorUnit val="10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432072679829743E-2"/>
          <c:y val="3.0236283242681669E-2"/>
          <c:w val="0.90298913290193872"/>
          <c:h val="0.8417846244583975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Spalte1</c:v>
                </c:pt>
              </c:strCache>
            </c:strRef>
          </c:tx>
          <c:spPr>
            <a:solidFill>
              <a:srgbClr val="00B0F0"/>
            </a:solidFill>
            <a:ln w="31750"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432-4CB1-AD96-6D48D6B038F8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DA96-4EBF-A0DF-811A731890F3}"/>
              </c:ext>
            </c:extLst>
          </c:dPt>
          <c:dPt>
            <c:idx val="2"/>
            <c:invertIfNegative val="0"/>
            <c:bubble3D val="0"/>
            <c:spPr>
              <a:solidFill>
                <a:srgbClr val="00B0F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EB7-43B6-9E3F-4B8BDBA25F0B}"/>
              </c:ext>
            </c:extLst>
          </c:dPt>
          <c:dPt>
            <c:idx val="3"/>
            <c:invertIfNegative val="0"/>
            <c:bubble3D val="0"/>
            <c:spPr>
              <a:solidFill>
                <a:srgbClr val="00B0F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DDC-439B-9B6C-548B823643E2}"/>
              </c:ext>
            </c:extLst>
          </c:dPt>
          <c:dPt>
            <c:idx val="4"/>
            <c:invertIfNegative val="0"/>
            <c:bubble3D val="0"/>
            <c:spPr>
              <a:solidFill>
                <a:srgbClr val="00B0F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F7F-4ECD-8739-3714F819EDC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Tabelle1!$A$2:$A$6</c:f>
              <c:strCache>
                <c:ptCount val="5"/>
                <c:pt idx="0">
                  <c:v>Flüchtlinge </c:v>
                </c:pt>
                <c:pt idx="1">
                  <c:v>Arbeitsplätze</c:v>
                </c:pt>
                <c:pt idx="2">
                  <c:v>Umwelt</c:v>
                </c:pt>
                <c:pt idx="3">
                  <c:v>Bildung</c:v>
                </c:pt>
                <c:pt idx="4">
                  <c:v>Infrastruktur</c:v>
                </c:pt>
              </c:strCache>
            </c:strRef>
          </c:cat>
          <c:val>
            <c:numRef>
              <c:f>Tabelle1!$B$2:$B$6</c:f>
              <c:numCache>
                <c:formatCode>General</c:formatCode>
                <c:ptCount val="5"/>
                <c:pt idx="0" formatCode="#,##0">
                  <c:v>12</c:v>
                </c:pt>
                <c:pt idx="1">
                  <c:v>12</c:v>
                </c:pt>
                <c:pt idx="2">
                  <c:v>13</c:v>
                </c:pt>
                <c:pt idx="3">
                  <c:v>17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66-4EBE-B656-07D5AC8AC0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667976"/>
        <c:axId val="140670600"/>
      </c:barChart>
      <c:catAx>
        <c:axId val="1406679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70600"/>
        <c:crosses val="autoZero"/>
        <c:auto val="1"/>
        <c:lblAlgn val="ctr"/>
        <c:lblOffset val="100"/>
        <c:noMultiLvlLbl val="0"/>
      </c:catAx>
      <c:valAx>
        <c:axId val="140670600"/>
        <c:scaling>
          <c:orientation val="minMax"/>
          <c:max val="45"/>
          <c:min val="0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67976"/>
        <c:crosses val="autoZero"/>
        <c:crossBetween val="between"/>
        <c:majorUnit val="5"/>
        <c:minorUnit val="1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SPD</c:v>
                </c:pt>
              </c:strCache>
            </c:strRef>
          </c:tx>
          <c:spPr>
            <a:solidFill>
              <a:srgbClr val="FF0000"/>
            </a:solidFill>
            <a:ln w="31750"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9A9E-49B9-938B-4246D85C5827}"/>
              </c:ext>
            </c:extLst>
          </c:dPt>
          <c:cat>
            <c:strRef>
              <c:f>Tabelle1!$A$2:$A$6</c:f>
              <c:strCache>
                <c:ptCount val="5"/>
                <c:pt idx="0">
                  <c:v>Infrastr.</c:v>
                </c:pt>
                <c:pt idx="1">
                  <c:v>Bildung</c:v>
                </c:pt>
                <c:pt idx="2">
                  <c:v>Umwelt</c:v>
                </c:pt>
                <c:pt idx="3">
                  <c:v>Arbeitspl.</c:v>
                </c:pt>
                <c:pt idx="4">
                  <c:v>Flüchtlinge</c:v>
                </c:pt>
              </c:strCache>
            </c:strRef>
          </c:cat>
          <c:val>
            <c:numRef>
              <c:f>Tabelle1!$B$2:$B$6</c:f>
              <c:numCache>
                <c:formatCode>General</c:formatCode>
                <c:ptCount val="5"/>
                <c:pt idx="0" formatCode="0">
                  <c:v>30</c:v>
                </c:pt>
                <c:pt idx="1">
                  <c:v>26</c:v>
                </c:pt>
                <c:pt idx="2">
                  <c:v>8</c:v>
                </c:pt>
                <c:pt idx="3">
                  <c:v>20</c:v>
                </c:pt>
                <c:pt idx="4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66-4EBE-B656-07D5AC8AC061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AfD</c:v>
                </c:pt>
              </c:strCache>
            </c:strRef>
          </c:tx>
          <c:spPr>
            <a:solidFill>
              <a:srgbClr val="1E25A8"/>
            </a:solidFill>
            <a:ln w="31750"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1E25A8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B79-44F4-B15B-BA27033290CB}"/>
              </c:ext>
            </c:extLst>
          </c:dPt>
          <c:cat>
            <c:strRef>
              <c:f>Tabelle1!$A$2:$A$6</c:f>
              <c:strCache>
                <c:ptCount val="5"/>
                <c:pt idx="0">
                  <c:v>Infrastr.</c:v>
                </c:pt>
                <c:pt idx="1">
                  <c:v>Bildung</c:v>
                </c:pt>
                <c:pt idx="2">
                  <c:v>Umwelt</c:v>
                </c:pt>
                <c:pt idx="3">
                  <c:v>Arbeitspl.</c:v>
                </c:pt>
                <c:pt idx="4">
                  <c:v>Flüchtlinge</c:v>
                </c:pt>
              </c:strCache>
            </c:strRef>
          </c:cat>
          <c:val>
            <c:numRef>
              <c:f>Tabelle1!$C$2:$C$6</c:f>
              <c:numCache>
                <c:formatCode>General</c:formatCode>
                <c:ptCount val="5"/>
                <c:pt idx="0" formatCode="0">
                  <c:v>3</c:v>
                </c:pt>
                <c:pt idx="1">
                  <c:v>5</c:v>
                </c:pt>
                <c:pt idx="2">
                  <c:v>5</c:v>
                </c:pt>
                <c:pt idx="3">
                  <c:v>4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006-473B-8718-D6503BBA2123}"/>
            </c:ext>
          </c:extLst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CDU</c:v>
                </c:pt>
              </c:strCache>
            </c:strRef>
          </c:tx>
          <c:spPr>
            <a:solidFill>
              <a:schemeClr val="tx1"/>
            </a:solidFill>
            <a:ln w="31750"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1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B79-44F4-B15B-BA27033290CB}"/>
              </c:ext>
            </c:extLst>
          </c:dPt>
          <c:cat>
            <c:strRef>
              <c:f>Tabelle1!$A$2:$A$6</c:f>
              <c:strCache>
                <c:ptCount val="5"/>
                <c:pt idx="0">
                  <c:v>Infrastr.</c:v>
                </c:pt>
                <c:pt idx="1">
                  <c:v>Bildung</c:v>
                </c:pt>
                <c:pt idx="2">
                  <c:v>Umwelt</c:v>
                </c:pt>
                <c:pt idx="3">
                  <c:v>Arbeitspl.</c:v>
                </c:pt>
                <c:pt idx="4">
                  <c:v>Flüchtlinge</c:v>
                </c:pt>
              </c:strCache>
            </c:strRef>
          </c:cat>
          <c:val>
            <c:numRef>
              <c:f>Tabelle1!$D$2:$D$6</c:f>
              <c:numCache>
                <c:formatCode>General</c:formatCode>
                <c:ptCount val="5"/>
                <c:pt idx="0" formatCode="0">
                  <c:v>18</c:v>
                </c:pt>
                <c:pt idx="1">
                  <c:v>14</c:v>
                </c:pt>
                <c:pt idx="2">
                  <c:v>10</c:v>
                </c:pt>
                <c:pt idx="3">
                  <c:v>24</c:v>
                </c:pt>
                <c:pt idx="4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A006-473B-8718-D6503BBA2123}"/>
            </c:ext>
          </c:extLst>
        </c:ser>
        <c:ser>
          <c:idx val="3"/>
          <c:order val="3"/>
          <c:tx>
            <c:strRef>
              <c:f>Tabelle1!$E$1</c:f>
              <c:strCache>
                <c:ptCount val="1"/>
                <c:pt idx="0">
                  <c:v>LIN</c:v>
                </c:pt>
              </c:strCache>
            </c:strRef>
          </c:tx>
          <c:spPr>
            <a:solidFill>
              <a:srgbClr val="D22EA3"/>
            </a:solidFill>
            <a:ln w="31750"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D22EA3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B79-44F4-B15B-BA27033290CB}"/>
              </c:ext>
            </c:extLst>
          </c:dPt>
          <c:cat>
            <c:strRef>
              <c:f>Tabelle1!$A$2:$A$6</c:f>
              <c:strCache>
                <c:ptCount val="5"/>
                <c:pt idx="0">
                  <c:v>Infrastr.</c:v>
                </c:pt>
                <c:pt idx="1">
                  <c:v>Bildung</c:v>
                </c:pt>
                <c:pt idx="2">
                  <c:v>Umwelt</c:v>
                </c:pt>
                <c:pt idx="3">
                  <c:v>Arbeitspl.</c:v>
                </c:pt>
                <c:pt idx="4">
                  <c:v>Flüchtlinge</c:v>
                </c:pt>
              </c:strCache>
            </c:strRef>
          </c:cat>
          <c:val>
            <c:numRef>
              <c:f>Tabelle1!$E$2:$E$6</c:f>
              <c:numCache>
                <c:formatCode>General</c:formatCode>
                <c:ptCount val="5"/>
                <c:pt idx="0" formatCode="0">
                  <c:v>6</c:v>
                </c:pt>
                <c:pt idx="1">
                  <c:v>12</c:v>
                </c:pt>
                <c:pt idx="2">
                  <c:v>3</c:v>
                </c:pt>
                <c:pt idx="3">
                  <c:v>5</c:v>
                </c:pt>
                <c:pt idx="4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A006-473B-8718-D6503BBA2123}"/>
            </c:ext>
          </c:extLst>
        </c:ser>
        <c:ser>
          <c:idx val="4"/>
          <c:order val="4"/>
          <c:tx>
            <c:strRef>
              <c:f>Tabelle1!$F$1</c:f>
              <c:strCache>
                <c:ptCount val="1"/>
                <c:pt idx="0">
                  <c:v>GRÜ</c:v>
                </c:pt>
              </c:strCache>
            </c:strRef>
          </c:tx>
          <c:spPr>
            <a:solidFill>
              <a:srgbClr val="00B050"/>
            </a:solidFill>
            <a:ln w="31750"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B79-44F4-B15B-BA27033290CB}"/>
              </c:ext>
            </c:extLst>
          </c:dPt>
          <c:cat>
            <c:strRef>
              <c:f>Tabelle1!$A$2:$A$6</c:f>
              <c:strCache>
                <c:ptCount val="5"/>
                <c:pt idx="0">
                  <c:v>Infrastr.</c:v>
                </c:pt>
                <c:pt idx="1">
                  <c:v>Bildung</c:v>
                </c:pt>
                <c:pt idx="2">
                  <c:v>Umwelt</c:v>
                </c:pt>
                <c:pt idx="3">
                  <c:v>Arbeitspl.</c:v>
                </c:pt>
                <c:pt idx="4">
                  <c:v>Flüchtlinge</c:v>
                </c:pt>
              </c:strCache>
            </c:strRef>
          </c:cat>
          <c:val>
            <c:numRef>
              <c:f>Tabelle1!$F$2:$F$6</c:f>
              <c:numCache>
                <c:formatCode>General</c:formatCode>
                <c:ptCount val="5"/>
                <c:pt idx="0" formatCode="0">
                  <c:v>3</c:v>
                </c:pt>
                <c:pt idx="1">
                  <c:v>4</c:v>
                </c:pt>
                <c:pt idx="2">
                  <c:v>36</c:v>
                </c:pt>
                <c:pt idx="3">
                  <c:v>2</c:v>
                </c:pt>
                <c:pt idx="4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A006-473B-8718-D6503BBA21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667976"/>
        <c:axId val="140670600"/>
      </c:barChart>
      <c:catAx>
        <c:axId val="140667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70600"/>
        <c:crosses val="autoZero"/>
        <c:auto val="1"/>
        <c:lblAlgn val="ctr"/>
        <c:lblOffset val="100"/>
        <c:noMultiLvlLbl val="0"/>
      </c:catAx>
      <c:valAx>
        <c:axId val="140670600"/>
        <c:scaling>
          <c:orientation val="minMax"/>
          <c:max val="40"/>
          <c:min val="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67976"/>
        <c:crosses val="autoZero"/>
        <c:crossBetween val="between"/>
        <c:majorUnit val="5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432072679829743E-2"/>
          <c:y val="3.0236283242681669E-2"/>
          <c:w val="0.90298913290193872"/>
          <c:h val="0.8417846244583975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Spalte1</c:v>
                </c:pt>
              </c:strCache>
            </c:strRef>
          </c:tx>
          <c:spPr>
            <a:solidFill>
              <a:srgbClr val="00B0F0"/>
            </a:solidFill>
            <a:ln w="31750"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D42CD8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432-4CB1-AD96-6D48D6B038F8}"/>
              </c:ext>
            </c:extLst>
          </c:dPt>
          <c:dPt>
            <c:idx val="1"/>
            <c:invertIfNegative val="0"/>
            <c:bubble3D val="0"/>
            <c:spPr>
              <a:solidFill>
                <a:srgbClr val="FF000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DA96-4EBF-A0DF-811A731890F3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EB7-43B6-9E3F-4B8BDBA25F0B}"/>
              </c:ext>
            </c:extLst>
          </c:dPt>
          <c:dPt>
            <c:idx val="3"/>
            <c:invertIfNegative val="0"/>
            <c:bubble3D val="0"/>
            <c:spPr>
              <a:solidFill>
                <a:srgbClr val="1E25A8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DDC-439B-9B6C-548B823643E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Tabelle1!$A$2:$A$5</c:f>
              <c:strCache>
                <c:ptCount val="4"/>
                <c:pt idx="0">
                  <c:v>LINKE</c:v>
                </c:pt>
                <c:pt idx="1">
                  <c:v>SPD</c:v>
                </c:pt>
                <c:pt idx="2">
                  <c:v>GRÜNE</c:v>
                </c:pt>
                <c:pt idx="3">
                  <c:v>AfD</c:v>
                </c:pt>
              </c:strCache>
            </c:strRef>
          </c:cat>
          <c:val>
            <c:numRef>
              <c:f>Tabelle1!$B$2:$B$5</c:f>
              <c:numCache>
                <c:formatCode>0.0</c:formatCode>
                <c:ptCount val="4"/>
                <c:pt idx="0">
                  <c:v>0.4</c:v>
                </c:pt>
                <c:pt idx="1">
                  <c:v>2.6</c:v>
                </c:pt>
                <c:pt idx="2">
                  <c:v>3.1</c:v>
                </c:pt>
                <c:pt idx="3">
                  <c:v>12.3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66-4EBE-B656-07D5AC8AC0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667976"/>
        <c:axId val="140670600"/>
      </c:barChart>
      <c:catAx>
        <c:axId val="1406679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70600"/>
        <c:crosses val="autoZero"/>
        <c:auto val="1"/>
        <c:lblAlgn val="ctr"/>
        <c:lblOffset val="100"/>
        <c:noMultiLvlLbl val="0"/>
      </c:catAx>
      <c:valAx>
        <c:axId val="140670600"/>
        <c:scaling>
          <c:orientation val="minMax"/>
          <c:max val="16"/>
          <c:min val="0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67976"/>
        <c:crosses val="autoZero"/>
        <c:crossBetween val="between"/>
        <c:majorUnit val="2"/>
        <c:minorUnit val="1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SPD</c:v>
                </c:pt>
              </c:strCache>
            </c:strRef>
          </c:tx>
          <c:spPr>
            <a:solidFill>
              <a:srgbClr val="FF0000"/>
            </a:solidFill>
            <a:ln w="31750"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9A9E-49B9-938B-4246D85C582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Tabelle1!$A$2:$A$3</c:f>
              <c:strCache>
                <c:ptCount val="2"/>
                <c:pt idx="0">
                  <c:v>Überzeugung</c:v>
                </c:pt>
                <c:pt idx="1">
                  <c:v>Enttäuschung</c:v>
                </c:pt>
              </c:strCache>
            </c:strRef>
          </c:cat>
          <c:val>
            <c:numRef>
              <c:f>Tabelle1!$B$2:$B$3</c:f>
              <c:numCache>
                <c:formatCode>General</c:formatCode>
                <c:ptCount val="2"/>
                <c:pt idx="0" formatCode="0">
                  <c:v>66</c:v>
                </c:pt>
                <c:pt idx="1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66-4EBE-B656-07D5AC8AC061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AfD</c:v>
                </c:pt>
              </c:strCache>
            </c:strRef>
          </c:tx>
          <c:spPr>
            <a:solidFill>
              <a:srgbClr val="1E25A8"/>
            </a:solidFill>
            <a:ln w="31750"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1E25A8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B79-44F4-B15B-BA27033290C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Tabelle1!$A$2:$A$3</c:f>
              <c:strCache>
                <c:ptCount val="2"/>
                <c:pt idx="0">
                  <c:v>Überzeugung</c:v>
                </c:pt>
                <c:pt idx="1">
                  <c:v>Enttäuschung</c:v>
                </c:pt>
              </c:strCache>
            </c:strRef>
          </c:cat>
          <c:val>
            <c:numRef>
              <c:f>Tabelle1!$C$2:$C$3</c:f>
              <c:numCache>
                <c:formatCode>General</c:formatCode>
                <c:ptCount val="2"/>
                <c:pt idx="0" formatCode="0">
                  <c:v>36</c:v>
                </c:pt>
                <c:pt idx="1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006-473B-8718-D6503BBA2123}"/>
            </c:ext>
          </c:extLst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CDU</c:v>
                </c:pt>
              </c:strCache>
            </c:strRef>
          </c:tx>
          <c:spPr>
            <a:solidFill>
              <a:schemeClr val="tx1"/>
            </a:solidFill>
            <a:ln w="31750"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1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B79-44F4-B15B-BA27033290C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Tabelle1!$A$2:$A$3</c:f>
              <c:strCache>
                <c:ptCount val="2"/>
                <c:pt idx="0">
                  <c:v>Überzeugung</c:v>
                </c:pt>
                <c:pt idx="1">
                  <c:v>Enttäuschung</c:v>
                </c:pt>
              </c:strCache>
            </c:strRef>
          </c:cat>
          <c:val>
            <c:numRef>
              <c:f>Tabelle1!$D$2:$D$3</c:f>
              <c:numCache>
                <c:formatCode>General</c:formatCode>
                <c:ptCount val="2"/>
                <c:pt idx="0" formatCode="0">
                  <c:v>65</c:v>
                </c:pt>
                <c:pt idx="1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A006-473B-8718-D6503BBA2123}"/>
            </c:ext>
          </c:extLst>
        </c:ser>
        <c:ser>
          <c:idx val="3"/>
          <c:order val="3"/>
          <c:tx>
            <c:strRef>
              <c:f>Tabelle1!$E$1</c:f>
              <c:strCache>
                <c:ptCount val="1"/>
                <c:pt idx="0">
                  <c:v>GRÜNE</c:v>
                </c:pt>
              </c:strCache>
            </c:strRef>
          </c:tx>
          <c:spPr>
            <a:solidFill>
              <a:srgbClr val="00B050"/>
            </a:solidFill>
            <a:ln w="31750"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B79-44F4-B15B-BA27033290C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Tabelle1!$A$2:$A$3</c:f>
              <c:strCache>
                <c:ptCount val="2"/>
                <c:pt idx="0">
                  <c:v>Überzeugung</c:v>
                </c:pt>
                <c:pt idx="1">
                  <c:v>Enttäuschung</c:v>
                </c:pt>
              </c:strCache>
            </c:strRef>
          </c:cat>
          <c:val>
            <c:numRef>
              <c:f>Tabelle1!$E$2:$E$3</c:f>
              <c:numCache>
                <c:formatCode>General</c:formatCode>
                <c:ptCount val="2"/>
                <c:pt idx="0" formatCode="0">
                  <c:v>72</c:v>
                </c:pt>
                <c:pt idx="1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A006-473B-8718-D6503BBA2123}"/>
            </c:ext>
          </c:extLst>
        </c:ser>
        <c:ser>
          <c:idx val="4"/>
          <c:order val="4"/>
          <c:tx>
            <c:strRef>
              <c:f>Tabelle1!$F$1</c:f>
              <c:strCache>
                <c:ptCount val="1"/>
                <c:pt idx="0">
                  <c:v>LINKE</c:v>
                </c:pt>
              </c:strCache>
            </c:strRef>
          </c:tx>
          <c:spPr>
            <a:solidFill>
              <a:srgbClr val="D42CD8"/>
            </a:solidFill>
            <a:ln w="31750"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D42CD8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B79-44F4-B15B-BA27033290C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Tabelle1!$A$2:$A$3</c:f>
              <c:strCache>
                <c:ptCount val="2"/>
                <c:pt idx="0">
                  <c:v>Überzeugung</c:v>
                </c:pt>
                <c:pt idx="1">
                  <c:v>Enttäuschung</c:v>
                </c:pt>
              </c:strCache>
            </c:strRef>
          </c:cat>
          <c:val>
            <c:numRef>
              <c:f>Tabelle1!$F$2:$F$3</c:f>
              <c:numCache>
                <c:formatCode>General</c:formatCode>
                <c:ptCount val="2"/>
                <c:pt idx="0" formatCode="0">
                  <c:v>67</c:v>
                </c:pt>
                <c:pt idx="1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A006-473B-8718-D6503BBA21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667976"/>
        <c:axId val="140670600"/>
      </c:barChart>
      <c:catAx>
        <c:axId val="140667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70600"/>
        <c:crosses val="autoZero"/>
        <c:auto val="1"/>
        <c:lblAlgn val="ctr"/>
        <c:lblOffset val="100"/>
        <c:noMultiLvlLbl val="0"/>
      </c:catAx>
      <c:valAx>
        <c:axId val="140670600"/>
        <c:scaling>
          <c:orientation val="minMax"/>
          <c:max val="90"/>
          <c:min val="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67976"/>
        <c:crosses val="autoZero"/>
        <c:crossBetween val="between"/>
        <c:majorUnit val="10"/>
        <c:minorUnit val="5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Spalte1</c:v>
                </c:pt>
              </c:strCache>
            </c:strRef>
          </c:tx>
          <c:spPr>
            <a:solidFill>
              <a:schemeClr val="accent1"/>
            </a:solidFill>
            <a:ln w="31750"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9A9E-49B9-938B-4246D85C5827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A9E-49B9-938B-4246D85C5827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9A9E-49B9-938B-4246D85C5827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A9E-49B9-938B-4246D85C5827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9A9E-49B9-938B-4246D85C5827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A9E-49B9-938B-4246D85C582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Tabelle1!$A$2:$A$7</c:f>
              <c:strCache>
                <c:ptCount val="6"/>
                <c:pt idx="0">
                  <c:v>zu wenig</c:v>
                </c:pt>
                <c:pt idx="1">
                  <c:v>angem.</c:v>
                </c:pt>
                <c:pt idx="2">
                  <c:v>zu viel</c:v>
                </c:pt>
                <c:pt idx="3">
                  <c:v>zu wenig</c:v>
                </c:pt>
                <c:pt idx="4">
                  <c:v>angem.</c:v>
                </c:pt>
                <c:pt idx="5">
                  <c:v>zu viel</c:v>
                </c:pt>
              </c:strCache>
            </c:strRef>
          </c:cat>
          <c:val>
            <c:numRef>
              <c:f>Tabelle1!$B$2:$B$7</c:f>
              <c:numCache>
                <c:formatCode>0</c:formatCode>
                <c:ptCount val="6"/>
                <c:pt idx="0">
                  <c:v>31</c:v>
                </c:pt>
                <c:pt idx="1">
                  <c:v>44</c:v>
                </c:pt>
                <c:pt idx="2">
                  <c:v>16</c:v>
                </c:pt>
                <c:pt idx="3">
                  <c:v>78</c:v>
                </c:pt>
                <c:pt idx="4">
                  <c:v>17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66-4EBE-B656-07D5AC8AC0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667976"/>
        <c:axId val="140670600"/>
      </c:barChart>
      <c:catAx>
        <c:axId val="140667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70600"/>
        <c:crosses val="autoZero"/>
        <c:auto val="1"/>
        <c:lblAlgn val="ctr"/>
        <c:lblOffset val="100"/>
        <c:noMultiLvlLbl val="0"/>
      </c:catAx>
      <c:valAx>
        <c:axId val="140670600"/>
        <c:scaling>
          <c:orientation val="minMax"/>
          <c:max val="90"/>
          <c:min val="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67976"/>
        <c:crosses val="autoZero"/>
        <c:crossBetween val="between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PP</c:v>
                </c:pt>
              </c:strCache>
            </c:strRef>
          </c:tx>
          <c:spPr>
            <a:solidFill>
              <a:schemeClr val="accent1"/>
            </a:solidFill>
            <a:ln w="31750"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9A9E-49B9-938B-4246D85C5827}"/>
              </c:ext>
            </c:extLst>
          </c:dPt>
          <c:dPt>
            <c:idx val="1"/>
            <c:invertIfNegative val="0"/>
            <c:bubble3D val="0"/>
            <c:spPr>
              <a:solidFill>
                <a:srgbClr val="1E25A8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A9E-49B9-938B-4246D85C5827}"/>
              </c:ext>
            </c:extLst>
          </c:dPt>
          <c:dPt>
            <c:idx val="2"/>
            <c:invertIfNegative val="0"/>
            <c:bubble3D val="0"/>
            <c:spPr>
              <a:solidFill>
                <a:schemeClr val="tx1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9A9E-49B9-938B-4246D85C5827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A9E-49B9-938B-4246D85C5827}"/>
              </c:ext>
            </c:extLst>
          </c:dPt>
          <c:dPt>
            <c:idx val="4"/>
            <c:invertIfNegative val="0"/>
            <c:bubble3D val="0"/>
            <c:spPr>
              <a:solidFill>
                <a:srgbClr val="D42CD8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9A9E-49B9-938B-4246D85C5827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A9E-49B9-938B-4246D85C5827}"/>
              </c:ext>
            </c:extLst>
          </c:dPt>
          <c:dPt>
            <c:idx val="6"/>
            <c:invertIfNegative val="0"/>
            <c:bubble3D val="0"/>
            <c:spPr>
              <a:solidFill>
                <a:srgbClr val="FFFF0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0BAB-48C2-B997-1762A936809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Tabelle1!$A$2:$A$8</c:f>
              <c:strCache>
                <c:ptCount val="7"/>
                <c:pt idx="0">
                  <c:v>SPD</c:v>
                </c:pt>
                <c:pt idx="1">
                  <c:v>AfD</c:v>
                </c:pt>
                <c:pt idx="2">
                  <c:v>CDU</c:v>
                </c:pt>
                <c:pt idx="3">
                  <c:v>GRÜNE</c:v>
                </c:pt>
                <c:pt idx="4">
                  <c:v>LINKE</c:v>
                </c:pt>
                <c:pt idx="5">
                  <c:v>BVB/FW</c:v>
                </c:pt>
                <c:pt idx="6">
                  <c:v>FDP</c:v>
                </c:pt>
              </c:strCache>
            </c:strRef>
          </c:cat>
          <c:val>
            <c:numRef>
              <c:f>Tabelle1!$B$2:$B$8</c:f>
              <c:numCache>
                <c:formatCode>0.0</c:formatCode>
                <c:ptCount val="7"/>
                <c:pt idx="0">
                  <c:v>-5.7</c:v>
                </c:pt>
                <c:pt idx="1">
                  <c:v>11.3</c:v>
                </c:pt>
                <c:pt idx="2">
                  <c:v>-7.4</c:v>
                </c:pt>
                <c:pt idx="3">
                  <c:v>4.5999999999999996</c:v>
                </c:pt>
                <c:pt idx="4">
                  <c:v>-7.9</c:v>
                </c:pt>
                <c:pt idx="5">
                  <c:v>2.2999999999999998</c:v>
                </c:pt>
                <c:pt idx="6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66-4EBE-B656-07D5AC8AC0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667976"/>
        <c:axId val="140670600"/>
      </c:barChart>
      <c:catAx>
        <c:axId val="140667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70600"/>
        <c:crosses val="autoZero"/>
        <c:auto val="1"/>
        <c:lblAlgn val="ctr"/>
        <c:lblOffset val="100"/>
        <c:noMultiLvlLbl val="0"/>
      </c:catAx>
      <c:valAx>
        <c:axId val="140670600"/>
        <c:scaling>
          <c:orientation val="minMax"/>
          <c:max val="14"/>
          <c:min val="-1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67976"/>
        <c:crosses val="autoZero"/>
        <c:crossBetween val="between"/>
        <c:majorUnit val="2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AfD</c:v>
                </c:pt>
              </c:strCache>
            </c:strRef>
          </c:tx>
          <c:spPr>
            <a:solidFill>
              <a:srgbClr val="1E25A8"/>
            </a:solidFill>
            <a:ln w="31750"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1E25A8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9A9E-49B9-938B-4246D85C5827}"/>
              </c:ext>
            </c:extLst>
          </c:dPt>
          <c:dPt>
            <c:idx val="1"/>
            <c:invertIfNegative val="0"/>
            <c:bubble3D val="0"/>
            <c:spPr>
              <a:solidFill>
                <a:srgbClr val="1E25A8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A9E-49B9-938B-4246D85C5827}"/>
              </c:ext>
            </c:extLst>
          </c:dPt>
          <c:dPt>
            <c:idx val="2"/>
            <c:invertIfNegative val="0"/>
            <c:bubble3D val="0"/>
            <c:spPr>
              <a:solidFill>
                <a:srgbClr val="1E25A8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9A9E-49B9-938B-4246D85C5827}"/>
              </c:ext>
            </c:extLst>
          </c:dPt>
          <c:dPt>
            <c:idx val="3"/>
            <c:invertIfNegative val="0"/>
            <c:bubble3D val="0"/>
            <c:spPr>
              <a:solidFill>
                <a:srgbClr val="1E25A8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A9E-49B9-938B-4246D85C5827}"/>
              </c:ext>
            </c:extLst>
          </c:dPt>
          <c:dPt>
            <c:idx val="4"/>
            <c:invertIfNegative val="0"/>
            <c:bubble3D val="0"/>
            <c:spPr>
              <a:solidFill>
                <a:srgbClr val="1E25A8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9A9E-49B9-938B-4246D85C5827}"/>
              </c:ext>
            </c:extLst>
          </c:dPt>
          <c:cat>
            <c:strRef>
              <c:f>Tabelle1!$A$2:$A$8</c:f>
              <c:strCache>
                <c:ptCount val="7"/>
                <c:pt idx="0">
                  <c:v>Braunkohleregion</c:v>
                </c:pt>
                <c:pt idx="1">
                  <c:v>stark schrumpfend</c:v>
                </c:pt>
                <c:pt idx="2">
                  <c:v>wachsend</c:v>
                </c:pt>
                <c:pt idx="3">
                  <c:v>Berliner Umland</c:v>
                </c:pt>
                <c:pt idx="5">
                  <c:v>Spree-Neiße II</c:v>
                </c:pt>
                <c:pt idx="6">
                  <c:v>Potsdam  I</c:v>
                </c:pt>
              </c:strCache>
            </c:strRef>
          </c:cat>
          <c:val>
            <c:numRef>
              <c:f>Tabelle1!$B$2:$B$8</c:f>
              <c:numCache>
                <c:formatCode>0.0</c:formatCode>
                <c:ptCount val="7"/>
                <c:pt idx="0">
                  <c:v>30.9</c:v>
                </c:pt>
                <c:pt idx="1">
                  <c:v>29.1</c:v>
                </c:pt>
                <c:pt idx="2">
                  <c:v>20.100000000000001</c:v>
                </c:pt>
                <c:pt idx="3">
                  <c:v>19.399999999999999</c:v>
                </c:pt>
                <c:pt idx="5">
                  <c:v>36</c:v>
                </c:pt>
                <c:pt idx="6">
                  <c:v>9.4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66-4EBE-B656-07D5AC8AC061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Potsdam I</c:v>
                </c:pt>
              </c:strCache>
            </c:strRef>
          </c:tx>
          <c:spPr>
            <a:solidFill>
              <a:srgbClr val="00B050"/>
            </a:solidFill>
            <a:ln w="31750">
              <a:solidFill>
                <a:schemeClr val="tx1"/>
              </a:solidFill>
            </a:ln>
            <a:effectLst/>
          </c:spPr>
          <c:invertIfNegative val="0"/>
          <c:cat>
            <c:strRef>
              <c:f>Tabelle1!$A$2:$A$8</c:f>
              <c:strCache>
                <c:ptCount val="7"/>
                <c:pt idx="0">
                  <c:v>Braunkohleregion</c:v>
                </c:pt>
                <c:pt idx="1">
                  <c:v>stark schrumpfend</c:v>
                </c:pt>
                <c:pt idx="2">
                  <c:v>wachsend</c:v>
                </c:pt>
                <c:pt idx="3">
                  <c:v>Berliner Umland</c:v>
                </c:pt>
                <c:pt idx="5">
                  <c:v>Spree-Neiße II</c:v>
                </c:pt>
                <c:pt idx="6">
                  <c:v>Potsdam  I</c:v>
                </c:pt>
              </c:strCache>
            </c:strRef>
          </c:cat>
          <c:val>
            <c:numRef>
              <c:f>Tabelle1!$C$2:$C$8</c:f>
              <c:numCache>
                <c:formatCode>0.0</c:formatCode>
                <c:ptCount val="7"/>
                <c:pt idx="0">
                  <c:v>5.6</c:v>
                </c:pt>
                <c:pt idx="1">
                  <c:v>5.8</c:v>
                </c:pt>
                <c:pt idx="2">
                  <c:v>14.2</c:v>
                </c:pt>
                <c:pt idx="3">
                  <c:v>14.8</c:v>
                </c:pt>
                <c:pt idx="5">
                  <c:v>4</c:v>
                </c:pt>
                <c:pt idx="6">
                  <c:v>29.1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CE58-4A90-ABB3-31E64B3E49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667976"/>
        <c:axId val="140670600"/>
      </c:barChart>
      <c:catAx>
        <c:axId val="140667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70600"/>
        <c:crosses val="autoZero"/>
        <c:auto val="1"/>
        <c:lblAlgn val="ctr"/>
        <c:lblOffset val="100"/>
        <c:noMultiLvlLbl val="0"/>
      </c:catAx>
      <c:valAx>
        <c:axId val="140670600"/>
        <c:scaling>
          <c:orientation val="minMax"/>
          <c:max val="40"/>
          <c:min val="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67976"/>
        <c:crosses val="autoZero"/>
        <c:crossBetween val="between"/>
        <c:majorUnit val="5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Spalte1</c:v>
                </c:pt>
              </c:strCache>
            </c:strRef>
          </c:tx>
          <c:spPr>
            <a:solidFill>
              <a:schemeClr val="accent1"/>
            </a:solidFill>
            <a:ln w="31750"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9A9E-49B9-938B-4246D85C5827}"/>
              </c:ext>
            </c:extLst>
          </c:dPt>
          <c:dPt>
            <c:idx val="1"/>
            <c:invertIfNegative val="0"/>
            <c:bubble3D val="0"/>
            <c:spPr>
              <a:solidFill>
                <a:srgbClr val="1E25A8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A9E-49B9-938B-4246D85C5827}"/>
              </c:ext>
            </c:extLst>
          </c:dPt>
          <c:dPt>
            <c:idx val="2"/>
            <c:invertIfNegative val="0"/>
            <c:bubble3D val="0"/>
            <c:spPr>
              <a:solidFill>
                <a:srgbClr val="D22EA3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9A9E-49B9-938B-4246D85C5827}"/>
              </c:ext>
            </c:extLst>
          </c:dPt>
          <c:dPt>
            <c:idx val="3"/>
            <c:invertIfNegative val="0"/>
            <c:bubble3D val="0"/>
            <c:spPr>
              <a:solidFill>
                <a:srgbClr val="FFFF0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A9E-49B9-938B-4246D85C5827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9A9E-49B9-938B-4246D85C5827}"/>
              </c:ext>
            </c:extLst>
          </c:dPt>
          <c:dPt>
            <c:idx val="5"/>
            <c:invertIfNegative val="0"/>
            <c:bubble3D val="0"/>
            <c:spPr>
              <a:solidFill>
                <a:schemeClr val="tx1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B485-4888-B1CF-5345A7AC629A}"/>
              </c:ext>
            </c:extLst>
          </c:dPt>
          <c:dPt>
            <c:idx val="6"/>
            <c:invertIfNegative val="0"/>
            <c:bubble3D val="0"/>
            <c:spPr>
              <a:solidFill>
                <a:srgbClr val="00B05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485-4888-B1CF-5345A7AC629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Tabelle1!$A$2:$A$8</c:f>
              <c:strCache>
                <c:ptCount val="7"/>
                <c:pt idx="0">
                  <c:v>alle</c:v>
                </c:pt>
                <c:pt idx="1">
                  <c:v>AfD-A</c:v>
                </c:pt>
                <c:pt idx="2">
                  <c:v>LIN-A</c:v>
                </c:pt>
                <c:pt idx="3">
                  <c:v>FDP-A</c:v>
                </c:pt>
                <c:pt idx="4">
                  <c:v>SPD-A</c:v>
                </c:pt>
                <c:pt idx="5">
                  <c:v>CDU-A</c:v>
                </c:pt>
                <c:pt idx="6">
                  <c:v>GRÜ-A</c:v>
                </c:pt>
              </c:strCache>
            </c:strRef>
          </c:cat>
          <c:val>
            <c:numRef>
              <c:f>Tabelle1!$B$2:$B$8</c:f>
              <c:numCache>
                <c:formatCode>0</c:formatCode>
                <c:ptCount val="7"/>
                <c:pt idx="0">
                  <c:v>59</c:v>
                </c:pt>
                <c:pt idx="1">
                  <c:v>77</c:v>
                </c:pt>
                <c:pt idx="2">
                  <c:v>70</c:v>
                </c:pt>
                <c:pt idx="3">
                  <c:v>59</c:v>
                </c:pt>
                <c:pt idx="4">
                  <c:v>56</c:v>
                </c:pt>
                <c:pt idx="5">
                  <c:v>38</c:v>
                </c:pt>
                <c:pt idx="6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66-4EBE-B656-07D5AC8AC0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667976"/>
        <c:axId val="140670600"/>
      </c:barChart>
      <c:catAx>
        <c:axId val="140667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70600"/>
        <c:crosses val="autoZero"/>
        <c:auto val="1"/>
        <c:lblAlgn val="ctr"/>
        <c:lblOffset val="100"/>
        <c:noMultiLvlLbl val="0"/>
      </c:catAx>
      <c:valAx>
        <c:axId val="140670600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67976"/>
        <c:crosses val="autoZero"/>
        <c:crossBetween val="between"/>
        <c:majorUnit val="10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 w="31750"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9A9E-49B9-938B-4246D85C5827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A9E-49B9-938B-4246D85C5827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9A9E-49B9-938B-4246D85C5827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A9E-49B9-938B-4246D85C5827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9A9E-49B9-938B-4246D85C5827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A9E-49B9-938B-4246D85C5827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2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0BAB-48C2-B997-1762A936809A}"/>
              </c:ext>
            </c:extLst>
          </c:dPt>
          <c:dLbls>
            <c:spPr>
              <a:solidFill>
                <a:schemeClr val="accent4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Tabelle1!$A$2:$A$3</c:f>
              <c:strCache>
                <c:ptCount val="2"/>
                <c:pt idx="0">
                  <c:v>Alle</c:v>
                </c:pt>
                <c:pt idx="1">
                  <c:v>AfD-Anhänger</c:v>
                </c:pt>
              </c:strCache>
            </c:strRef>
          </c:cat>
          <c:val>
            <c:numRef>
              <c:f>Tabelle1!$B$2:$B$3</c:f>
              <c:numCache>
                <c:formatCode>0</c:formatCode>
                <c:ptCount val="2"/>
                <c:pt idx="0">
                  <c:v>56</c:v>
                </c:pt>
                <c:pt idx="1">
                  <c:v>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66-4EBE-B656-07D5AC8AC0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667976"/>
        <c:axId val="140670600"/>
      </c:barChart>
      <c:catAx>
        <c:axId val="140667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70600"/>
        <c:crosses val="autoZero"/>
        <c:auto val="1"/>
        <c:lblAlgn val="ctr"/>
        <c:lblOffset val="100"/>
        <c:noMultiLvlLbl val="0"/>
      </c:catAx>
      <c:valAx>
        <c:axId val="140670600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67976"/>
        <c:crosses val="autoZero"/>
        <c:crossBetween val="between"/>
        <c:majorUnit val="10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Spalte1</c:v>
                </c:pt>
              </c:strCache>
            </c:strRef>
          </c:tx>
          <c:spPr>
            <a:solidFill>
              <a:schemeClr val="accent1"/>
            </a:solidFill>
            <a:ln w="31750"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1E25A8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9A9E-49B9-938B-4246D85C5827}"/>
              </c:ext>
            </c:extLst>
          </c:dPt>
          <c:dPt>
            <c:idx val="1"/>
            <c:invertIfNegative val="0"/>
            <c:bubble3D val="0"/>
            <c:spPr>
              <a:solidFill>
                <a:schemeClr val="tx1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A9E-49B9-938B-4246D85C5827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9A9E-49B9-938B-4246D85C5827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A9E-49B9-938B-4246D85C5827}"/>
              </c:ext>
            </c:extLst>
          </c:dPt>
          <c:dPt>
            <c:idx val="4"/>
            <c:invertIfNegative val="0"/>
            <c:bubble3D val="0"/>
            <c:spPr>
              <a:solidFill>
                <a:srgbClr val="D22EA3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9A9E-49B9-938B-4246D85C5827}"/>
              </c:ext>
            </c:extLst>
          </c:dPt>
          <c:dPt>
            <c:idx val="5"/>
            <c:invertIfNegative val="0"/>
            <c:bubble3D val="0"/>
            <c:spPr>
              <a:solidFill>
                <a:srgbClr val="00B05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B485-4888-B1CF-5345A7AC629A}"/>
              </c:ext>
            </c:extLst>
          </c:dPt>
          <c:dPt>
            <c:idx val="6"/>
            <c:invertIfNegative val="0"/>
            <c:bubble3D val="0"/>
            <c:spPr>
              <a:solidFill>
                <a:srgbClr val="00B05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485-4888-B1CF-5345A7AC629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Tabelle1!$A$2:$A$7</c:f>
              <c:strCache>
                <c:ptCount val="6"/>
                <c:pt idx="0">
                  <c:v>AfD-A</c:v>
                </c:pt>
                <c:pt idx="1">
                  <c:v>CDU-A</c:v>
                </c:pt>
                <c:pt idx="2">
                  <c:v>FDP-A</c:v>
                </c:pt>
                <c:pt idx="3">
                  <c:v>SPD-A</c:v>
                </c:pt>
                <c:pt idx="4">
                  <c:v>LIN-A</c:v>
                </c:pt>
                <c:pt idx="5">
                  <c:v>GRÜ-A</c:v>
                </c:pt>
              </c:strCache>
            </c:strRef>
          </c:cat>
          <c:val>
            <c:numRef>
              <c:f>Tabelle1!$B$2:$B$7</c:f>
              <c:numCache>
                <c:formatCode>0</c:formatCode>
                <c:ptCount val="6"/>
                <c:pt idx="0">
                  <c:v>92</c:v>
                </c:pt>
                <c:pt idx="1">
                  <c:v>55</c:v>
                </c:pt>
                <c:pt idx="2">
                  <c:v>46</c:v>
                </c:pt>
                <c:pt idx="3">
                  <c:v>41</c:v>
                </c:pt>
                <c:pt idx="4">
                  <c:v>36</c:v>
                </c:pt>
                <c:pt idx="5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66-4EBE-B656-07D5AC8AC0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667976"/>
        <c:axId val="140670600"/>
      </c:barChart>
      <c:catAx>
        <c:axId val="140667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70600"/>
        <c:crosses val="autoZero"/>
        <c:auto val="1"/>
        <c:lblAlgn val="ctr"/>
        <c:lblOffset val="100"/>
        <c:noMultiLvlLbl val="0"/>
      </c:catAx>
      <c:valAx>
        <c:axId val="140670600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67976"/>
        <c:crosses val="autoZero"/>
        <c:crossBetween val="between"/>
        <c:majorUnit val="10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432072679829743E-2"/>
          <c:y val="3.0236283242681669E-2"/>
          <c:w val="0.90298913290193872"/>
          <c:h val="0.8417846244583975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Spalte1</c:v>
                </c:pt>
              </c:strCache>
            </c:strRef>
          </c:tx>
          <c:spPr>
            <a:solidFill>
              <a:srgbClr val="3DFDBD"/>
            </a:solidFill>
            <a:ln w="31750"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D95B-4159-8410-6D3DC43FBD67}"/>
              </c:ext>
            </c:extLst>
          </c:dPt>
          <c:dPt>
            <c:idx val="1"/>
            <c:invertIfNegative val="0"/>
            <c:bubble3D val="0"/>
            <c:spPr>
              <a:solidFill>
                <a:srgbClr val="FF000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DA96-4EBF-A0DF-811A731890F3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EB7-43B6-9E3F-4B8BDBA25F0B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DDC-439B-9B6C-548B823643E2}"/>
              </c:ext>
            </c:extLst>
          </c:dPt>
          <c:dPt>
            <c:idx val="5"/>
            <c:invertIfNegative val="0"/>
            <c:bubble3D val="0"/>
            <c:spPr>
              <a:solidFill>
                <a:schemeClr val="tx1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DEB7-43B6-9E3F-4B8BDBA25F0B}"/>
              </c:ext>
            </c:extLst>
          </c:dPt>
          <c:dPt>
            <c:idx val="6"/>
            <c:invertIfNegative val="0"/>
            <c:bubble3D val="0"/>
            <c:spPr>
              <a:solidFill>
                <a:srgbClr val="D22EA3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DEB7-43B6-9E3F-4B8BDBA25F0B}"/>
              </c:ext>
            </c:extLst>
          </c:dPt>
          <c:dLbls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Tabelle1!$A$2:$A$5</c:f>
              <c:strCache>
                <c:ptCount val="4"/>
                <c:pt idx="0">
                  <c:v>SPD/CDU/LIN</c:v>
                </c:pt>
                <c:pt idx="1">
                  <c:v>SPD/CDU/GRÜ</c:v>
                </c:pt>
                <c:pt idx="2">
                  <c:v>SPD/LIN/GRÜ</c:v>
                </c:pt>
                <c:pt idx="3">
                  <c:v>SPD/CDU/BVB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 formatCode="#,##0">
                  <c:v>25</c:v>
                </c:pt>
                <c:pt idx="1">
                  <c:v>25</c:v>
                </c:pt>
                <c:pt idx="2">
                  <c:v>25</c:v>
                </c:pt>
                <c:pt idx="3" formatCode="#,##0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66-4EBE-B656-07D5AC8AC061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Spalte2</c:v>
                </c:pt>
              </c:strCache>
            </c:strRef>
          </c:tx>
          <c:spPr>
            <a:solidFill>
              <a:schemeClr val="tx1"/>
            </a:solidFill>
            <a:ln w="31750">
              <a:solidFill>
                <a:schemeClr val="tx1"/>
              </a:solidFill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D42CD8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D95B-4159-8410-6D3DC43FBD67}"/>
              </c:ext>
            </c:extLst>
          </c:dPt>
          <c:dLbls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Tabelle1!$A$2:$A$5</c:f>
              <c:strCache>
                <c:ptCount val="4"/>
                <c:pt idx="0">
                  <c:v>SPD/CDU/LIN</c:v>
                </c:pt>
                <c:pt idx="1">
                  <c:v>SPD/CDU/GRÜ</c:v>
                </c:pt>
                <c:pt idx="2">
                  <c:v>SPD/LIN/GRÜ</c:v>
                </c:pt>
                <c:pt idx="3">
                  <c:v>SPD/CDU/BVB</c:v>
                </c:pt>
              </c:strCache>
            </c:strRef>
          </c:cat>
          <c:val>
            <c:numRef>
              <c:f>Tabelle1!$C$2:$C$5</c:f>
              <c:numCache>
                <c:formatCode>General</c:formatCode>
                <c:ptCount val="4"/>
                <c:pt idx="0">
                  <c:v>15</c:v>
                </c:pt>
                <c:pt idx="1">
                  <c:v>15</c:v>
                </c:pt>
                <c:pt idx="2">
                  <c:v>10</c:v>
                </c:pt>
                <c:pt idx="3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A9-40BA-BF00-75A70A14B1A9}"/>
            </c:ext>
          </c:extLst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Spalte3</c:v>
                </c:pt>
              </c:strCache>
            </c:strRef>
          </c:tx>
          <c:spPr>
            <a:solidFill>
              <a:srgbClr val="00B050"/>
            </a:solidFill>
            <a:ln w="31750"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D42CD8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D95B-4159-8410-6D3DC43FBD67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D95B-4159-8410-6D3DC43FBD67}"/>
              </c:ext>
            </c:extLst>
          </c:dPt>
          <c:dLbls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Tabelle1!$A$2:$A$5</c:f>
              <c:strCache>
                <c:ptCount val="4"/>
                <c:pt idx="0">
                  <c:v>SPD/CDU/LIN</c:v>
                </c:pt>
                <c:pt idx="1">
                  <c:v>SPD/CDU/GRÜ</c:v>
                </c:pt>
                <c:pt idx="2">
                  <c:v>SPD/LIN/GRÜ</c:v>
                </c:pt>
                <c:pt idx="3">
                  <c:v>SPD/CDU/BVB</c:v>
                </c:pt>
              </c:strCache>
            </c:strRef>
          </c:cat>
          <c:val>
            <c:numRef>
              <c:f>Tabelle1!$D$2:$D$5</c:f>
              <c:numCache>
                <c:formatCode>General</c:formatCode>
                <c:ptCount val="4"/>
                <c:pt idx="0">
                  <c:v>10</c:v>
                </c:pt>
                <c:pt idx="1">
                  <c:v>10</c:v>
                </c:pt>
                <c:pt idx="2">
                  <c:v>10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FA9-40BA-BF00-75A70A14B1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0667976"/>
        <c:axId val="140670600"/>
      </c:barChart>
      <c:catAx>
        <c:axId val="1406679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70600"/>
        <c:crosses val="autoZero"/>
        <c:auto val="1"/>
        <c:lblAlgn val="ctr"/>
        <c:lblOffset val="100"/>
        <c:noMultiLvlLbl val="0"/>
      </c:catAx>
      <c:valAx>
        <c:axId val="140670600"/>
        <c:scaling>
          <c:orientation val="minMax"/>
          <c:max val="60"/>
          <c:min val="0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67976"/>
        <c:crosses val="autoZero"/>
        <c:crossBetween val="between"/>
        <c:majorUnit val="5"/>
        <c:minorUnit val="1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userShapes r:id="rId4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Spalte1</c:v>
                </c:pt>
              </c:strCache>
            </c:strRef>
          </c:tx>
          <c:spPr>
            <a:solidFill>
              <a:schemeClr val="accent1"/>
            </a:solidFill>
            <a:ln w="31750"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9A9E-49B9-938B-4246D85C5827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A9E-49B9-938B-4246D85C5827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9A9E-49B9-938B-4246D85C5827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A9E-49B9-938B-4246D85C5827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9A9E-49B9-938B-4246D85C5827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A9E-49B9-938B-4246D85C582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Tabelle1!$A$2:$A$7</c:f>
              <c:strCache>
                <c:ptCount val="6"/>
                <c:pt idx="0">
                  <c:v>gut</c:v>
                </c:pt>
                <c:pt idx="1">
                  <c:v>schlecht</c:v>
                </c:pt>
                <c:pt idx="2">
                  <c:v>egal</c:v>
                </c:pt>
                <c:pt idx="3">
                  <c:v>SPD-A</c:v>
                </c:pt>
                <c:pt idx="4">
                  <c:v>CDU-A</c:v>
                </c:pt>
                <c:pt idx="5">
                  <c:v>GRÜ-A</c:v>
                </c:pt>
              </c:strCache>
            </c:strRef>
          </c:cat>
          <c:val>
            <c:numRef>
              <c:f>Tabelle1!$B$2:$B$7</c:f>
              <c:numCache>
                <c:formatCode>0</c:formatCode>
                <c:ptCount val="6"/>
                <c:pt idx="0">
                  <c:v>33</c:v>
                </c:pt>
                <c:pt idx="1">
                  <c:v>45</c:v>
                </c:pt>
                <c:pt idx="2">
                  <c:v>18</c:v>
                </c:pt>
                <c:pt idx="3">
                  <c:v>49</c:v>
                </c:pt>
                <c:pt idx="4">
                  <c:v>69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66-4EBE-B656-07D5AC8AC0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667976"/>
        <c:axId val="140670600"/>
      </c:barChart>
      <c:catAx>
        <c:axId val="140667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70600"/>
        <c:crosses val="autoZero"/>
        <c:auto val="1"/>
        <c:lblAlgn val="ctr"/>
        <c:lblOffset val="100"/>
        <c:noMultiLvlLbl val="0"/>
      </c:catAx>
      <c:valAx>
        <c:axId val="140670600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67976"/>
        <c:crosses val="autoZero"/>
        <c:crossBetween val="between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userShapes r:id="rId4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Spalte1</c:v>
                </c:pt>
              </c:strCache>
            </c:strRef>
          </c:tx>
          <c:spPr>
            <a:solidFill>
              <a:schemeClr val="accent1"/>
            </a:solidFill>
            <a:ln w="31750"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9A9E-49B9-938B-4246D85C5827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A9E-49B9-938B-4246D85C5827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9A9E-49B9-938B-4246D85C5827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A9E-49B9-938B-4246D85C5827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9A9E-49B9-938B-4246D85C5827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A9E-49B9-938B-4246D85C582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Tabelle1!$A$2:$A$7</c:f>
              <c:strCache>
                <c:ptCount val="6"/>
                <c:pt idx="0">
                  <c:v>gut</c:v>
                </c:pt>
                <c:pt idx="1">
                  <c:v>schlecht</c:v>
                </c:pt>
                <c:pt idx="2">
                  <c:v>egal</c:v>
                </c:pt>
                <c:pt idx="3">
                  <c:v>SPD-A</c:v>
                </c:pt>
                <c:pt idx="4">
                  <c:v>LIN-A</c:v>
                </c:pt>
                <c:pt idx="5">
                  <c:v>GRÜ-A</c:v>
                </c:pt>
              </c:strCache>
            </c:strRef>
          </c:cat>
          <c:val>
            <c:numRef>
              <c:f>Tabelle1!$B$2:$B$7</c:f>
              <c:numCache>
                <c:formatCode>0</c:formatCode>
                <c:ptCount val="6"/>
                <c:pt idx="0">
                  <c:v>41</c:v>
                </c:pt>
                <c:pt idx="1">
                  <c:v>43</c:v>
                </c:pt>
                <c:pt idx="2">
                  <c:v>13</c:v>
                </c:pt>
                <c:pt idx="3">
                  <c:v>66</c:v>
                </c:pt>
                <c:pt idx="4">
                  <c:v>84</c:v>
                </c:pt>
                <c:pt idx="5">
                  <c:v>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66-4EBE-B656-07D5AC8AC0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667976"/>
        <c:axId val="140670600"/>
      </c:barChart>
      <c:catAx>
        <c:axId val="140667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70600"/>
        <c:crosses val="autoZero"/>
        <c:auto val="1"/>
        <c:lblAlgn val="ctr"/>
        <c:lblOffset val="100"/>
        <c:noMultiLvlLbl val="0"/>
      </c:catAx>
      <c:valAx>
        <c:axId val="140670600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67976"/>
        <c:crosses val="autoZero"/>
        <c:crossBetween val="between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PP</c:v>
                </c:pt>
              </c:strCache>
            </c:strRef>
          </c:tx>
          <c:spPr>
            <a:solidFill>
              <a:schemeClr val="accent1"/>
            </a:solidFill>
            <a:ln w="31750"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9A9E-49B9-938B-4246D85C5827}"/>
              </c:ext>
            </c:extLst>
          </c:dPt>
          <c:dPt>
            <c:idx val="1"/>
            <c:invertIfNegative val="0"/>
            <c:bubble3D val="0"/>
            <c:spPr>
              <a:solidFill>
                <a:srgbClr val="1E25A8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A9E-49B9-938B-4246D85C5827}"/>
              </c:ext>
            </c:extLst>
          </c:dPt>
          <c:dPt>
            <c:idx val="2"/>
            <c:invertIfNegative val="0"/>
            <c:bubble3D val="0"/>
            <c:spPr>
              <a:solidFill>
                <a:schemeClr val="tx1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9A9E-49B9-938B-4246D85C5827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A9E-49B9-938B-4246D85C5827}"/>
              </c:ext>
            </c:extLst>
          </c:dPt>
          <c:dPt>
            <c:idx val="4"/>
            <c:invertIfNegative val="0"/>
            <c:bubble3D val="0"/>
            <c:spPr>
              <a:solidFill>
                <a:srgbClr val="D42CD8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9A9E-49B9-938B-4246D85C5827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A9E-49B9-938B-4246D85C5827}"/>
              </c:ext>
            </c:extLst>
          </c:dPt>
          <c:cat>
            <c:strRef>
              <c:f>Tabelle1!$A$2:$A$7</c:f>
              <c:strCache>
                <c:ptCount val="6"/>
                <c:pt idx="0">
                  <c:v>SPD</c:v>
                </c:pt>
                <c:pt idx="1">
                  <c:v>AfD</c:v>
                </c:pt>
                <c:pt idx="2">
                  <c:v>CDU</c:v>
                </c:pt>
                <c:pt idx="3">
                  <c:v>GRÜNE</c:v>
                </c:pt>
                <c:pt idx="4">
                  <c:v>LINKE</c:v>
                </c:pt>
                <c:pt idx="5">
                  <c:v>BVB/FW</c:v>
                </c:pt>
              </c:strCache>
            </c:strRef>
          </c:cat>
          <c:val>
            <c:numRef>
              <c:f>Tabelle1!$B$2:$B$7</c:f>
              <c:numCache>
                <c:formatCode>0.0</c:formatCode>
                <c:ptCount val="6"/>
                <c:pt idx="0">
                  <c:v>-5.7</c:v>
                </c:pt>
                <c:pt idx="1">
                  <c:v>11.3</c:v>
                </c:pt>
                <c:pt idx="2">
                  <c:v>-7.4</c:v>
                </c:pt>
                <c:pt idx="3">
                  <c:v>4.5999999999999996</c:v>
                </c:pt>
                <c:pt idx="4">
                  <c:v>-7.9</c:v>
                </c:pt>
                <c:pt idx="5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66-4EBE-B656-07D5AC8AC061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2"/>
            </a:solidFill>
            <a:ln w="31750"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6653-4355-8147-573A913BE0D8}"/>
              </c:ext>
            </c:extLst>
          </c:dPt>
          <c:dPt>
            <c:idx val="1"/>
            <c:invertIfNegative val="0"/>
            <c:bubble3D val="0"/>
            <c:spPr>
              <a:solidFill>
                <a:srgbClr val="1E25A8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6653-4355-8147-573A913BE0D8}"/>
              </c:ext>
            </c:extLst>
          </c:dPt>
          <c:dPt>
            <c:idx val="2"/>
            <c:invertIfNegative val="0"/>
            <c:bubble3D val="0"/>
            <c:spPr>
              <a:solidFill>
                <a:schemeClr val="tx1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6653-4355-8147-573A913BE0D8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6653-4355-8147-573A913BE0D8}"/>
              </c:ext>
            </c:extLst>
          </c:dPt>
          <c:dPt>
            <c:idx val="4"/>
            <c:invertIfNegative val="0"/>
            <c:bubble3D val="0"/>
            <c:spPr>
              <a:solidFill>
                <a:srgbClr val="D22EA3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6653-4355-8147-573A913BE0D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Tabelle1!$A$2:$A$7</c:f>
              <c:strCache>
                <c:ptCount val="6"/>
                <c:pt idx="0">
                  <c:v>SPD</c:v>
                </c:pt>
                <c:pt idx="1">
                  <c:v>AfD</c:v>
                </c:pt>
                <c:pt idx="2">
                  <c:v>CDU</c:v>
                </c:pt>
                <c:pt idx="3">
                  <c:v>GRÜNE</c:v>
                </c:pt>
                <c:pt idx="4">
                  <c:v>LINKE</c:v>
                </c:pt>
                <c:pt idx="5">
                  <c:v>BVB/FW</c:v>
                </c:pt>
              </c:strCache>
            </c:strRef>
          </c:cat>
          <c:val>
            <c:numRef>
              <c:f>Tabelle1!$C$2:$C$7</c:f>
              <c:numCache>
                <c:formatCode>0</c:formatCode>
                <c:ptCount val="6"/>
                <c:pt idx="0">
                  <c:v>-17.899999999999999</c:v>
                </c:pt>
                <c:pt idx="1">
                  <c:v>92.6</c:v>
                </c:pt>
                <c:pt idx="2">
                  <c:v>-32.200000000000003</c:v>
                </c:pt>
                <c:pt idx="3">
                  <c:v>74.2</c:v>
                </c:pt>
                <c:pt idx="4">
                  <c:v>-42.5</c:v>
                </c:pt>
                <c:pt idx="5">
                  <c:v>85.2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6653-4355-8147-573A913BE0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667976"/>
        <c:axId val="140670600"/>
      </c:barChart>
      <c:catAx>
        <c:axId val="140667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70600"/>
        <c:crosses val="autoZero"/>
        <c:auto val="1"/>
        <c:lblAlgn val="ctr"/>
        <c:lblOffset val="100"/>
        <c:noMultiLvlLbl val="0"/>
      </c:catAx>
      <c:valAx>
        <c:axId val="140670600"/>
        <c:scaling>
          <c:orientation val="minMax"/>
          <c:max val="120"/>
          <c:min val="-8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67976"/>
        <c:crosses val="autoZero"/>
        <c:crossBetween val="between"/>
        <c:majorUnit val="20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1"/>
            </a:solidFill>
            <a:ln w="31750"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9A9E-49B9-938B-4246D85C5827}"/>
              </c:ext>
            </c:extLst>
          </c:dPt>
          <c:dPt>
            <c:idx val="1"/>
            <c:invertIfNegative val="0"/>
            <c:bubble3D val="0"/>
            <c:spPr>
              <a:solidFill>
                <a:srgbClr val="1E25A8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A9E-49B9-938B-4246D85C5827}"/>
              </c:ext>
            </c:extLst>
          </c:dPt>
          <c:dPt>
            <c:idx val="2"/>
            <c:invertIfNegative val="0"/>
            <c:bubble3D val="0"/>
            <c:spPr>
              <a:solidFill>
                <a:schemeClr val="tx1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9A9E-49B9-938B-4246D85C5827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A9E-49B9-938B-4246D85C5827}"/>
              </c:ext>
            </c:extLst>
          </c:dPt>
          <c:dPt>
            <c:idx val="4"/>
            <c:invertIfNegative val="0"/>
            <c:bubble3D val="0"/>
            <c:spPr>
              <a:solidFill>
                <a:srgbClr val="D42CD8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9A9E-49B9-938B-4246D85C5827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A9E-49B9-938B-4246D85C5827}"/>
              </c:ext>
            </c:extLst>
          </c:dPt>
          <c:dPt>
            <c:idx val="6"/>
            <c:invertIfNegative val="0"/>
            <c:bubble3D val="0"/>
            <c:spPr>
              <a:solidFill>
                <a:srgbClr val="FFFF0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0BAB-48C2-B997-1762A936809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Tabelle1!$A$2:$A$7</c:f>
              <c:strCache>
                <c:ptCount val="6"/>
                <c:pt idx="0">
                  <c:v>SPD</c:v>
                </c:pt>
                <c:pt idx="1">
                  <c:v>AfD</c:v>
                </c:pt>
                <c:pt idx="2">
                  <c:v>CDU</c:v>
                </c:pt>
                <c:pt idx="3">
                  <c:v>GRÜNE</c:v>
                </c:pt>
                <c:pt idx="4">
                  <c:v>LINKE</c:v>
                </c:pt>
                <c:pt idx="5">
                  <c:v>BVB/FW</c:v>
                </c:pt>
              </c:strCache>
            </c:strRef>
          </c:cat>
          <c:val>
            <c:numRef>
              <c:f>Tabelle1!$B$2:$B$7</c:f>
              <c:numCache>
                <c:formatCode>0</c:formatCode>
                <c:ptCount val="6"/>
                <c:pt idx="0">
                  <c:v>5</c:v>
                </c:pt>
                <c:pt idx="1">
                  <c:v>148</c:v>
                </c:pt>
                <c:pt idx="2">
                  <c:v>-13</c:v>
                </c:pt>
                <c:pt idx="3">
                  <c:v>124</c:v>
                </c:pt>
                <c:pt idx="4">
                  <c:v>-26</c:v>
                </c:pt>
                <c:pt idx="5">
                  <c:v>143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66-4EBE-B656-07D5AC8AC0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667976"/>
        <c:axId val="140670600"/>
      </c:barChart>
      <c:catAx>
        <c:axId val="140667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70600"/>
        <c:crosses val="autoZero"/>
        <c:auto val="1"/>
        <c:lblAlgn val="ctr"/>
        <c:lblOffset val="100"/>
        <c:noMultiLvlLbl val="0"/>
      </c:catAx>
      <c:valAx>
        <c:axId val="140670600"/>
        <c:scaling>
          <c:orientation val="minMax"/>
          <c:max val="180"/>
          <c:min val="-6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67976"/>
        <c:crosses val="autoZero"/>
        <c:crossBetween val="between"/>
        <c:majorUnit val="40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0902031416973765E-2"/>
          <c:y val="2.7484767009755377E-2"/>
          <c:w val="0.89070777407789148"/>
          <c:h val="0.87546225276156975"/>
        </c:manualLayout>
      </c:layout>
      <c:lineChart>
        <c:grouping val="standar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SPD</c:v>
                </c:pt>
              </c:strCache>
            </c:strRef>
          </c:tx>
          <c:spPr>
            <a:ln w="38100" cap="rnd">
              <a:solidFill>
                <a:srgbClr val="FF0000"/>
              </a:solidFill>
              <a:round/>
            </a:ln>
            <a:effectLst/>
          </c:spPr>
          <c:marker>
            <c:symbol val="square"/>
            <c:size val="7"/>
            <c:spPr>
              <a:solidFill>
                <a:srgbClr val="FF0000"/>
              </a:solidFill>
              <a:ln w="9525">
                <a:solidFill>
                  <a:srgbClr val="FF0000"/>
                </a:solidFill>
              </a:ln>
              <a:effectLst/>
            </c:spPr>
          </c:marker>
          <c:cat>
            <c:strRef>
              <c:f>Tabelle1!$A$2:$A$8</c:f>
              <c:strCache>
                <c:ptCount val="7"/>
                <c:pt idx="0">
                  <c:v>1990</c:v>
                </c:pt>
                <c:pt idx="1">
                  <c:v>1994</c:v>
                </c:pt>
                <c:pt idx="2">
                  <c:v>1999</c:v>
                </c:pt>
                <c:pt idx="3">
                  <c:v>2004</c:v>
                </c:pt>
                <c:pt idx="4">
                  <c:v>2009</c:v>
                </c:pt>
                <c:pt idx="5">
                  <c:v>2014</c:v>
                </c:pt>
                <c:pt idx="6">
                  <c:v>2019</c:v>
                </c:pt>
              </c:strCache>
            </c:strRef>
          </c:cat>
          <c:val>
            <c:numRef>
              <c:f>Tabelle1!$B$2:$B$8</c:f>
              <c:numCache>
                <c:formatCode>0.0</c:formatCode>
                <c:ptCount val="7"/>
                <c:pt idx="0">
                  <c:v>38.200000000000003</c:v>
                </c:pt>
                <c:pt idx="1">
                  <c:v>54.1</c:v>
                </c:pt>
                <c:pt idx="2">
                  <c:v>39.299999999999997</c:v>
                </c:pt>
                <c:pt idx="3">
                  <c:v>31.9</c:v>
                </c:pt>
                <c:pt idx="4">
                  <c:v>33</c:v>
                </c:pt>
                <c:pt idx="5">
                  <c:v>31.9</c:v>
                </c:pt>
                <c:pt idx="6">
                  <c:v>26.2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866-4EBE-B656-07D5AC8AC061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CDU</c:v>
                </c:pt>
              </c:strCache>
            </c:strRef>
          </c:tx>
          <c:spPr>
            <a:ln w="38100" cap="rnd">
              <a:solidFill>
                <a:schemeClr val="tx1"/>
              </a:solidFill>
              <a:round/>
            </a:ln>
            <a:effectLst/>
          </c:spPr>
          <c:marker>
            <c:symbol val="square"/>
            <c:size val="7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strRef>
              <c:f>Tabelle1!$A$2:$A$8</c:f>
              <c:strCache>
                <c:ptCount val="7"/>
                <c:pt idx="0">
                  <c:v>1990</c:v>
                </c:pt>
                <c:pt idx="1">
                  <c:v>1994</c:v>
                </c:pt>
                <c:pt idx="2">
                  <c:v>1999</c:v>
                </c:pt>
                <c:pt idx="3">
                  <c:v>2004</c:v>
                </c:pt>
                <c:pt idx="4">
                  <c:v>2009</c:v>
                </c:pt>
                <c:pt idx="5">
                  <c:v>2014</c:v>
                </c:pt>
                <c:pt idx="6">
                  <c:v>2019</c:v>
                </c:pt>
              </c:strCache>
            </c:strRef>
          </c:cat>
          <c:val>
            <c:numRef>
              <c:f>Tabelle1!$C$2:$C$8</c:f>
              <c:numCache>
                <c:formatCode>0.0</c:formatCode>
                <c:ptCount val="7"/>
                <c:pt idx="0">
                  <c:v>29.4</c:v>
                </c:pt>
                <c:pt idx="1">
                  <c:v>18.7</c:v>
                </c:pt>
                <c:pt idx="2">
                  <c:v>26.6</c:v>
                </c:pt>
                <c:pt idx="3">
                  <c:v>19.399999999999999</c:v>
                </c:pt>
                <c:pt idx="4">
                  <c:v>19.8</c:v>
                </c:pt>
                <c:pt idx="5">
                  <c:v>23</c:v>
                </c:pt>
                <c:pt idx="6">
                  <c:v>15.6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866-4EBE-B656-07D5AC8AC061}"/>
            </c:ext>
          </c:extLst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LINKE</c:v>
                </c:pt>
              </c:strCache>
            </c:strRef>
          </c:tx>
          <c:spPr>
            <a:ln w="38100" cap="rnd">
              <a:solidFill>
                <a:srgbClr val="D22EA3"/>
              </a:solidFill>
              <a:round/>
            </a:ln>
            <a:effectLst/>
          </c:spPr>
          <c:marker>
            <c:symbol val="square"/>
            <c:size val="7"/>
            <c:spPr>
              <a:solidFill>
                <a:srgbClr val="D22EA3"/>
              </a:solidFill>
              <a:ln w="9525">
                <a:solidFill>
                  <a:srgbClr val="D22EA3"/>
                </a:solidFill>
              </a:ln>
              <a:effectLst/>
            </c:spPr>
          </c:marker>
          <c:cat>
            <c:strRef>
              <c:f>Tabelle1!$A$2:$A$8</c:f>
              <c:strCache>
                <c:ptCount val="7"/>
                <c:pt idx="0">
                  <c:v>1990</c:v>
                </c:pt>
                <c:pt idx="1">
                  <c:v>1994</c:v>
                </c:pt>
                <c:pt idx="2">
                  <c:v>1999</c:v>
                </c:pt>
                <c:pt idx="3">
                  <c:v>2004</c:v>
                </c:pt>
                <c:pt idx="4">
                  <c:v>2009</c:v>
                </c:pt>
                <c:pt idx="5">
                  <c:v>2014</c:v>
                </c:pt>
                <c:pt idx="6">
                  <c:v>2019</c:v>
                </c:pt>
              </c:strCache>
            </c:strRef>
          </c:cat>
          <c:val>
            <c:numRef>
              <c:f>Tabelle1!$D$2:$D$8</c:f>
              <c:numCache>
                <c:formatCode>0.0</c:formatCode>
                <c:ptCount val="7"/>
                <c:pt idx="0">
                  <c:v>13.4</c:v>
                </c:pt>
                <c:pt idx="1">
                  <c:v>18.7</c:v>
                </c:pt>
                <c:pt idx="2">
                  <c:v>23.3</c:v>
                </c:pt>
                <c:pt idx="3">
                  <c:v>28</c:v>
                </c:pt>
                <c:pt idx="4">
                  <c:v>27.2</c:v>
                </c:pt>
                <c:pt idx="5">
                  <c:v>18.600000000000001</c:v>
                </c:pt>
                <c:pt idx="6">
                  <c:v>10.7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079-499E-846B-EF6D1EB00EAD}"/>
            </c:ext>
          </c:extLst>
        </c:ser>
        <c:ser>
          <c:idx val="3"/>
          <c:order val="3"/>
          <c:tx>
            <c:strRef>
              <c:f>Tabelle1!$E$1</c:f>
              <c:strCache>
                <c:ptCount val="1"/>
                <c:pt idx="0">
                  <c:v>AfD</c:v>
                </c:pt>
              </c:strCache>
            </c:strRef>
          </c:tx>
          <c:spPr>
            <a:ln w="38100" cap="rnd">
              <a:solidFill>
                <a:srgbClr val="1E25A8"/>
              </a:solidFill>
              <a:round/>
            </a:ln>
            <a:effectLst/>
          </c:spPr>
          <c:marker>
            <c:symbol val="square"/>
            <c:size val="7"/>
            <c:spPr>
              <a:solidFill>
                <a:srgbClr val="1E25A8"/>
              </a:solidFill>
              <a:ln w="9525">
                <a:solidFill>
                  <a:srgbClr val="1E25A8"/>
                </a:solidFill>
              </a:ln>
              <a:effectLst/>
            </c:spPr>
          </c:marker>
          <c:cat>
            <c:strRef>
              <c:f>Tabelle1!$A$2:$A$8</c:f>
              <c:strCache>
                <c:ptCount val="7"/>
                <c:pt idx="0">
                  <c:v>1990</c:v>
                </c:pt>
                <c:pt idx="1">
                  <c:v>1994</c:v>
                </c:pt>
                <c:pt idx="2">
                  <c:v>1999</c:v>
                </c:pt>
                <c:pt idx="3">
                  <c:v>2004</c:v>
                </c:pt>
                <c:pt idx="4">
                  <c:v>2009</c:v>
                </c:pt>
                <c:pt idx="5">
                  <c:v>2014</c:v>
                </c:pt>
                <c:pt idx="6">
                  <c:v>2019</c:v>
                </c:pt>
              </c:strCache>
            </c:strRef>
          </c:cat>
          <c:val>
            <c:numRef>
              <c:f>Tabelle1!$E$2:$E$8</c:f>
              <c:numCache>
                <c:formatCode>General</c:formatCode>
                <c:ptCount val="7"/>
                <c:pt idx="5" formatCode="0.0">
                  <c:v>12.2</c:v>
                </c:pt>
                <c:pt idx="6" formatCode="0.0">
                  <c:v>23.5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079-499E-846B-EF6D1EB00EAD}"/>
            </c:ext>
          </c:extLst>
        </c:ser>
        <c:ser>
          <c:idx val="4"/>
          <c:order val="4"/>
          <c:tx>
            <c:strRef>
              <c:f>Tabelle1!$F$1</c:f>
              <c:strCache>
                <c:ptCount val="1"/>
                <c:pt idx="0">
                  <c:v>GRÜNE </c:v>
                </c:pt>
              </c:strCache>
            </c:strRef>
          </c:tx>
          <c:spPr>
            <a:ln w="38100" cap="rnd">
              <a:solidFill>
                <a:srgbClr val="00B050"/>
              </a:solidFill>
              <a:round/>
            </a:ln>
            <a:effectLst/>
          </c:spPr>
          <c:marker>
            <c:symbol val="square"/>
            <c:size val="7"/>
            <c:spPr>
              <a:solidFill>
                <a:srgbClr val="00B050"/>
              </a:solidFill>
              <a:ln w="9525">
                <a:solidFill>
                  <a:srgbClr val="00B050"/>
                </a:solidFill>
              </a:ln>
              <a:effectLst/>
            </c:spPr>
          </c:marker>
          <c:cat>
            <c:strRef>
              <c:f>Tabelle1!$A$2:$A$8</c:f>
              <c:strCache>
                <c:ptCount val="7"/>
                <c:pt idx="0">
                  <c:v>1990</c:v>
                </c:pt>
                <c:pt idx="1">
                  <c:v>1994</c:v>
                </c:pt>
                <c:pt idx="2">
                  <c:v>1999</c:v>
                </c:pt>
                <c:pt idx="3">
                  <c:v>2004</c:v>
                </c:pt>
                <c:pt idx="4">
                  <c:v>2009</c:v>
                </c:pt>
                <c:pt idx="5">
                  <c:v>2014</c:v>
                </c:pt>
                <c:pt idx="6">
                  <c:v>2019</c:v>
                </c:pt>
              </c:strCache>
            </c:strRef>
          </c:cat>
          <c:val>
            <c:numRef>
              <c:f>Tabelle1!$F$2:$F$8</c:f>
              <c:numCache>
                <c:formatCode>0.0</c:formatCode>
                <c:ptCount val="7"/>
                <c:pt idx="0">
                  <c:v>2.8</c:v>
                </c:pt>
                <c:pt idx="1">
                  <c:v>2.9</c:v>
                </c:pt>
                <c:pt idx="2">
                  <c:v>1.9</c:v>
                </c:pt>
                <c:pt idx="3">
                  <c:v>3.6</c:v>
                </c:pt>
                <c:pt idx="4">
                  <c:v>5.7</c:v>
                </c:pt>
                <c:pt idx="5">
                  <c:v>6.2</c:v>
                </c:pt>
                <c:pt idx="6">
                  <c:v>10.8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0D6-4B99-AEF7-60B115E6A662}"/>
            </c:ext>
          </c:extLst>
        </c:ser>
        <c:ser>
          <c:idx val="5"/>
          <c:order val="5"/>
          <c:tx>
            <c:strRef>
              <c:f>Tabelle1!$G$1</c:f>
              <c:strCache>
                <c:ptCount val="1"/>
                <c:pt idx="0">
                  <c:v>FDP</c:v>
                </c:pt>
              </c:strCache>
            </c:strRef>
          </c:tx>
          <c:spPr>
            <a:ln w="38100" cap="rnd">
              <a:solidFill>
                <a:schemeClr val="accent4"/>
              </a:solidFill>
              <a:round/>
            </a:ln>
            <a:effectLst/>
          </c:spPr>
          <c:marker>
            <c:symbol val="square"/>
            <c:size val="7"/>
            <c:spPr>
              <a:solidFill>
                <a:srgbClr val="FFC000"/>
              </a:solidFill>
              <a:ln w="9525">
                <a:solidFill>
                  <a:srgbClr val="FFC000"/>
                </a:solidFill>
              </a:ln>
              <a:effectLst/>
            </c:spPr>
          </c:marker>
          <c:cat>
            <c:strRef>
              <c:f>Tabelle1!$A$2:$A$8</c:f>
              <c:strCache>
                <c:ptCount val="7"/>
                <c:pt idx="0">
                  <c:v>1990</c:v>
                </c:pt>
                <c:pt idx="1">
                  <c:v>1994</c:v>
                </c:pt>
                <c:pt idx="2">
                  <c:v>1999</c:v>
                </c:pt>
                <c:pt idx="3">
                  <c:v>2004</c:v>
                </c:pt>
                <c:pt idx="4">
                  <c:v>2009</c:v>
                </c:pt>
                <c:pt idx="5">
                  <c:v>2014</c:v>
                </c:pt>
                <c:pt idx="6">
                  <c:v>2019</c:v>
                </c:pt>
              </c:strCache>
            </c:strRef>
          </c:cat>
          <c:val>
            <c:numRef>
              <c:f>Tabelle1!$G$2:$G$8</c:f>
              <c:numCache>
                <c:formatCode>0.0</c:formatCode>
                <c:ptCount val="7"/>
                <c:pt idx="0">
                  <c:v>6.6</c:v>
                </c:pt>
                <c:pt idx="1">
                  <c:v>2.2000000000000002</c:v>
                </c:pt>
                <c:pt idx="2">
                  <c:v>1.9</c:v>
                </c:pt>
                <c:pt idx="3">
                  <c:v>3.3</c:v>
                </c:pt>
                <c:pt idx="4">
                  <c:v>7.2</c:v>
                </c:pt>
                <c:pt idx="5">
                  <c:v>1.5</c:v>
                </c:pt>
                <c:pt idx="6">
                  <c:v>4.0999999999999996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0D6-4B99-AEF7-60B115E6A662}"/>
            </c:ext>
          </c:extLst>
        </c:ser>
        <c:ser>
          <c:idx val="6"/>
          <c:order val="6"/>
          <c:tx>
            <c:strRef>
              <c:f>Tabelle1!$H$1</c:f>
              <c:strCache>
                <c:ptCount val="1"/>
                <c:pt idx="0">
                  <c:v>BVB/FW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square"/>
            <c:size val="7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Tabelle1!$A$2:$A$8</c:f>
              <c:strCache>
                <c:ptCount val="7"/>
                <c:pt idx="0">
                  <c:v>1990</c:v>
                </c:pt>
                <c:pt idx="1">
                  <c:v>1994</c:v>
                </c:pt>
                <c:pt idx="2">
                  <c:v>1999</c:v>
                </c:pt>
                <c:pt idx="3">
                  <c:v>2004</c:v>
                </c:pt>
                <c:pt idx="4">
                  <c:v>2009</c:v>
                </c:pt>
                <c:pt idx="5">
                  <c:v>2014</c:v>
                </c:pt>
                <c:pt idx="6">
                  <c:v>2019</c:v>
                </c:pt>
              </c:strCache>
            </c:strRef>
          </c:cat>
          <c:val>
            <c:numRef>
              <c:f>Tabelle1!$H$2:$H$8</c:f>
              <c:numCache>
                <c:formatCode>0.0</c:formatCode>
                <c:ptCount val="7"/>
                <c:pt idx="1">
                  <c:v>0.2</c:v>
                </c:pt>
                <c:pt idx="2">
                  <c:v>0.6</c:v>
                </c:pt>
                <c:pt idx="3">
                  <c:v>0</c:v>
                </c:pt>
                <c:pt idx="4">
                  <c:v>1.7</c:v>
                </c:pt>
                <c:pt idx="5">
                  <c:v>2.7</c:v>
                </c:pt>
                <c:pt idx="6" formatCode="General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2FD-4303-9D65-8B44D5A3D7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0667976"/>
        <c:axId val="140670600"/>
      </c:lineChart>
      <c:catAx>
        <c:axId val="140667976"/>
        <c:scaling>
          <c:orientation val="minMax"/>
        </c:scaling>
        <c:delete val="0"/>
        <c:axPos val="b"/>
        <c:numFmt formatCode="General" sourceLinked="1"/>
        <c:majorTickMark val="out"/>
        <c:minorTickMark val="out"/>
        <c:tickLblPos val="nextTo"/>
        <c:spPr>
          <a:solidFill>
            <a:schemeClr val="bg1"/>
          </a:solidFill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70600"/>
        <c:crosses val="autoZero"/>
        <c:auto val="1"/>
        <c:lblAlgn val="ctr"/>
        <c:lblOffset val="100"/>
        <c:tickLblSkip val="1"/>
        <c:tickMarkSkip val="2"/>
        <c:noMultiLvlLbl val="0"/>
      </c:catAx>
      <c:valAx>
        <c:axId val="140670600"/>
        <c:scaling>
          <c:orientation val="minMax"/>
          <c:max val="6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0"/>
        <c:majorTickMark val="out"/>
        <c:minorTickMark val="out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67976"/>
        <c:crosses val="autoZero"/>
        <c:crossBetween val="between"/>
        <c:minorUnit val="5"/>
      </c:valAx>
      <c:spPr>
        <a:noFill/>
        <a:ln>
          <a:solidFill>
            <a:schemeClr val="tx1"/>
          </a:solidFill>
        </a:ln>
        <a:effectLst/>
      </c:spPr>
    </c:plotArea>
    <c:legend>
      <c:legendPos val="t"/>
      <c:layout>
        <c:manualLayout>
          <c:xMode val="edge"/>
          <c:yMode val="edge"/>
          <c:x val="0.60770918443996247"/>
          <c:y val="4.3056949798534805E-2"/>
          <c:w val="0.33786989604295098"/>
          <c:h val="0.27585539968376466"/>
        </c:manualLayout>
      </c:layout>
      <c:overlay val="0"/>
      <c:spPr>
        <a:noFill/>
        <a:ln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de-DE"/>
        </a:p>
      </c:txPr>
    </c:legend>
    <c:plotVisOnly val="1"/>
    <c:dispBlanksAs val="span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268553757314249E-2"/>
          <c:y val="2.7484767009755377E-2"/>
          <c:w val="0.89070777407789148"/>
          <c:h val="0.87546225276156975"/>
        </c:manualLayout>
      </c:layout>
      <c:lineChart>
        <c:grouping val="standar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SPD</c:v>
                </c:pt>
              </c:strCache>
            </c:strRef>
          </c:tx>
          <c:spPr>
            <a:ln w="38100" cap="rnd">
              <a:solidFill>
                <a:srgbClr val="FF0000"/>
              </a:solidFill>
              <a:round/>
            </a:ln>
            <a:effectLst/>
          </c:spPr>
          <c:marker>
            <c:symbol val="square"/>
            <c:size val="7"/>
            <c:spPr>
              <a:solidFill>
                <a:srgbClr val="FF0000"/>
              </a:solidFill>
              <a:ln w="9525">
                <a:solidFill>
                  <a:srgbClr val="FF0000"/>
                </a:solidFill>
              </a:ln>
              <a:effectLst/>
            </c:spPr>
          </c:marker>
          <c:cat>
            <c:strRef>
              <c:f>Tabelle1!$A$2:$A$57</c:f>
              <c:strCache>
                <c:ptCount val="55"/>
                <c:pt idx="0">
                  <c:v>6/17</c:v>
                </c:pt>
                <c:pt idx="2">
                  <c:v>7/17</c:v>
                </c:pt>
                <c:pt idx="4">
                  <c:v>8/17</c:v>
                </c:pt>
                <c:pt idx="6">
                  <c:v>9/17</c:v>
                </c:pt>
                <c:pt idx="8">
                  <c:v>10/17</c:v>
                </c:pt>
                <c:pt idx="10">
                  <c:v>11/17</c:v>
                </c:pt>
                <c:pt idx="12">
                  <c:v>12/17</c:v>
                </c:pt>
                <c:pt idx="14">
                  <c:v>1/18</c:v>
                </c:pt>
                <c:pt idx="16">
                  <c:v>2/18</c:v>
                </c:pt>
                <c:pt idx="18">
                  <c:v>3/18</c:v>
                </c:pt>
                <c:pt idx="20">
                  <c:v>4/18</c:v>
                </c:pt>
                <c:pt idx="22">
                  <c:v>5/18</c:v>
                </c:pt>
                <c:pt idx="24">
                  <c:v>6/18</c:v>
                </c:pt>
                <c:pt idx="26">
                  <c:v>7/18</c:v>
                </c:pt>
                <c:pt idx="28">
                  <c:v>8/18</c:v>
                </c:pt>
                <c:pt idx="30">
                  <c:v>9/18</c:v>
                </c:pt>
                <c:pt idx="32">
                  <c:v>10/18</c:v>
                </c:pt>
                <c:pt idx="34">
                  <c:v>11/18</c:v>
                </c:pt>
                <c:pt idx="36">
                  <c:v>12/18</c:v>
                </c:pt>
                <c:pt idx="38">
                  <c:v>1/19</c:v>
                </c:pt>
                <c:pt idx="40">
                  <c:v>2/19</c:v>
                </c:pt>
                <c:pt idx="42">
                  <c:v>3/19</c:v>
                </c:pt>
                <c:pt idx="44">
                  <c:v>4/19</c:v>
                </c:pt>
                <c:pt idx="46">
                  <c:v>5/19</c:v>
                </c:pt>
                <c:pt idx="48">
                  <c:v>6/19</c:v>
                </c:pt>
                <c:pt idx="50">
                  <c:v>7/19</c:v>
                </c:pt>
                <c:pt idx="52">
                  <c:v>8/19</c:v>
                </c:pt>
                <c:pt idx="54">
                  <c:v>9/19</c:v>
                </c:pt>
              </c:strCache>
            </c:strRef>
          </c:cat>
          <c:val>
            <c:numRef>
              <c:f>Tabelle1!$B$2:$B$57</c:f>
              <c:numCache>
                <c:formatCode>0</c:formatCode>
                <c:ptCount val="56"/>
                <c:pt idx="1">
                  <c:v>28</c:v>
                </c:pt>
                <c:pt idx="10">
                  <c:v>23</c:v>
                </c:pt>
                <c:pt idx="20">
                  <c:v>23</c:v>
                </c:pt>
                <c:pt idx="30">
                  <c:v>23</c:v>
                </c:pt>
                <c:pt idx="44">
                  <c:v>22</c:v>
                </c:pt>
                <c:pt idx="48">
                  <c:v>18</c:v>
                </c:pt>
                <c:pt idx="53">
                  <c:v>22</c:v>
                </c:pt>
                <c:pt idx="54">
                  <c:v>26.1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866-4EBE-B656-07D5AC8AC061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CDU</c:v>
                </c:pt>
              </c:strCache>
            </c:strRef>
          </c:tx>
          <c:spPr>
            <a:ln w="38100" cap="rnd">
              <a:solidFill>
                <a:schemeClr val="tx1"/>
              </a:solidFill>
              <a:round/>
            </a:ln>
            <a:effectLst/>
          </c:spPr>
          <c:marker>
            <c:symbol val="square"/>
            <c:size val="7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strRef>
              <c:f>Tabelle1!$A$2:$A$57</c:f>
              <c:strCache>
                <c:ptCount val="55"/>
                <c:pt idx="0">
                  <c:v>6/17</c:v>
                </c:pt>
                <c:pt idx="2">
                  <c:v>7/17</c:v>
                </c:pt>
                <c:pt idx="4">
                  <c:v>8/17</c:v>
                </c:pt>
                <c:pt idx="6">
                  <c:v>9/17</c:v>
                </c:pt>
                <c:pt idx="8">
                  <c:v>10/17</c:v>
                </c:pt>
                <c:pt idx="10">
                  <c:v>11/17</c:v>
                </c:pt>
                <c:pt idx="12">
                  <c:v>12/17</c:v>
                </c:pt>
                <c:pt idx="14">
                  <c:v>1/18</c:v>
                </c:pt>
                <c:pt idx="16">
                  <c:v>2/18</c:v>
                </c:pt>
                <c:pt idx="18">
                  <c:v>3/18</c:v>
                </c:pt>
                <c:pt idx="20">
                  <c:v>4/18</c:v>
                </c:pt>
                <c:pt idx="22">
                  <c:v>5/18</c:v>
                </c:pt>
                <c:pt idx="24">
                  <c:v>6/18</c:v>
                </c:pt>
                <c:pt idx="26">
                  <c:v>7/18</c:v>
                </c:pt>
                <c:pt idx="28">
                  <c:v>8/18</c:v>
                </c:pt>
                <c:pt idx="30">
                  <c:v>9/18</c:v>
                </c:pt>
                <c:pt idx="32">
                  <c:v>10/18</c:v>
                </c:pt>
                <c:pt idx="34">
                  <c:v>11/18</c:v>
                </c:pt>
                <c:pt idx="36">
                  <c:v>12/18</c:v>
                </c:pt>
                <c:pt idx="38">
                  <c:v>1/19</c:v>
                </c:pt>
                <c:pt idx="40">
                  <c:v>2/19</c:v>
                </c:pt>
                <c:pt idx="42">
                  <c:v>3/19</c:v>
                </c:pt>
                <c:pt idx="44">
                  <c:v>4/19</c:v>
                </c:pt>
                <c:pt idx="46">
                  <c:v>5/19</c:v>
                </c:pt>
                <c:pt idx="48">
                  <c:v>6/19</c:v>
                </c:pt>
                <c:pt idx="50">
                  <c:v>7/19</c:v>
                </c:pt>
                <c:pt idx="52">
                  <c:v>8/19</c:v>
                </c:pt>
                <c:pt idx="54">
                  <c:v>9/19</c:v>
                </c:pt>
              </c:strCache>
            </c:strRef>
          </c:cat>
          <c:val>
            <c:numRef>
              <c:f>Tabelle1!$C$2:$C$57</c:f>
              <c:numCache>
                <c:formatCode>0</c:formatCode>
                <c:ptCount val="56"/>
                <c:pt idx="1">
                  <c:v>25</c:v>
                </c:pt>
                <c:pt idx="10">
                  <c:v>22</c:v>
                </c:pt>
                <c:pt idx="20">
                  <c:v>23</c:v>
                </c:pt>
                <c:pt idx="30">
                  <c:v>21</c:v>
                </c:pt>
                <c:pt idx="44">
                  <c:v>20</c:v>
                </c:pt>
                <c:pt idx="48">
                  <c:v>17</c:v>
                </c:pt>
                <c:pt idx="53">
                  <c:v>18</c:v>
                </c:pt>
                <c:pt idx="54">
                  <c:v>15.7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866-4EBE-B656-07D5AC8AC061}"/>
            </c:ext>
          </c:extLst>
        </c:ser>
        <c:ser>
          <c:idx val="3"/>
          <c:order val="2"/>
          <c:tx>
            <c:strRef>
              <c:f>Tabelle1!$E$1</c:f>
              <c:strCache>
                <c:ptCount val="1"/>
                <c:pt idx="0">
                  <c:v>AfD</c:v>
                </c:pt>
              </c:strCache>
            </c:strRef>
          </c:tx>
          <c:spPr>
            <a:ln w="38100" cap="rnd">
              <a:solidFill>
                <a:srgbClr val="1E25A8"/>
              </a:solidFill>
              <a:round/>
            </a:ln>
            <a:effectLst/>
          </c:spPr>
          <c:marker>
            <c:symbol val="square"/>
            <c:size val="7"/>
            <c:spPr>
              <a:solidFill>
                <a:srgbClr val="1E25A8"/>
              </a:solidFill>
              <a:ln w="9525">
                <a:solidFill>
                  <a:srgbClr val="1E25A8"/>
                </a:solidFill>
              </a:ln>
              <a:effectLst/>
            </c:spPr>
          </c:marker>
          <c:cat>
            <c:strRef>
              <c:f>Tabelle1!$A$2:$A$57</c:f>
              <c:strCache>
                <c:ptCount val="55"/>
                <c:pt idx="0">
                  <c:v>6/17</c:v>
                </c:pt>
                <c:pt idx="2">
                  <c:v>7/17</c:v>
                </c:pt>
                <c:pt idx="4">
                  <c:v>8/17</c:v>
                </c:pt>
                <c:pt idx="6">
                  <c:v>9/17</c:v>
                </c:pt>
                <c:pt idx="8">
                  <c:v>10/17</c:v>
                </c:pt>
                <c:pt idx="10">
                  <c:v>11/17</c:v>
                </c:pt>
                <c:pt idx="12">
                  <c:v>12/17</c:v>
                </c:pt>
                <c:pt idx="14">
                  <c:v>1/18</c:v>
                </c:pt>
                <c:pt idx="16">
                  <c:v>2/18</c:v>
                </c:pt>
                <c:pt idx="18">
                  <c:v>3/18</c:v>
                </c:pt>
                <c:pt idx="20">
                  <c:v>4/18</c:v>
                </c:pt>
                <c:pt idx="22">
                  <c:v>5/18</c:v>
                </c:pt>
                <c:pt idx="24">
                  <c:v>6/18</c:v>
                </c:pt>
                <c:pt idx="26">
                  <c:v>7/18</c:v>
                </c:pt>
                <c:pt idx="28">
                  <c:v>8/18</c:v>
                </c:pt>
                <c:pt idx="30">
                  <c:v>9/18</c:v>
                </c:pt>
                <c:pt idx="32">
                  <c:v>10/18</c:v>
                </c:pt>
                <c:pt idx="34">
                  <c:v>11/18</c:v>
                </c:pt>
                <c:pt idx="36">
                  <c:v>12/18</c:v>
                </c:pt>
                <c:pt idx="38">
                  <c:v>1/19</c:v>
                </c:pt>
                <c:pt idx="40">
                  <c:v>2/19</c:v>
                </c:pt>
                <c:pt idx="42">
                  <c:v>3/19</c:v>
                </c:pt>
                <c:pt idx="44">
                  <c:v>4/19</c:v>
                </c:pt>
                <c:pt idx="46">
                  <c:v>5/19</c:v>
                </c:pt>
                <c:pt idx="48">
                  <c:v>6/19</c:v>
                </c:pt>
                <c:pt idx="50">
                  <c:v>7/19</c:v>
                </c:pt>
                <c:pt idx="52">
                  <c:v>8/19</c:v>
                </c:pt>
                <c:pt idx="54">
                  <c:v>9/19</c:v>
                </c:pt>
              </c:strCache>
            </c:strRef>
          </c:cat>
          <c:val>
            <c:numRef>
              <c:f>Tabelle1!$E$2:$E$57</c:f>
              <c:numCache>
                <c:formatCode>0</c:formatCode>
                <c:ptCount val="56"/>
                <c:pt idx="1">
                  <c:v>15</c:v>
                </c:pt>
                <c:pt idx="10">
                  <c:v>17</c:v>
                </c:pt>
                <c:pt idx="20">
                  <c:v>22</c:v>
                </c:pt>
                <c:pt idx="30">
                  <c:v>23</c:v>
                </c:pt>
                <c:pt idx="44">
                  <c:v>19</c:v>
                </c:pt>
                <c:pt idx="48">
                  <c:v>21</c:v>
                </c:pt>
                <c:pt idx="53">
                  <c:v>22</c:v>
                </c:pt>
                <c:pt idx="54">
                  <c:v>23.5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079-499E-846B-EF6D1EB00EAD}"/>
            </c:ext>
          </c:extLst>
        </c:ser>
        <c:ser>
          <c:idx val="2"/>
          <c:order val="3"/>
          <c:tx>
            <c:strRef>
              <c:f>Tabelle1!$D$1</c:f>
              <c:strCache>
                <c:ptCount val="1"/>
                <c:pt idx="0">
                  <c:v>LINKE</c:v>
                </c:pt>
              </c:strCache>
            </c:strRef>
          </c:tx>
          <c:spPr>
            <a:ln w="38100" cap="rnd">
              <a:solidFill>
                <a:srgbClr val="D22EA3"/>
              </a:solidFill>
              <a:round/>
            </a:ln>
            <a:effectLst/>
          </c:spPr>
          <c:marker>
            <c:symbol val="square"/>
            <c:size val="7"/>
            <c:spPr>
              <a:solidFill>
                <a:srgbClr val="D22EA3"/>
              </a:solidFill>
              <a:ln w="9525">
                <a:solidFill>
                  <a:srgbClr val="D22EA3"/>
                </a:solidFill>
              </a:ln>
              <a:effectLst/>
            </c:spPr>
          </c:marker>
          <c:cat>
            <c:strRef>
              <c:f>Tabelle1!$A$2:$A$57</c:f>
              <c:strCache>
                <c:ptCount val="55"/>
                <c:pt idx="0">
                  <c:v>6/17</c:v>
                </c:pt>
                <c:pt idx="2">
                  <c:v>7/17</c:v>
                </c:pt>
                <c:pt idx="4">
                  <c:v>8/17</c:v>
                </c:pt>
                <c:pt idx="6">
                  <c:v>9/17</c:v>
                </c:pt>
                <c:pt idx="8">
                  <c:v>10/17</c:v>
                </c:pt>
                <c:pt idx="10">
                  <c:v>11/17</c:v>
                </c:pt>
                <c:pt idx="12">
                  <c:v>12/17</c:v>
                </c:pt>
                <c:pt idx="14">
                  <c:v>1/18</c:v>
                </c:pt>
                <c:pt idx="16">
                  <c:v>2/18</c:v>
                </c:pt>
                <c:pt idx="18">
                  <c:v>3/18</c:v>
                </c:pt>
                <c:pt idx="20">
                  <c:v>4/18</c:v>
                </c:pt>
                <c:pt idx="22">
                  <c:v>5/18</c:v>
                </c:pt>
                <c:pt idx="24">
                  <c:v>6/18</c:v>
                </c:pt>
                <c:pt idx="26">
                  <c:v>7/18</c:v>
                </c:pt>
                <c:pt idx="28">
                  <c:v>8/18</c:v>
                </c:pt>
                <c:pt idx="30">
                  <c:v>9/18</c:v>
                </c:pt>
                <c:pt idx="32">
                  <c:v>10/18</c:v>
                </c:pt>
                <c:pt idx="34">
                  <c:v>11/18</c:v>
                </c:pt>
                <c:pt idx="36">
                  <c:v>12/18</c:v>
                </c:pt>
                <c:pt idx="38">
                  <c:v>1/19</c:v>
                </c:pt>
                <c:pt idx="40">
                  <c:v>2/19</c:v>
                </c:pt>
                <c:pt idx="42">
                  <c:v>3/19</c:v>
                </c:pt>
                <c:pt idx="44">
                  <c:v>4/19</c:v>
                </c:pt>
                <c:pt idx="46">
                  <c:v>5/19</c:v>
                </c:pt>
                <c:pt idx="48">
                  <c:v>6/19</c:v>
                </c:pt>
                <c:pt idx="50">
                  <c:v>7/19</c:v>
                </c:pt>
                <c:pt idx="52">
                  <c:v>8/19</c:v>
                </c:pt>
                <c:pt idx="54">
                  <c:v>9/19</c:v>
                </c:pt>
              </c:strCache>
            </c:strRef>
          </c:cat>
          <c:val>
            <c:numRef>
              <c:f>Tabelle1!$D$2:$D$57</c:f>
              <c:numCache>
                <c:formatCode>0</c:formatCode>
                <c:ptCount val="56"/>
                <c:pt idx="1">
                  <c:v>18</c:v>
                </c:pt>
                <c:pt idx="10">
                  <c:v>20</c:v>
                </c:pt>
                <c:pt idx="20">
                  <c:v>17</c:v>
                </c:pt>
                <c:pt idx="30">
                  <c:v>17</c:v>
                </c:pt>
                <c:pt idx="44">
                  <c:v>16</c:v>
                </c:pt>
                <c:pt idx="48">
                  <c:v>14</c:v>
                </c:pt>
                <c:pt idx="53">
                  <c:v>15</c:v>
                </c:pt>
                <c:pt idx="54">
                  <c:v>10.7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079-499E-846B-EF6D1EB00EAD}"/>
            </c:ext>
          </c:extLst>
        </c:ser>
        <c:ser>
          <c:idx val="4"/>
          <c:order val="4"/>
          <c:tx>
            <c:strRef>
              <c:f>Tabelle1!$F$1</c:f>
              <c:strCache>
                <c:ptCount val="1"/>
                <c:pt idx="0">
                  <c:v>GRÜNE </c:v>
                </c:pt>
              </c:strCache>
            </c:strRef>
          </c:tx>
          <c:spPr>
            <a:ln w="38100" cap="rnd">
              <a:solidFill>
                <a:srgbClr val="00B050"/>
              </a:solidFill>
              <a:round/>
            </a:ln>
            <a:effectLst/>
          </c:spPr>
          <c:marker>
            <c:symbol val="square"/>
            <c:size val="7"/>
            <c:spPr>
              <a:solidFill>
                <a:srgbClr val="00B050"/>
              </a:solidFill>
              <a:ln w="9525">
                <a:solidFill>
                  <a:srgbClr val="00B050"/>
                </a:solidFill>
              </a:ln>
              <a:effectLst/>
            </c:spPr>
          </c:marker>
          <c:cat>
            <c:strRef>
              <c:f>Tabelle1!$A$2:$A$57</c:f>
              <c:strCache>
                <c:ptCount val="55"/>
                <c:pt idx="0">
                  <c:v>6/17</c:v>
                </c:pt>
                <c:pt idx="2">
                  <c:v>7/17</c:v>
                </c:pt>
                <c:pt idx="4">
                  <c:v>8/17</c:v>
                </c:pt>
                <c:pt idx="6">
                  <c:v>9/17</c:v>
                </c:pt>
                <c:pt idx="8">
                  <c:v>10/17</c:v>
                </c:pt>
                <c:pt idx="10">
                  <c:v>11/17</c:v>
                </c:pt>
                <c:pt idx="12">
                  <c:v>12/17</c:v>
                </c:pt>
                <c:pt idx="14">
                  <c:v>1/18</c:v>
                </c:pt>
                <c:pt idx="16">
                  <c:v>2/18</c:v>
                </c:pt>
                <c:pt idx="18">
                  <c:v>3/18</c:v>
                </c:pt>
                <c:pt idx="20">
                  <c:v>4/18</c:v>
                </c:pt>
                <c:pt idx="22">
                  <c:v>5/18</c:v>
                </c:pt>
                <c:pt idx="24">
                  <c:v>6/18</c:v>
                </c:pt>
                <c:pt idx="26">
                  <c:v>7/18</c:v>
                </c:pt>
                <c:pt idx="28">
                  <c:v>8/18</c:v>
                </c:pt>
                <c:pt idx="30">
                  <c:v>9/18</c:v>
                </c:pt>
                <c:pt idx="32">
                  <c:v>10/18</c:v>
                </c:pt>
                <c:pt idx="34">
                  <c:v>11/18</c:v>
                </c:pt>
                <c:pt idx="36">
                  <c:v>12/18</c:v>
                </c:pt>
                <c:pt idx="38">
                  <c:v>1/19</c:v>
                </c:pt>
                <c:pt idx="40">
                  <c:v>2/19</c:v>
                </c:pt>
                <c:pt idx="42">
                  <c:v>3/19</c:v>
                </c:pt>
                <c:pt idx="44">
                  <c:v>4/19</c:v>
                </c:pt>
                <c:pt idx="46">
                  <c:v>5/19</c:v>
                </c:pt>
                <c:pt idx="48">
                  <c:v>6/19</c:v>
                </c:pt>
                <c:pt idx="50">
                  <c:v>7/19</c:v>
                </c:pt>
                <c:pt idx="52">
                  <c:v>8/19</c:v>
                </c:pt>
                <c:pt idx="54">
                  <c:v>9/19</c:v>
                </c:pt>
              </c:strCache>
            </c:strRef>
          </c:cat>
          <c:val>
            <c:numRef>
              <c:f>Tabelle1!$F$2:$F$57</c:f>
              <c:numCache>
                <c:formatCode>0</c:formatCode>
                <c:ptCount val="56"/>
                <c:pt idx="1">
                  <c:v>6</c:v>
                </c:pt>
                <c:pt idx="10">
                  <c:v>6</c:v>
                </c:pt>
                <c:pt idx="20">
                  <c:v>7</c:v>
                </c:pt>
                <c:pt idx="30">
                  <c:v>7</c:v>
                </c:pt>
                <c:pt idx="44">
                  <c:v>12</c:v>
                </c:pt>
                <c:pt idx="48">
                  <c:v>17</c:v>
                </c:pt>
                <c:pt idx="53">
                  <c:v>12</c:v>
                </c:pt>
                <c:pt idx="54">
                  <c:v>10.6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0D6-4B99-AEF7-60B115E6A662}"/>
            </c:ext>
          </c:extLst>
        </c:ser>
        <c:ser>
          <c:idx val="5"/>
          <c:order val="5"/>
          <c:tx>
            <c:strRef>
              <c:f>Tabelle1!$G$1</c:f>
              <c:strCache>
                <c:ptCount val="1"/>
                <c:pt idx="0">
                  <c:v>FDP</c:v>
                </c:pt>
              </c:strCache>
            </c:strRef>
          </c:tx>
          <c:spPr>
            <a:ln w="38100" cap="rnd">
              <a:solidFill>
                <a:schemeClr val="accent4"/>
              </a:solidFill>
              <a:round/>
            </a:ln>
            <a:effectLst/>
          </c:spPr>
          <c:marker>
            <c:symbol val="square"/>
            <c:size val="7"/>
            <c:spPr>
              <a:solidFill>
                <a:srgbClr val="FFC000"/>
              </a:solidFill>
              <a:ln w="9525">
                <a:solidFill>
                  <a:srgbClr val="FFC000"/>
                </a:solidFill>
              </a:ln>
              <a:effectLst/>
            </c:spPr>
          </c:marker>
          <c:cat>
            <c:strRef>
              <c:f>Tabelle1!$A$2:$A$57</c:f>
              <c:strCache>
                <c:ptCount val="55"/>
                <c:pt idx="0">
                  <c:v>6/17</c:v>
                </c:pt>
                <c:pt idx="2">
                  <c:v>7/17</c:v>
                </c:pt>
                <c:pt idx="4">
                  <c:v>8/17</c:v>
                </c:pt>
                <c:pt idx="6">
                  <c:v>9/17</c:v>
                </c:pt>
                <c:pt idx="8">
                  <c:v>10/17</c:v>
                </c:pt>
                <c:pt idx="10">
                  <c:v>11/17</c:v>
                </c:pt>
                <c:pt idx="12">
                  <c:v>12/17</c:v>
                </c:pt>
                <c:pt idx="14">
                  <c:v>1/18</c:v>
                </c:pt>
                <c:pt idx="16">
                  <c:v>2/18</c:v>
                </c:pt>
                <c:pt idx="18">
                  <c:v>3/18</c:v>
                </c:pt>
                <c:pt idx="20">
                  <c:v>4/18</c:v>
                </c:pt>
                <c:pt idx="22">
                  <c:v>5/18</c:v>
                </c:pt>
                <c:pt idx="24">
                  <c:v>6/18</c:v>
                </c:pt>
                <c:pt idx="26">
                  <c:v>7/18</c:v>
                </c:pt>
                <c:pt idx="28">
                  <c:v>8/18</c:v>
                </c:pt>
                <c:pt idx="30">
                  <c:v>9/18</c:v>
                </c:pt>
                <c:pt idx="32">
                  <c:v>10/18</c:v>
                </c:pt>
                <c:pt idx="34">
                  <c:v>11/18</c:v>
                </c:pt>
                <c:pt idx="36">
                  <c:v>12/18</c:v>
                </c:pt>
                <c:pt idx="38">
                  <c:v>1/19</c:v>
                </c:pt>
                <c:pt idx="40">
                  <c:v>2/19</c:v>
                </c:pt>
                <c:pt idx="42">
                  <c:v>3/19</c:v>
                </c:pt>
                <c:pt idx="44">
                  <c:v>4/19</c:v>
                </c:pt>
                <c:pt idx="46">
                  <c:v>5/19</c:v>
                </c:pt>
                <c:pt idx="48">
                  <c:v>6/19</c:v>
                </c:pt>
                <c:pt idx="50">
                  <c:v>7/19</c:v>
                </c:pt>
                <c:pt idx="52">
                  <c:v>8/19</c:v>
                </c:pt>
                <c:pt idx="54">
                  <c:v>9/19</c:v>
                </c:pt>
              </c:strCache>
            </c:strRef>
          </c:cat>
          <c:val>
            <c:numRef>
              <c:f>Tabelle1!$G$2:$G$57</c:f>
              <c:numCache>
                <c:formatCode>0</c:formatCode>
                <c:ptCount val="56"/>
                <c:pt idx="1">
                  <c:v>3</c:v>
                </c:pt>
                <c:pt idx="10">
                  <c:v>7</c:v>
                </c:pt>
                <c:pt idx="20">
                  <c:v>4</c:v>
                </c:pt>
                <c:pt idx="30">
                  <c:v>5</c:v>
                </c:pt>
                <c:pt idx="44">
                  <c:v>5</c:v>
                </c:pt>
                <c:pt idx="48">
                  <c:v>5</c:v>
                </c:pt>
                <c:pt idx="53">
                  <c:v>5</c:v>
                </c:pt>
                <c:pt idx="54">
                  <c:v>4.0999999999999996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0D6-4B99-AEF7-60B115E6A662}"/>
            </c:ext>
          </c:extLst>
        </c:ser>
        <c:ser>
          <c:idx val="6"/>
          <c:order val="6"/>
          <c:tx>
            <c:strRef>
              <c:f>Tabelle1!$H$1</c:f>
              <c:strCache>
                <c:ptCount val="1"/>
                <c:pt idx="0">
                  <c:v>BVB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squar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val>
            <c:numRef>
              <c:f>Tabelle1!$H$2:$H$56</c:f>
              <c:numCache>
                <c:formatCode>General</c:formatCode>
                <c:ptCount val="55"/>
                <c:pt idx="48">
                  <c:v>4</c:v>
                </c:pt>
                <c:pt idx="53">
                  <c:v>4</c:v>
                </c:pt>
                <c:pt idx="54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0FB-489E-998C-457E8D42F1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0667976"/>
        <c:axId val="140670600"/>
      </c:lineChart>
      <c:catAx>
        <c:axId val="140667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solidFill>
            <a:schemeClr val="bg1"/>
          </a:solidFill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70600"/>
        <c:crosses val="autoZero"/>
        <c:auto val="1"/>
        <c:lblAlgn val="ctr"/>
        <c:lblOffset val="100"/>
        <c:tickLblSkip val="6"/>
        <c:tickMarkSkip val="2"/>
        <c:noMultiLvlLbl val="0"/>
      </c:catAx>
      <c:valAx>
        <c:axId val="140670600"/>
        <c:scaling>
          <c:orientation val="minMax"/>
          <c:max val="4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67976"/>
        <c:crosses val="autoZero"/>
        <c:crossBetween val="between"/>
        <c:minorUnit val="1"/>
      </c:valAx>
      <c:spPr>
        <a:noFill/>
        <a:ln>
          <a:solidFill>
            <a:schemeClr val="tx1"/>
          </a:solidFill>
        </a:ln>
        <a:effectLst/>
      </c:spPr>
    </c:plotArea>
    <c:legend>
      <c:legendPos val="t"/>
      <c:layout>
        <c:manualLayout>
          <c:xMode val="edge"/>
          <c:yMode val="edge"/>
          <c:x val="7.8380174848401388E-2"/>
          <c:y val="3.8956287912960061E-2"/>
          <c:w val="0.86576469711222581"/>
          <c:h val="6.6721643519452797E-2"/>
        </c:manualLayout>
      </c:layout>
      <c:overlay val="0"/>
      <c:spPr>
        <a:noFill/>
        <a:ln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de-DE"/>
        </a:p>
      </c:txPr>
    </c:legend>
    <c:plotVisOnly val="1"/>
    <c:dispBlanksAs val="span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WErg</c:v>
                </c:pt>
              </c:strCache>
            </c:strRef>
          </c:tx>
          <c:spPr>
            <a:solidFill>
              <a:schemeClr val="accent1"/>
            </a:solidFill>
            <a:ln w="31750"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9A9E-49B9-938B-4246D85C5827}"/>
              </c:ext>
            </c:extLst>
          </c:dPt>
          <c:dPt>
            <c:idx val="1"/>
            <c:invertIfNegative val="0"/>
            <c:bubble3D val="0"/>
            <c:spPr>
              <a:solidFill>
                <a:srgbClr val="1E25A8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A9E-49B9-938B-4246D85C5827}"/>
              </c:ext>
            </c:extLst>
          </c:dPt>
          <c:dPt>
            <c:idx val="2"/>
            <c:invertIfNegative val="0"/>
            <c:bubble3D val="0"/>
            <c:spPr>
              <a:solidFill>
                <a:schemeClr val="tx1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9A9E-49B9-938B-4246D85C5827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A9E-49B9-938B-4246D85C5827}"/>
              </c:ext>
            </c:extLst>
          </c:dPt>
          <c:dPt>
            <c:idx val="4"/>
            <c:invertIfNegative val="0"/>
            <c:bubble3D val="0"/>
            <c:spPr>
              <a:solidFill>
                <a:srgbClr val="D42CD8"/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9A9E-49B9-938B-4246D85C5827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>
                  <a:alpha val="50000"/>
                </a:schemeClr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A9E-49B9-938B-4246D85C5827}"/>
              </c:ext>
            </c:extLst>
          </c:dPt>
          <c:dPt>
            <c:idx val="6"/>
            <c:invertIfNegative val="0"/>
            <c:bubble3D val="0"/>
            <c:spPr>
              <a:solidFill>
                <a:srgbClr val="FFFF00">
                  <a:alpha val="50000"/>
                </a:srgbClr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0BAB-48C2-B997-1762A936809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Tabelle1!$A$2:$A$6</c:f>
              <c:strCache>
                <c:ptCount val="5"/>
                <c:pt idx="0">
                  <c:v>SPD</c:v>
                </c:pt>
                <c:pt idx="1">
                  <c:v>AfD</c:v>
                </c:pt>
                <c:pt idx="2">
                  <c:v>Union</c:v>
                </c:pt>
                <c:pt idx="3">
                  <c:v>GRÜNE</c:v>
                </c:pt>
                <c:pt idx="4">
                  <c:v>LINKE</c:v>
                </c:pt>
              </c:strCache>
            </c:strRef>
          </c:cat>
          <c:val>
            <c:numRef>
              <c:f>Tabelle1!$B$2:$B$6</c:f>
              <c:numCache>
                <c:formatCode>0</c:formatCode>
                <c:ptCount val="5"/>
                <c:pt idx="0">
                  <c:v>26.2</c:v>
                </c:pt>
                <c:pt idx="1">
                  <c:v>23.5</c:v>
                </c:pt>
                <c:pt idx="2">
                  <c:v>15.6</c:v>
                </c:pt>
                <c:pt idx="3">
                  <c:v>10.8</c:v>
                </c:pt>
                <c:pt idx="4">
                  <c:v>10.7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66-4EBE-B656-07D5AC8AC061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ID</c:v>
                </c:pt>
              </c:strCache>
            </c:strRef>
          </c:tx>
          <c:spPr>
            <a:solidFill>
              <a:srgbClr val="1E25A8">
                <a:alpha val="50000"/>
              </a:srgbClr>
            </a:solidFill>
            <a:ln w="31750"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>
                  <a:alpha val="50000"/>
                </a:srgbClr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2AB-4EDA-9C1E-7E9BF240854C}"/>
              </c:ext>
            </c:extLst>
          </c:dPt>
          <c:dPt>
            <c:idx val="2"/>
            <c:invertIfNegative val="0"/>
            <c:bubble3D val="0"/>
            <c:spPr>
              <a:solidFill>
                <a:schemeClr val="tx1">
                  <a:alpha val="50000"/>
                </a:schemeClr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C3E6-4A04-906F-B2D235D85782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>
                  <a:alpha val="50000"/>
                </a:srgbClr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2AB-4EDA-9C1E-7E9BF240854C}"/>
              </c:ext>
            </c:extLst>
          </c:dPt>
          <c:dPt>
            <c:idx val="4"/>
            <c:invertIfNegative val="0"/>
            <c:bubble3D val="0"/>
            <c:spPr>
              <a:solidFill>
                <a:srgbClr val="D42CD8">
                  <a:alpha val="50000"/>
                </a:srgbClr>
              </a:solidFill>
              <a:ln w="317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B2AB-4EDA-9C1E-7E9BF240854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Tabelle1!$A$2:$A$6</c:f>
              <c:strCache>
                <c:ptCount val="5"/>
                <c:pt idx="0">
                  <c:v>SPD</c:v>
                </c:pt>
                <c:pt idx="1">
                  <c:v>AfD</c:v>
                </c:pt>
                <c:pt idx="2">
                  <c:v>Union</c:v>
                </c:pt>
                <c:pt idx="3">
                  <c:v>GRÜNE</c:v>
                </c:pt>
                <c:pt idx="4">
                  <c:v>LINKE</c:v>
                </c:pt>
              </c:strCache>
            </c:strRef>
          </c:cat>
          <c:val>
            <c:numRef>
              <c:f>Tabelle1!$C$2:$C$6</c:f>
              <c:numCache>
                <c:formatCode>0</c:formatCode>
                <c:ptCount val="5"/>
                <c:pt idx="0">
                  <c:v>22</c:v>
                </c:pt>
                <c:pt idx="1">
                  <c:v>22</c:v>
                </c:pt>
                <c:pt idx="2">
                  <c:v>18</c:v>
                </c:pt>
                <c:pt idx="3">
                  <c:v>12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AB-4EDA-9C1E-7E9BF24085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667976"/>
        <c:axId val="140670600"/>
      </c:barChart>
      <c:catAx>
        <c:axId val="140667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70600"/>
        <c:crosses val="autoZero"/>
        <c:auto val="1"/>
        <c:lblAlgn val="ctr"/>
        <c:lblOffset val="100"/>
        <c:noMultiLvlLbl val="0"/>
      </c:catAx>
      <c:valAx>
        <c:axId val="140670600"/>
        <c:scaling>
          <c:orientation val="minMax"/>
          <c:max val="32"/>
          <c:min val="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67976"/>
        <c:crosses val="autoZero"/>
        <c:crossBetween val="between"/>
        <c:majorUnit val="4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432072679829743E-2"/>
          <c:y val="3.0236283242681669E-2"/>
          <c:w val="0.90696516774327463"/>
          <c:h val="0.87323923900207601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Ost</c:v>
                </c:pt>
              </c:strCache>
            </c:strRef>
          </c:tx>
          <c:spPr>
            <a:solidFill>
              <a:schemeClr val="accent2"/>
            </a:solidFill>
            <a:ln w="31750">
              <a:solidFill>
                <a:schemeClr val="tx1"/>
              </a:solidFill>
            </a:ln>
            <a:effectLst/>
          </c:spPr>
          <c:invertIfNegative val="0"/>
          <c:cat>
            <c:strRef>
              <c:f>Tabelle1!$A$2:$A$4</c:f>
              <c:strCach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strCache>
            </c:strRef>
          </c:cat>
          <c:val>
            <c:numRef>
              <c:f>Tabelle1!$B$2:$B$4</c:f>
              <c:numCache>
                <c:formatCode>General</c:formatCode>
                <c:ptCount val="3"/>
                <c:pt idx="0" formatCode="0.0">
                  <c:v>28.3</c:v>
                </c:pt>
                <c:pt idx="1">
                  <c:v>32.4</c:v>
                </c:pt>
                <c:pt idx="2" formatCode="0.0">
                  <c:v>29.7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F7-4CBF-9B79-6AC0AB8F413E}"/>
            </c:ext>
          </c:extLst>
        </c:ser>
        <c:ser>
          <c:idx val="2"/>
          <c:order val="1"/>
          <c:tx>
            <c:strRef>
              <c:f>Tabelle1!$C$1</c:f>
              <c:strCache>
                <c:ptCount val="1"/>
                <c:pt idx="0">
                  <c:v>West</c:v>
                </c:pt>
              </c:strCache>
            </c:strRef>
          </c:tx>
          <c:spPr>
            <a:solidFill>
              <a:schemeClr val="accent4"/>
            </a:solidFill>
            <a:ln w="31750">
              <a:solidFill>
                <a:schemeClr val="tx1"/>
              </a:solidFill>
            </a:ln>
            <a:effectLst/>
          </c:spPr>
          <c:invertIfNegative val="0"/>
          <c:cat>
            <c:strRef>
              <c:f>Tabelle1!$A$2:$A$4</c:f>
              <c:strCach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strCache>
            </c:strRef>
          </c:cat>
          <c:val>
            <c:numRef>
              <c:f>Tabelle1!$C$2:$C$4</c:f>
              <c:numCache>
                <c:formatCode>General</c:formatCode>
                <c:ptCount val="3"/>
                <c:pt idx="0">
                  <c:v>32.1</c:v>
                </c:pt>
                <c:pt idx="1">
                  <c:v>35.6</c:v>
                </c:pt>
                <c:pt idx="2">
                  <c:v>31.9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F8-483D-8588-3FF45CA743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667976"/>
        <c:axId val="140670600"/>
      </c:barChart>
      <c:catAx>
        <c:axId val="140667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70600"/>
        <c:crosses val="autoZero"/>
        <c:auto val="1"/>
        <c:lblAlgn val="ctr"/>
        <c:lblOffset val="100"/>
        <c:noMultiLvlLbl val="0"/>
      </c:catAx>
      <c:valAx>
        <c:axId val="140670600"/>
        <c:scaling>
          <c:orientation val="minMax"/>
          <c:max val="44"/>
          <c:min val="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67976"/>
        <c:crosses val="autoZero"/>
        <c:crossBetween val="between"/>
        <c:majorUnit val="4"/>
        <c:minorUnit val="1"/>
      </c:valAx>
      <c:spPr>
        <a:noFill/>
        <a:ln>
          <a:solidFill>
            <a:schemeClr val="tx1"/>
          </a:solidFill>
        </a:ln>
        <a:effectLst/>
      </c:spPr>
    </c:plotArea>
    <c:legend>
      <c:legendPos val="t"/>
      <c:layout>
        <c:manualLayout>
          <c:xMode val="edge"/>
          <c:yMode val="edge"/>
          <c:x val="0.36434713560084198"/>
          <c:y val="4.8230505158814746E-2"/>
          <c:w val="0.35271749458460921"/>
          <c:h val="6.8239642701284756E-2"/>
        </c:manualLayout>
      </c:layout>
      <c:overlay val="0"/>
      <c:spPr>
        <a:noFill/>
        <a:ln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SPD</c:v>
                </c:pt>
              </c:strCache>
            </c:strRef>
          </c:tx>
          <c:spPr>
            <a:solidFill>
              <a:srgbClr val="FF0000"/>
            </a:solidFill>
            <a:ln w="31750">
              <a:solidFill>
                <a:schemeClr val="tx1"/>
              </a:solidFill>
            </a:ln>
            <a:effectLst/>
          </c:spPr>
          <c:invertIfNegative val="0"/>
          <c:cat>
            <c:numRef>
              <c:f>Tabelle1!$A$2</c:f>
              <c:numCache>
                <c:formatCode>@</c:formatCode>
                <c:ptCount val="1"/>
              </c:numCache>
            </c:numRef>
          </c:cat>
          <c:val>
            <c:numRef>
              <c:f>Tabelle1!$B$2</c:f>
              <c:numCache>
                <c:formatCode>General</c:formatCode>
                <c:ptCount val="1"/>
                <c:pt idx="0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66-4EBE-B656-07D5AC8AC061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AfD</c:v>
                </c:pt>
              </c:strCache>
            </c:strRef>
          </c:tx>
          <c:spPr>
            <a:solidFill>
              <a:srgbClr val="1E25A8"/>
            </a:solidFill>
            <a:ln w="31750">
              <a:solidFill>
                <a:schemeClr val="tx1"/>
              </a:solidFill>
            </a:ln>
            <a:effectLst/>
          </c:spPr>
          <c:invertIfNegative val="0"/>
          <c:cat>
            <c:numRef>
              <c:f>Tabelle1!$A$2</c:f>
              <c:numCache>
                <c:formatCode>@</c:formatCode>
                <c:ptCount val="1"/>
              </c:numCache>
            </c:numRef>
          </c:cat>
          <c:val>
            <c:numRef>
              <c:f>Tabelle1!$C$2</c:f>
              <c:numCache>
                <c:formatCode>General</c:formatCode>
                <c:ptCount val="1"/>
                <c:pt idx="0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006-473B-8718-D6503BBA2123}"/>
            </c:ext>
          </c:extLst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CDU</c:v>
                </c:pt>
              </c:strCache>
            </c:strRef>
          </c:tx>
          <c:spPr>
            <a:solidFill>
              <a:schemeClr val="tx1"/>
            </a:solidFill>
            <a:ln w="31750">
              <a:solidFill>
                <a:schemeClr val="tx1"/>
              </a:solidFill>
            </a:ln>
            <a:effectLst/>
          </c:spPr>
          <c:invertIfNegative val="0"/>
          <c:cat>
            <c:numRef>
              <c:f>Tabelle1!$A$2</c:f>
              <c:numCache>
                <c:formatCode>@</c:formatCode>
                <c:ptCount val="1"/>
              </c:numCache>
            </c:numRef>
          </c:cat>
          <c:val>
            <c:numRef>
              <c:f>Tabelle1!$D$2</c:f>
              <c:numCache>
                <c:formatCode>General</c:formatCode>
                <c:ptCount val="1"/>
                <c:pt idx="0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A006-473B-8718-D6503BBA2123}"/>
            </c:ext>
          </c:extLst>
        </c:ser>
        <c:ser>
          <c:idx val="3"/>
          <c:order val="3"/>
          <c:tx>
            <c:strRef>
              <c:f>Tabelle1!$E$1</c:f>
              <c:strCache>
                <c:ptCount val="1"/>
                <c:pt idx="0">
                  <c:v>GRÜNE</c:v>
                </c:pt>
              </c:strCache>
            </c:strRef>
          </c:tx>
          <c:spPr>
            <a:solidFill>
              <a:srgbClr val="00B050"/>
            </a:solidFill>
            <a:ln w="31750">
              <a:solidFill>
                <a:schemeClr val="tx1"/>
              </a:solidFill>
            </a:ln>
            <a:effectLst/>
          </c:spPr>
          <c:invertIfNegative val="0"/>
          <c:cat>
            <c:numRef>
              <c:f>Tabelle1!$A$2</c:f>
              <c:numCache>
                <c:formatCode>@</c:formatCode>
                <c:ptCount val="1"/>
              </c:numCache>
            </c:numRef>
          </c:cat>
          <c:val>
            <c:numRef>
              <c:f>Tabelle1!$E$2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A006-473B-8718-D6503BBA2123}"/>
            </c:ext>
          </c:extLst>
        </c:ser>
        <c:ser>
          <c:idx val="4"/>
          <c:order val="4"/>
          <c:tx>
            <c:strRef>
              <c:f>Tabelle1!$F$1</c:f>
              <c:strCache>
                <c:ptCount val="1"/>
                <c:pt idx="0">
                  <c:v>LINKE</c:v>
                </c:pt>
              </c:strCache>
            </c:strRef>
          </c:tx>
          <c:spPr>
            <a:solidFill>
              <a:srgbClr val="D42CD8"/>
            </a:solidFill>
            <a:ln w="31750">
              <a:solidFill>
                <a:schemeClr val="tx1"/>
              </a:solidFill>
            </a:ln>
            <a:effectLst/>
          </c:spPr>
          <c:invertIfNegative val="0"/>
          <c:cat>
            <c:numRef>
              <c:f>Tabelle1!$A$2</c:f>
              <c:numCache>
                <c:formatCode>@</c:formatCode>
                <c:ptCount val="1"/>
              </c:numCache>
            </c:numRef>
          </c:cat>
          <c:val>
            <c:numRef>
              <c:f>Tabelle1!$F$2</c:f>
              <c:numCache>
                <c:formatCode>General</c:formatCode>
                <c:ptCount val="1"/>
                <c:pt idx="0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A006-473B-8718-D6503BBA2123}"/>
            </c:ext>
          </c:extLst>
        </c:ser>
        <c:ser>
          <c:idx val="5"/>
          <c:order val="5"/>
          <c:tx>
            <c:strRef>
              <c:f>Tabelle1!$G$1</c:f>
              <c:strCache>
                <c:ptCount val="1"/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numRef>
              <c:f>Tabelle1!$A$2</c:f>
              <c:numCache>
                <c:formatCode>@</c:formatCode>
                <c:ptCount val="1"/>
              </c:numCache>
            </c:numRef>
          </c:cat>
          <c:val>
            <c:numRef>
              <c:f>Tabelle1!$G$2</c:f>
              <c:numCache>
                <c:formatCode>General</c:formatCode>
                <c:ptCount val="1"/>
              </c:numCache>
            </c:numRef>
          </c:val>
          <c:extLst>
            <c:ext xmlns:c16="http://schemas.microsoft.com/office/drawing/2014/chart" uri="{C3380CC4-5D6E-409C-BE32-E72D297353CC}">
              <c16:uniqueId val="{0000000A-0275-46C4-9087-75235BFC88D0}"/>
            </c:ext>
          </c:extLst>
        </c:ser>
        <c:ser>
          <c:idx val="6"/>
          <c:order val="6"/>
          <c:tx>
            <c:strRef>
              <c:f>Tabelle1!$H$1</c:f>
              <c:strCache>
                <c:ptCount val="1"/>
                <c:pt idx="0">
                  <c:v>SN-CDU</c:v>
                </c:pt>
              </c:strCache>
            </c:strRef>
          </c:tx>
          <c:spPr>
            <a:solidFill>
              <a:schemeClr val="tx1"/>
            </a:solidFill>
            <a:ln w="31750">
              <a:solidFill>
                <a:schemeClr val="tx1"/>
              </a:solidFill>
            </a:ln>
            <a:effectLst/>
          </c:spPr>
          <c:invertIfNegative val="0"/>
          <c:cat>
            <c:numRef>
              <c:f>Tabelle1!$A$2</c:f>
              <c:numCache>
                <c:formatCode>@</c:formatCode>
                <c:ptCount val="1"/>
              </c:numCache>
            </c:numRef>
          </c:cat>
          <c:val>
            <c:numRef>
              <c:f>Tabelle1!$H$2</c:f>
              <c:numCache>
                <c:formatCode>General</c:formatCode>
                <c:ptCount val="1"/>
                <c:pt idx="0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0275-46C4-9087-75235BFC88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667976"/>
        <c:axId val="140670600"/>
      </c:barChart>
      <c:catAx>
        <c:axId val="140667976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70600"/>
        <c:crosses val="autoZero"/>
        <c:auto val="1"/>
        <c:lblAlgn val="ctr"/>
        <c:lblOffset val="100"/>
        <c:noMultiLvlLbl val="0"/>
      </c:catAx>
      <c:valAx>
        <c:axId val="140670600"/>
        <c:scaling>
          <c:orientation val="minMax"/>
          <c:max val="40"/>
          <c:min val="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140667976"/>
        <c:crosses val="autoZero"/>
        <c:crossBetween val="between"/>
        <c:majorUnit val="5"/>
        <c:minorUnit val="5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0.78052</cdr:x>
      <cdr:y>0.04586</cdr:y>
    </cdr:from>
    <cdr:to>
      <cdr:x>0.92338</cdr:x>
      <cdr:y>0.12864</cdr:y>
    </cdr:to>
    <cdr:sp macro="" textlink="">
      <cdr:nvSpPr>
        <cdr:cNvPr id="2" name="Textfeld 1">
          <a:extLst xmlns:a="http://schemas.openxmlformats.org/drawingml/2006/main">
            <a:ext uri="{FF2B5EF4-FFF2-40B4-BE49-F238E27FC236}">
              <a16:creationId xmlns:a16="http://schemas.microsoft.com/office/drawing/2014/main" id="{404FF7DD-89ED-427F-A8D7-37760BC427C2}"/>
            </a:ext>
          </a:extLst>
        </cdr:cNvPr>
        <cdr:cNvSpPr txBox="1"/>
      </cdr:nvSpPr>
      <cdr:spPr>
        <a:xfrm xmlns:a="http://schemas.openxmlformats.org/drawingml/2006/main">
          <a:off x="7528142" y="284515"/>
          <a:ext cx="1377863" cy="513567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4">
            <a:lumMod val="40000"/>
            <a:lumOff val="60000"/>
          </a:schemeClr>
        </a:solidFill>
        <a:ln xmlns:a="http://schemas.openxmlformats.org/drawingml/2006/main">
          <a:solidFill>
            <a:schemeClr val="tx1"/>
          </a:solidFill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DE" sz="2400" b="1" dirty="0">
              <a:latin typeface="Arial" panose="020B0604020202020204" pitchFamily="34" charset="0"/>
              <a:cs typeface="Arial" panose="020B0604020202020204" pitchFamily="34" charset="0"/>
            </a:rPr>
            <a:t>CDU-SN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0.06883</cdr:x>
      <cdr:y>0.03516</cdr:y>
    </cdr:from>
    <cdr:to>
      <cdr:x>0.36104</cdr:x>
      <cdr:y>0.13934</cdr:y>
    </cdr:to>
    <cdr:sp macro="" textlink="">
      <cdr:nvSpPr>
        <cdr:cNvPr id="2" name="Textfeld 2">
          <a:extLst xmlns:a="http://schemas.openxmlformats.org/drawingml/2006/main">
            <a:ext uri="{FF2B5EF4-FFF2-40B4-BE49-F238E27FC236}">
              <a16:creationId xmlns:a16="http://schemas.microsoft.com/office/drawing/2014/main" id="{65B769AA-8E69-46D0-A814-21D52237ACCA}"/>
            </a:ext>
          </a:extLst>
        </cdr:cNvPr>
        <cdr:cNvSpPr txBox="1"/>
      </cdr:nvSpPr>
      <cdr:spPr>
        <a:xfrm xmlns:a="http://schemas.openxmlformats.org/drawingml/2006/main">
          <a:off x="663878" y="218133"/>
          <a:ext cx="2818356" cy="64633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solidFill>
            <a:schemeClr val="tx1"/>
          </a:solidFill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de-DE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de-DE" sz="3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rPr>
            <a:t>in der Stadt</a:t>
          </a:r>
        </a:p>
      </cdr:txBody>
    </cdr:sp>
  </cdr:relSizeAnchor>
  <cdr:relSizeAnchor xmlns:cdr="http://schemas.openxmlformats.org/drawingml/2006/chartDrawing">
    <cdr:from>
      <cdr:x>0.65628</cdr:x>
      <cdr:y>0.03516</cdr:y>
    </cdr:from>
    <cdr:to>
      <cdr:x>0.98355</cdr:x>
      <cdr:y>0.13934</cdr:y>
    </cdr:to>
    <cdr:sp macro="" textlink="">
      <cdr:nvSpPr>
        <cdr:cNvPr id="3" name="Textfeld 2">
          <a:extLst xmlns:a="http://schemas.openxmlformats.org/drawingml/2006/main">
            <a:ext uri="{FF2B5EF4-FFF2-40B4-BE49-F238E27FC236}">
              <a16:creationId xmlns:a16="http://schemas.microsoft.com/office/drawing/2014/main" id="{C68145E8-A3C7-4950-9CAF-29B1E721110E}"/>
            </a:ext>
          </a:extLst>
        </cdr:cNvPr>
        <cdr:cNvSpPr txBox="1"/>
      </cdr:nvSpPr>
      <cdr:spPr>
        <a:xfrm xmlns:a="http://schemas.openxmlformats.org/drawingml/2006/main">
          <a:off x="6329820" y="218133"/>
          <a:ext cx="3156558" cy="64633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solidFill>
            <a:schemeClr val="tx1"/>
          </a:solidFill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de-DE" sz="3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rPr>
            <a:t>auf dem Land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0.79346</cdr:x>
      <cdr:y>0.03723</cdr:y>
    </cdr:from>
    <cdr:to>
      <cdr:x>0.79346</cdr:x>
      <cdr:y>0.87901</cdr:y>
    </cdr:to>
    <cdr:cxnSp macro="">
      <cdr:nvCxnSpPr>
        <cdr:cNvPr id="3" name="Gerader Verbinder 2">
          <a:extLst xmlns:a="http://schemas.openxmlformats.org/drawingml/2006/main">
            <a:ext uri="{FF2B5EF4-FFF2-40B4-BE49-F238E27FC236}">
              <a16:creationId xmlns:a16="http://schemas.microsoft.com/office/drawing/2014/main" id="{6FACF6D6-93F4-4B84-9A67-2DA3EDE922E1}"/>
            </a:ext>
          </a:extLst>
        </cdr:cNvPr>
        <cdr:cNvCxnSpPr/>
      </cdr:nvCxnSpPr>
      <cdr:spPr>
        <a:xfrm xmlns:a="http://schemas.openxmlformats.org/drawingml/2006/main" flipV="1">
          <a:off x="7603299" y="225467"/>
          <a:ext cx="0" cy="5098093"/>
        </a:xfrm>
        <a:prstGeom xmlns:a="http://schemas.openxmlformats.org/drawingml/2006/main" prst="line">
          <a:avLst/>
        </a:prstGeom>
        <a:ln xmlns:a="http://schemas.openxmlformats.org/drawingml/2006/main" w="31750">
          <a:solidFill>
            <a:schemeClr val="tx1"/>
          </a:solidFill>
          <a:prstDash val="sys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0.58961</cdr:x>
      <cdr:y>0.05344</cdr:y>
    </cdr:from>
    <cdr:to>
      <cdr:x>0.6987</cdr:x>
      <cdr:y>0.15762</cdr:y>
    </cdr:to>
    <cdr:sp macro="" textlink="">
      <cdr:nvSpPr>
        <cdr:cNvPr id="4" name="Textfeld 1">
          <a:extLst xmlns:a="http://schemas.openxmlformats.org/drawingml/2006/main">
            <a:ext uri="{FF2B5EF4-FFF2-40B4-BE49-F238E27FC236}">
              <a16:creationId xmlns:a16="http://schemas.microsoft.com/office/drawing/2014/main" id="{F9096608-D9DF-49DB-8B9C-7DE8023D7054}"/>
            </a:ext>
          </a:extLst>
        </cdr:cNvPr>
        <cdr:cNvSpPr txBox="1"/>
      </cdr:nvSpPr>
      <cdr:spPr>
        <a:xfrm xmlns:a="http://schemas.openxmlformats.org/drawingml/2006/main">
          <a:off x="5686816" y="331562"/>
          <a:ext cx="1052187" cy="64633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solidFill>
            <a:schemeClr val="tx1"/>
          </a:solidFill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de-DE" sz="3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rPr>
            <a:t>gut: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0.58961</cdr:x>
      <cdr:y>0.05344</cdr:y>
    </cdr:from>
    <cdr:to>
      <cdr:x>0.6987</cdr:x>
      <cdr:y>0.15762</cdr:y>
    </cdr:to>
    <cdr:sp macro="" textlink="">
      <cdr:nvSpPr>
        <cdr:cNvPr id="4" name="Textfeld 1">
          <a:extLst xmlns:a="http://schemas.openxmlformats.org/drawingml/2006/main">
            <a:ext uri="{FF2B5EF4-FFF2-40B4-BE49-F238E27FC236}">
              <a16:creationId xmlns:a16="http://schemas.microsoft.com/office/drawing/2014/main" id="{F9096608-D9DF-49DB-8B9C-7DE8023D7054}"/>
            </a:ext>
          </a:extLst>
        </cdr:cNvPr>
        <cdr:cNvSpPr txBox="1"/>
      </cdr:nvSpPr>
      <cdr:spPr>
        <a:xfrm xmlns:a="http://schemas.openxmlformats.org/drawingml/2006/main">
          <a:off x="5686816" y="331562"/>
          <a:ext cx="1052187" cy="64633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solidFill>
            <a:schemeClr val="tx1"/>
          </a:solidFill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de-DE" sz="3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rPr>
            <a:t>gut: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FD5E3D-B067-4552-87C6-E8C9C9A2386A}" type="datetimeFigureOut">
              <a:rPr lang="de-DE" smtClean="0"/>
              <a:t>18.09.2019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469DF2-5E05-4B0E-A644-CE97FA4439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33687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0177BD-495F-43CA-8EBB-46E8216C65DB}" type="datetimeFigureOut">
              <a:rPr lang="de-DE" smtClean="0"/>
              <a:t>18.09.2019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973885-5D2E-41D3-8482-8D365FB059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7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73885-5D2E-41D3-8482-8D365FB05995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63999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73885-5D2E-41D3-8482-8D365FB05995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79714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86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73885-5D2E-41D3-8482-8D365FB05995}" type="slidenum">
              <a:rPr kumimoji="0" lang="de-DE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86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910320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1pPr>
            <a:lvl2pPr marL="746442" indent="-287093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2pPr>
            <a:lvl3pPr marL="1148372" indent="-229674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3pPr>
            <a:lvl4pPr marL="1607721" indent="-229674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4pPr>
            <a:lvl5pPr marL="2067070" indent="-229674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5pPr>
            <a:lvl6pPr marL="2526419" indent="-22967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6pPr>
            <a:lvl7pPr marL="2985767" indent="-22967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7pPr>
            <a:lvl8pPr marL="3445116" indent="-22967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8pPr>
            <a:lvl9pPr marL="3904465" indent="-22967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BE95DA6-3710-4B59-942E-53A31B1A141F}" type="slidenum">
              <a:rPr kumimoji="0" lang="de-DE" altLang="de-DE" sz="1200" b="0" i="0" u="none" strike="noStrike" kern="1200" cap="none" spc="0" normalizeH="0" baseline="0" noProof="0">
                <a:ln>
                  <a:noFill/>
                </a:ln>
                <a:solidFill>
                  <a:srgbClr val="00336B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de-DE" altLang="de-DE" sz="1200" b="0" i="0" u="none" strike="noStrike" kern="1200" cap="none" spc="0" normalizeH="0" baseline="0" noProof="0">
              <a:ln>
                <a:noFill/>
              </a:ln>
              <a:solidFill>
                <a:srgbClr val="00336B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" y="746125"/>
            <a:ext cx="6630988" cy="3729038"/>
          </a:xfrm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7420813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defTabSz="91869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73885-5D2E-41D3-8482-8D365FB05995}" type="slidenum">
              <a:rPr kumimoji="0" lang="de-DE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pPr marL="0" marR="0" lvl="0" indent="0" defTabSz="918698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6270287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defTabSz="91869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73885-5D2E-41D3-8482-8D365FB05995}" type="slidenum">
              <a:rPr kumimoji="0" lang="de-DE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pPr marL="0" marR="0" lvl="0" indent="0" defTabSz="918698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5924366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86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73885-5D2E-41D3-8482-8D365FB05995}" type="slidenum">
              <a:rPr kumimoji="0" lang="de-DE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86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93309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1pPr>
            <a:lvl2pPr marL="746442" indent="-287093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2pPr>
            <a:lvl3pPr marL="1148372" indent="-229674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3pPr>
            <a:lvl4pPr marL="1607721" indent="-229674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4pPr>
            <a:lvl5pPr marL="2067070" indent="-229674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5pPr>
            <a:lvl6pPr marL="2526419" indent="-22967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6pPr>
            <a:lvl7pPr marL="2985767" indent="-22967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7pPr>
            <a:lvl8pPr marL="3445116" indent="-22967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8pPr>
            <a:lvl9pPr marL="3904465" indent="-22967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BC2F04-D13C-4960-9D42-EEF7560569A7}" type="slidenum">
              <a:rPr kumimoji="0" lang="de-DE" altLang="de-DE" sz="1200" b="0" i="0" u="none" strike="noStrike" kern="1200" cap="none" spc="0" normalizeH="0" baseline="0" noProof="0">
                <a:ln>
                  <a:noFill/>
                </a:ln>
                <a:solidFill>
                  <a:srgbClr val="00336B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de-DE" altLang="de-DE" sz="1200" b="0" i="0" u="none" strike="noStrike" kern="1200" cap="none" spc="0" normalizeH="0" baseline="0" noProof="0">
              <a:ln>
                <a:noFill/>
              </a:ln>
              <a:solidFill>
                <a:srgbClr val="00336B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" y="746125"/>
            <a:ext cx="6630988" cy="3729038"/>
          </a:xfrm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7755759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defTabSz="91869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73885-5D2E-41D3-8482-8D365FB05995}" type="slidenum">
              <a:rPr kumimoji="0" lang="de-DE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pPr marL="0" marR="0" lvl="0" indent="0" defTabSz="918698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45751885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86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73885-5D2E-41D3-8482-8D365FB05995}" type="slidenum">
              <a:rPr kumimoji="0" lang="de-DE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86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62180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HE: CDU verlor an GRÜ und AfD je knapp 100.000 St.</a:t>
            </a:r>
          </a:p>
          <a:p>
            <a:r>
              <a:rPr lang="de-DE" dirty="0"/>
              <a:t>BY: CSU verlor an GRÜ 170.000, an AfD 160.000 und an FW 160.000</a:t>
            </a:r>
          </a:p>
          <a:p>
            <a:r>
              <a:rPr lang="de-DE" dirty="0"/>
              <a:t>Da FW auf der rechten Seite angesiedelt: Verlust insges. 320.000 Stimmen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86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73885-5D2E-41D3-8482-8D365FB05995}" type="slidenum">
              <a:rPr kumimoji="0" lang="de-DE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86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5732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defTabSz="91869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73885-5D2E-41D3-8482-8D365FB05995}" type="slidenum">
              <a:rPr kumimoji="0" lang="de-DE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pPr marL="0" marR="0" lvl="0" indent="0" defTabSz="918698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95835563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86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73885-5D2E-41D3-8482-8D365FB05995}" type="slidenum">
              <a:rPr kumimoji="0" lang="de-DE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86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76089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HE: CDU verlor an GRÜ und AfD je knapp 100.000 St.</a:t>
            </a:r>
          </a:p>
          <a:p>
            <a:r>
              <a:rPr lang="de-DE" dirty="0"/>
              <a:t>BY: CSU verlor an GRÜ 170.000, an AfD 160.000 und an FW 160.000</a:t>
            </a:r>
          </a:p>
          <a:p>
            <a:r>
              <a:rPr lang="de-DE" dirty="0"/>
              <a:t>Da FW auf der rechten Seite angesiedelt: Verlust insges. 320.000 Stimmen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86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73885-5D2E-41D3-8482-8D365FB05995}" type="slidenum">
              <a:rPr kumimoji="0" lang="de-DE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86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375893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C6B127-DDD3-4375-8940-5E21D2B76873}" type="slidenum">
              <a:rPr kumimoji="0" lang="de-DE" altLang="de-D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336B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de-DE" altLang="de-DE" sz="1200" b="0" i="0" u="none" strike="noStrike" kern="1200" cap="none" spc="0" normalizeH="0" baseline="0" noProof="0">
              <a:ln>
                <a:noFill/>
              </a:ln>
              <a:solidFill>
                <a:srgbClr val="00336B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57221578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86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73885-5D2E-41D3-8482-8D365FB05995}" type="slidenum">
              <a:rPr kumimoji="0" lang="de-DE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86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990726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86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73885-5D2E-41D3-8482-8D365FB05995}" type="slidenum">
              <a:rPr kumimoji="0" lang="de-DE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86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364951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defTabSz="91869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73885-5D2E-41D3-8482-8D365FB05995}" type="slidenum">
              <a:rPr kumimoji="0" lang="de-DE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pPr marL="0" marR="0" lvl="0" indent="0" defTabSz="918698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4636841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defTabSz="91869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73885-5D2E-41D3-8482-8D365FB05995}" type="slidenum">
              <a:rPr kumimoji="0" lang="de-DE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pPr marL="0" marR="0" lvl="0" indent="0" defTabSz="918698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92768981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86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73885-5D2E-41D3-8482-8D365FB05995}" type="slidenum">
              <a:rPr kumimoji="0" lang="de-DE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86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006504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defTabSz="91869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73885-5D2E-41D3-8482-8D365FB05995}" type="slidenum">
              <a:rPr kumimoji="0" lang="de-DE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pPr marL="0" marR="0" lvl="0" indent="0" defTabSz="918698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0725619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C6B127-DDD3-4375-8940-5E21D2B76873}" type="slidenum">
              <a:rPr kumimoji="0" lang="de-DE" altLang="de-D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336B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de-DE" altLang="de-DE" sz="1200" b="0" i="0" u="none" strike="noStrike" kern="1200" cap="none" spc="0" normalizeH="0" baseline="0" noProof="0">
              <a:ln>
                <a:noFill/>
              </a:ln>
              <a:solidFill>
                <a:srgbClr val="00336B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7261450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defTabSz="91869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73885-5D2E-41D3-8482-8D365FB05995}" type="slidenum">
              <a:rPr kumimoji="0" lang="de-DE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pPr marL="0" marR="0" lvl="0" indent="0" defTabSz="918698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68290600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C6B127-DDD3-4375-8940-5E21D2B76873}" type="slidenum">
              <a:rPr kumimoji="0" lang="de-DE" altLang="de-D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336B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de-DE" altLang="de-DE" sz="1200" b="0" i="0" u="none" strike="noStrike" kern="1200" cap="none" spc="0" normalizeH="0" baseline="0" noProof="0">
              <a:ln>
                <a:noFill/>
              </a:ln>
              <a:solidFill>
                <a:srgbClr val="00336B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5480278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HE: CDU verlor an GRÜ und AfD je knapp 100.000 St.</a:t>
            </a:r>
          </a:p>
          <a:p>
            <a:r>
              <a:rPr lang="de-DE" dirty="0"/>
              <a:t>BY: CSU verlor an GRÜ 170.000, an AfD 160.000 und an FW 160.000</a:t>
            </a:r>
          </a:p>
          <a:p>
            <a:r>
              <a:rPr lang="de-DE" dirty="0"/>
              <a:t>Da FW auf der rechten Seite angesiedelt: Verlust insges. 320.000 Stimmen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86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73885-5D2E-41D3-8482-8D365FB05995}" type="slidenum">
              <a:rPr kumimoji="0" lang="de-DE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86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001624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86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73885-5D2E-41D3-8482-8D365FB05995}" type="slidenum">
              <a:rPr kumimoji="0" lang="de-DE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86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319710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86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73885-5D2E-41D3-8482-8D365FB05995}" type="slidenum">
              <a:rPr kumimoji="0" lang="de-DE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86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33357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defTabSz="91869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73885-5D2E-41D3-8482-8D365FB05995}" type="slidenum">
              <a:rPr kumimoji="0" lang="de-DE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pPr marL="0" marR="0" lvl="0" indent="0" defTabSz="918698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2074415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defTabSz="91869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73885-5D2E-41D3-8482-8D365FB05995}" type="slidenum">
              <a:rPr kumimoji="0" lang="de-DE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pPr marL="0" marR="0" lvl="0" indent="0" defTabSz="918698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998027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73885-5D2E-41D3-8482-8D365FB05995}" type="slidenum">
              <a:rPr kumimoji="0" lang="de-DE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15598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73885-5D2E-41D3-8482-8D365FB05995}" type="slidenum">
              <a:rPr kumimoji="0" lang="de-DE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64766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defTabSz="91869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973885-5D2E-41D3-8482-8D365FB05995}" type="slidenum">
              <a:rPr kumimoji="0" lang="de-DE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pPr marL="0" marR="0" lvl="0" indent="0" defTabSz="918698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1586801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1pPr>
            <a:lvl2pPr marL="746442" indent="-287093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2pPr>
            <a:lvl3pPr marL="1148372" indent="-229674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3pPr>
            <a:lvl4pPr marL="1607721" indent="-229674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4pPr>
            <a:lvl5pPr marL="2067070" indent="-229674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5pPr>
            <a:lvl6pPr marL="2526419" indent="-22967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6pPr>
            <a:lvl7pPr marL="2985767" indent="-22967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7pPr>
            <a:lvl8pPr marL="3445116" indent="-22967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8pPr>
            <a:lvl9pPr marL="3904465" indent="-22967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1AB7EA-2993-404C-9DD1-FAAA74A40DDB}" type="slidenum">
              <a:rPr kumimoji="0" lang="de-DE" altLang="de-DE" sz="1200" b="0" i="0" u="none" strike="noStrike" kern="1200" cap="none" spc="0" normalizeH="0" baseline="0" noProof="0">
                <a:ln>
                  <a:noFill/>
                </a:ln>
                <a:solidFill>
                  <a:srgbClr val="00336B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de-DE" altLang="de-DE" sz="1200" b="0" i="0" u="none" strike="noStrike" kern="1200" cap="none" spc="0" normalizeH="0" baseline="0" noProof="0">
              <a:ln>
                <a:noFill/>
              </a:ln>
              <a:solidFill>
                <a:srgbClr val="00336B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" y="746125"/>
            <a:ext cx="6630988" cy="3729038"/>
          </a:xfrm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4065732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8747F-5143-413A-ACE8-3886F59F9458}" type="datetimeFigureOut">
              <a:rPr lang="de-DE" smtClean="0"/>
              <a:t>18.09.2019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EF583-A77B-4B62-AF85-2A7E06BF0B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6458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8747F-5143-413A-ACE8-3886F59F9458}" type="datetimeFigureOut">
              <a:rPr lang="de-DE" smtClean="0"/>
              <a:t>18.09.2019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EF583-A77B-4B62-AF85-2A7E06BF0B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9853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8747F-5143-413A-ACE8-3886F59F9458}" type="datetimeFigureOut">
              <a:rPr lang="de-DE" smtClean="0"/>
              <a:t>18.09.2019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EF583-A77B-4B62-AF85-2A7E06BF0B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0158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8747F-5143-413A-ACE8-3886F59F9458}" type="datetimeFigureOut">
              <a:rPr lang="de-DE" smtClean="0"/>
              <a:t>18.09.2019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EF583-A77B-4B62-AF85-2A7E06BF0B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8478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8747F-5143-413A-ACE8-3886F59F9458}" type="datetimeFigureOut">
              <a:rPr lang="de-DE" smtClean="0"/>
              <a:t>18.09.2019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EF583-A77B-4B62-AF85-2A7E06BF0B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9337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8747F-5143-413A-ACE8-3886F59F9458}" type="datetimeFigureOut">
              <a:rPr lang="de-DE" smtClean="0"/>
              <a:t>18.09.2019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EF583-A77B-4B62-AF85-2A7E06BF0B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050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8747F-5143-413A-ACE8-3886F59F9458}" type="datetimeFigureOut">
              <a:rPr lang="de-DE" smtClean="0"/>
              <a:t>18.09.2019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EF583-A77B-4B62-AF85-2A7E06BF0B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4028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8747F-5143-413A-ACE8-3886F59F9458}" type="datetimeFigureOut">
              <a:rPr lang="de-DE" smtClean="0"/>
              <a:t>18.09.2019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EF583-A77B-4B62-AF85-2A7E06BF0B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9253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8747F-5143-413A-ACE8-3886F59F9458}" type="datetimeFigureOut">
              <a:rPr lang="de-DE" smtClean="0"/>
              <a:t>18.09.2019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EF583-A77B-4B62-AF85-2A7E06BF0B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4498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8747F-5143-413A-ACE8-3886F59F9458}" type="datetimeFigureOut">
              <a:rPr lang="de-DE" smtClean="0"/>
              <a:t>18.09.2019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EF583-A77B-4B62-AF85-2A7E06BF0B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2026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8747F-5143-413A-ACE8-3886F59F9458}" type="datetimeFigureOut">
              <a:rPr lang="de-DE" smtClean="0"/>
              <a:t>18.09.2019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EF583-A77B-4B62-AF85-2A7E06BF0B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4301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8747F-5143-413A-ACE8-3886F59F9458}" type="datetimeFigureOut">
              <a:rPr lang="de-DE" smtClean="0"/>
              <a:t>18.09.2019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EF583-A77B-4B62-AF85-2A7E06BF0B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0103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13152" y="1265130"/>
            <a:ext cx="11611626" cy="1315230"/>
          </a:xfrm>
        </p:spPr>
        <p:txBody>
          <a:bodyPr>
            <a:normAutofit/>
          </a:bodyPr>
          <a:lstStyle/>
          <a:p>
            <a:r>
              <a:rPr lang="de-DE" sz="4400" b="1" dirty="0">
                <a:latin typeface="Arial" panose="020B0604020202020204" pitchFamily="34" charset="0"/>
                <a:cs typeface="Arial" panose="020B0604020202020204" pitchFamily="34" charset="0"/>
              </a:rPr>
              <a:t>Brandenburg nach der Wahl:</a:t>
            </a:r>
            <a:br>
              <a:rPr lang="de-DE" sz="4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4400" b="1" dirty="0">
                <a:latin typeface="Arial" panose="020B0604020202020204" pitchFamily="34" charset="0"/>
                <a:cs typeface="Arial" panose="020B0604020202020204" pitchFamily="34" charset="0"/>
              </a:rPr>
              <a:t>Analyse und Ausblick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661786" y="6194926"/>
            <a:ext cx="9144000" cy="481447"/>
          </a:xfrm>
        </p:spPr>
        <p:txBody>
          <a:bodyPr>
            <a:normAutofit/>
          </a:bodyPr>
          <a:lstStyle/>
          <a:p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Vortrag, KAS</a:t>
            </a:r>
            <a:r>
              <a:rPr lang="de-DE" sz="2800" b="1">
                <a:latin typeface="Arial" panose="020B0604020202020204" pitchFamily="34" charset="0"/>
                <a:cs typeface="Arial" panose="020B0604020202020204" pitchFamily="34" charset="0"/>
              </a:rPr>
              <a:t>, Potsdam, </a:t>
            </a:r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September 2019</a:t>
            </a:r>
          </a:p>
        </p:txBody>
      </p:sp>
    </p:spTree>
    <p:extLst>
      <p:ext uri="{BB962C8B-B14F-4D97-AF65-F5344CB8AC3E}">
        <p14:creationId xmlns:p14="http://schemas.microsoft.com/office/powerpoint/2010/main" val="9676707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12735"/>
            <a:ext cx="12192000" cy="688932"/>
          </a:xfrm>
        </p:spPr>
        <p:txBody>
          <a:bodyPr>
            <a:normAutofit/>
          </a:bodyPr>
          <a:lstStyle/>
          <a:p>
            <a:r>
              <a:rPr lang="de-DE" sz="4000" b="1" dirty="0">
                <a:latin typeface="Arial" panose="020B0604020202020204" pitchFamily="34" charset="0"/>
                <a:cs typeface="Arial" panose="020B0604020202020204" pitchFamily="34" charset="0"/>
              </a:rPr>
              <a:t>Parteibindungen 2016-2018 </a:t>
            </a: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(% s. stark/stark; FGW)</a:t>
            </a:r>
          </a:p>
        </p:txBody>
      </p:sp>
      <p:graphicFrame>
        <p:nvGraphicFramePr>
          <p:cNvPr id="7" name="Diagramm 6"/>
          <p:cNvGraphicFramePr/>
          <p:nvPr>
            <p:extLst>
              <p:ext uri="{D42A27DB-BD31-4B8C-83A1-F6EECF244321}">
                <p14:modId xmlns:p14="http://schemas.microsoft.com/office/powerpoint/2010/main" val="2735860525"/>
              </p:ext>
            </p:extLst>
          </p:nvPr>
        </p:nvGraphicFramePr>
        <p:xfrm>
          <a:off x="1352811" y="801667"/>
          <a:ext cx="9582411" cy="6056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41019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Chart bld="series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12734"/>
            <a:ext cx="12192000" cy="541299"/>
          </a:xfrm>
        </p:spPr>
        <p:txBody>
          <a:bodyPr>
            <a:normAutofit fontScale="90000"/>
          </a:bodyPr>
          <a:lstStyle/>
          <a:p>
            <a:r>
              <a:rPr lang="de-DE" sz="4000" b="1" dirty="0">
                <a:latin typeface="Arial" panose="020B0604020202020204" pitchFamily="34" charset="0"/>
                <a:cs typeface="Arial" panose="020B0604020202020204" pitchFamily="34" charset="0"/>
              </a:rPr>
              <a:t>Parteienwahl aufgrund Spitzenkandidat/in </a:t>
            </a: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(ID, VU, %)</a:t>
            </a:r>
          </a:p>
        </p:txBody>
      </p:sp>
      <p:graphicFrame>
        <p:nvGraphicFramePr>
          <p:cNvPr id="7" name="Diagramm 6"/>
          <p:cNvGraphicFramePr/>
          <p:nvPr>
            <p:extLst>
              <p:ext uri="{D42A27DB-BD31-4B8C-83A1-F6EECF244321}">
                <p14:modId xmlns:p14="http://schemas.microsoft.com/office/powerpoint/2010/main" val="3043053758"/>
              </p:ext>
            </p:extLst>
          </p:nvPr>
        </p:nvGraphicFramePr>
        <p:xfrm>
          <a:off x="1352811" y="654033"/>
          <a:ext cx="9645041" cy="62039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73423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7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7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7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Chart bld="series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994" name="Text Box 2"/>
          <p:cNvSpPr txBox="1">
            <a:spLocks noChangeArrowheads="1"/>
          </p:cNvSpPr>
          <p:nvPr/>
        </p:nvSpPr>
        <p:spPr bwMode="auto">
          <a:xfrm>
            <a:off x="10436486" y="2832168"/>
            <a:ext cx="1525870" cy="1569660"/>
          </a:xfrm>
          <a:prstGeom prst="rect">
            <a:avLst/>
          </a:prstGeom>
          <a:solidFill>
            <a:srgbClr val="00C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Wahl</a:t>
            </a:r>
            <a:br>
              <a:rPr kumimoji="0" lang="de-DE" altLang="de-DE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r>
              <a:rPr kumimoji="0" lang="de-DE" altLang="de-DE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der</a:t>
            </a:r>
            <a:br>
              <a:rPr kumimoji="0" lang="de-DE" altLang="de-DE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r>
              <a:rPr kumimoji="0" lang="de-DE" altLang="de-DE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Partei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88099" y="684282"/>
            <a:ext cx="1146131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Kandidatenorientierungen und Wahlverhalten </a:t>
            </a:r>
          </a:p>
        </p:txBody>
      </p:sp>
      <p:sp>
        <p:nvSpPr>
          <p:cNvPr id="724997" name="Text Box 5"/>
          <p:cNvSpPr txBox="1">
            <a:spLocks noChangeArrowheads="1"/>
          </p:cNvSpPr>
          <p:nvPr/>
        </p:nvSpPr>
        <p:spPr bwMode="auto">
          <a:xfrm>
            <a:off x="8517699" y="3077172"/>
            <a:ext cx="1358661" cy="1077218"/>
          </a:xfrm>
          <a:prstGeom prst="rect">
            <a:avLst/>
          </a:prstGeom>
          <a:solidFill>
            <a:srgbClr val="FF33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MP-</a:t>
            </a:r>
            <a:br>
              <a:rPr kumimoji="0" lang="de-DE" altLang="de-DE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r>
              <a:rPr kumimoji="0" lang="de-DE" altLang="de-DE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präf</a:t>
            </a:r>
            <a:r>
              <a:rPr kumimoji="0" lang="de-DE" altLang="de-DE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</a:t>
            </a:r>
          </a:p>
        </p:txBody>
      </p:sp>
      <p:sp>
        <p:nvSpPr>
          <p:cNvPr id="724998" name="Text Box 6"/>
          <p:cNvSpPr txBox="1">
            <a:spLocks noChangeArrowheads="1"/>
          </p:cNvSpPr>
          <p:nvPr/>
        </p:nvSpPr>
        <p:spPr bwMode="auto">
          <a:xfrm>
            <a:off x="6426484" y="3068638"/>
            <a:ext cx="1525870" cy="1077218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gen.</a:t>
            </a:r>
            <a:br>
              <a:rPr kumimoji="0" lang="de-DE" altLang="de-DE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r>
              <a:rPr kumimoji="0" lang="de-DE" altLang="de-DE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Beurt</a:t>
            </a:r>
            <a:r>
              <a:rPr kumimoji="0" lang="de-DE" altLang="de-DE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</a:t>
            </a:r>
          </a:p>
        </p:txBody>
      </p:sp>
      <p:cxnSp>
        <p:nvCxnSpPr>
          <p:cNvPr id="725004" name="AutoShape 12"/>
          <p:cNvCxnSpPr>
            <a:cxnSpLocks noChangeShapeType="1"/>
            <a:stCxn id="724997" idx="3"/>
            <a:endCxn id="724994" idx="1"/>
          </p:cNvCxnSpPr>
          <p:nvPr/>
        </p:nvCxnSpPr>
        <p:spPr bwMode="auto">
          <a:xfrm>
            <a:off x="9876360" y="3615781"/>
            <a:ext cx="560126" cy="1217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5010" name="AutoShape 18"/>
          <p:cNvCxnSpPr>
            <a:cxnSpLocks noChangeShapeType="1"/>
            <a:stCxn id="725019" idx="3"/>
            <a:endCxn id="724998" idx="1"/>
          </p:cNvCxnSpPr>
          <p:nvPr/>
        </p:nvCxnSpPr>
        <p:spPr bwMode="auto">
          <a:xfrm flipV="1">
            <a:off x="5868141" y="3607247"/>
            <a:ext cx="558343" cy="9752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04" name="AutoShape 20"/>
          <p:cNvCxnSpPr>
            <a:cxnSpLocks noChangeShapeType="1"/>
          </p:cNvCxnSpPr>
          <p:nvPr/>
        </p:nvCxnSpPr>
        <p:spPr bwMode="auto">
          <a:xfrm rot="16200000" flipH="1">
            <a:off x="2351088" y="5192713"/>
            <a:ext cx="468312" cy="36512"/>
          </a:xfrm>
          <a:prstGeom prst="bentConnector3">
            <a:avLst>
              <a:gd name="adj1" fmla="val 49829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05" name="AutoShape 22"/>
          <p:cNvCxnSpPr>
            <a:cxnSpLocks noChangeShapeType="1"/>
            <a:endCxn id="724994" idx="2"/>
          </p:cNvCxnSpPr>
          <p:nvPr/>
        </p:nvCxnSpPr>
        <p:spPr bwMode="auto">
          <a:xfrm flipV="1">
            <a:off x="3956311" y="4401828"/>
            <a:ext cx="7243110" cy="1370393"/>
          </a:xfrm>
          <a:prstGeom prst="bentConnector2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25019" name="Text Box 27"/>
          <p:cNvSpPr txBox="1">
            <a:spLocks noChangeArrowheads="1"/>
          </p:cNvSpPr>
          <p:nvPr/>
        </p:nvSpPr>
        <p:spPr bwMode="auto">
          <a:xfrm>
            <a:off x="2304332" y="2339726"/>
            <a:ext cx="3563809" cy="2554545"/>
          </a:xfrm>
          <a:prstGeom prst="rect">
            <a:avLst/>
          </a:prstGeom>
          <a:solidFill>
            <a:srgbClr val="6DD25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spezif</a:t>
            </a:r>
            <a:r>
              <a:rPr kumimoji="0" lang="de-DE" altLang="de-DE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 Beurteil.</a:t>
            </a:r>
            <a:br>
              <a:rPr kumimoji="0" lang="de-DE" altLang="de-DE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r>
              <a:rPr kumimoji="0" lang="de-DE" altLang="de-DE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- </a:t>
            </a:r>
            <a:r>
              <a:rPr kumimoji="0" lang="de-DE" altLang="de-DE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Sachkomp</a:t>
            </a:r>
            <a:r>
              <a:rPr kumimoji="0" lang="de-DE" altLang="de-DE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</a:t>
            </a:r>
            <a:br>
              <a:rPr kumimoji="0" lang="de-DE" altLang="de-DE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r>
              <a:rPr kumimoji="0" lang="de-DE" altLang="de-DE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- </a:t>
            </a:r>
            <a:r>
              <a:rPr kumimoji="0" lang="de-DE" altLang="de-DE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Glaubwürdigk</a:t>
            </a:r>
            <a:r>
              <a:rPr kumimoji="0" lang="de-DE" altLang="de-DE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</a:t>
            </a:r>
            <a:br>
              <a:rPr kumimoji="0" lang="de-DE" altLang="de-DE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r>
              <a:rPr kumimoji="0" lang="de-DE" altLang="de-DE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- Führungsqual.</a:t>
            </a:r>
            <a:br>
              <a:rPr kumimoji="0" lang="de-DE" altLang="de-DE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r>
              <a:rPr kumimoji="0" lang="de-DE" altLang="de-DE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- Sympathie</a:t>
            </a:r>
          </a:p>
        </p:txBody>
      </p:sp>
      <p:cxnSp>
        <p:nvCxnSpPr>
          <p:cNvPr id="4107" name="AutoShape 35"/>
          <p:cNvCxnSpPr>
            <a:cxnSpLocks noChangeShapeType="1"/>
          </p:cNvCxnSpPr>
          <p:nvPr/>
        </p:nvCxnSpPr>
        <p:spPr bwMode="auto">
          <a:xfrm rot="16200000" flipH="1">
            <a:off x="4332289" y="-531812"/>
            <a:ext cx="935037" cy="4681537"/>
          </a:xfrm>
          <a:prstGeom prst="bentConnector3">
            <a:avLst>
              <a:gd name="adj1" fmla="val -24449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5035" name="AutoShape 43"/>
          <p:cNvCxnSpPr>
            <a:cxnSpLocks noChangeShapeType="1"/>
            <a:stCxn id="724998" idx="3"/>
            <a:endCxn id="724997" idx="1"/>
          </p:cNvCxnSpPr>
          <p:nvPr/>
        </p:nvCxnSpPr>
        <p:spPr bwMode="auto">
          <a:xfrm>
            <a:off x="7952354" y="3607247"/>
            <a:ext cx="565345" cy="8534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Text Box 6">
            <a:extLst>
              <a:ext uri="{FF2B5EF4-FFF2-40B4-BE49-F238E27FC236}">
                <a16:creationId xmlns:a16="http://schemas.microsoft.com/office/drawing/2014/main" id="{7460D425-4493-4B07-972B-45236714FE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170" y="3068638"/>
            <a:ext cx="1525870" cy="1077218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3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Bek.</a:t>
            </a:r>
            <a:br>
              <a:rPr kumimoji="0" lang="de-DE" altLang="de-DE" sz="3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r>
              <a:rPr kumimoji="0" lang="de-DE" altLang="de-DE" sz="32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heit</a:t>
            </a:r>
            <a:endParaRPr kumimoji="0" lang="de-DE" altLang="de-DE" sz="3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21" name="AutoShape 18">
            <a:extLst>
              <a:ext uri="{FF2B5EF4-FFF2-40B4-BE49-F238E27FC236}">
                <a16:creationId xmlns:a16="http://schemas.microsoft.com/office/drawing/2014/main" id="{7A47464D-18CF-49A8-8A69-2672C6C4BE21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762516" y="3597495"/>
            <a:ext cx="558343" cy="9752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583911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250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250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25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249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249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25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249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249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725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249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249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4994" grpId="0" animBg="1"/>
      <p:bldP spid="724997" grpId="0" animBg="1"/>
      <p:bldP spid="724998" grpId="0" animBg="1"/>
      <p:bldP spid="725019" grpId="0" animBg="1"/>
      <p:bldP spid="20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12734"/>
            <a:ext cx="12192000" cy="541299"/>
          </a:xfrm>
        </p:spPr>
        <p:txBody>
          <a:bodyPr>
            <a:normAutofit fontScale="90000"/>
          </a:bodyPr>
          <a:lstStyle/>
          <a:p>
            <a:r>
              <a:rPr lang="de-DE" sz="4000" b="1" dirty="0">
                <a:latin typeface="Arial" panose="020B0604020202020204" pitchFamily="34" charset="0"/>
                <a:cs typeface="Arial" panose="020B0604020202020204" pitchFamily="34" charset="0"/>
              </a:rPr>
              <a:t>Bekanntheit der Spitzenpolitiker/innen </a:t>
            </a: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(ID; VU; %)</a:t>
            </a:r>
          </a:p>
        </p:txBody>
      </p:sp>
      <p:graphicFrame>
        <p:nvGraphicFramePr>
          <p:cNvPr id="7" name="Diagramm 6"/>
          <p:cNvGraphicFramePr/>
          <p:nvPr>
            <p:extLst>
              <p:ext uri="{D42A27DB-BD31-4B8C-83A1-F6EECF244321}">
                <p14:modId xmlns:p14="http://schemas.microsoft.com/office/powerpoint/2010/main" val="1484735219"/>
              </p:ext>
            </p:extLst>
          </p:nvPr>
        </p:nvGraphicFramePr>
        <p:xfrm>
          <a:off x="1352811" y="654033"/>
          <a:ext cx="9645041" cy="62039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20385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Chart bld="series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12734"/>
            <a:ext cx="12192000" cy="541299"/>
          </a:xfrm>
        </p:spPr>
        <p:txBody>
          <a:bodyPr>
            <a:normAutofit fontScale="90000"/>
          </a:bodyPr>
          <a:lstStyle/>
          <a:p>
            <a:r>
              <a:rPr lang="de-DE" sz="4000" b="1" dirty="0">
                <a:latin typeface="Arial" panose="020B0604020202020204" pitchFamily="34" charset="0"/>
                <a:cs typeface="Arial" panose="020B0604020202020204" pitchFamily="34" charset="0"/>
              </a:rPr>
              <a:t>Generelle Bewertung </a:t>
            </a: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(alle / eig. </a:t>
            </a:r>
            <a:r>
              <a:rPr lang="de-DE" sz="3600" dirty="0" err="1">
                <a:latin typeface="Arial" panose="020B0604020202020204" pitchFamily="34" charset="0"/>
                <a:cs typeface="Arial" panose="020B0604020202020204" pitchFamily="34" charset="0"/>
              </a:rPr>
              <a:t>Anh</a:t>
            </a: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, FGW, VU, %)</a:t>
            </a:r>
          </a:p>
        </p:txBody>
      </p:sp>
      <p:graphicFrame>
        <p:nvGraphicFramePr>
          <p:cNvPr id="7" name="Diagramm 6"/>
          <p:cNvGraphicFramePr/>
          <p:nvPr>
            <p:extLst>
              <p:ext uri="{D42A27DB-BD31-4B8C-83A1-F6EECF244321}">
                <p14:modId xmlns:p14="http://schemas.microsoft.com/office/powerpoint/2010/main" val="243407957"/>
              </p:ext>
            </p:extLst>
          </p:nvPr>
        </p:nvGraphicFramePr>
        <p:xfrm>
          <a:off x="1352811" y="654033"/>
          <a:ext cx="9645041" cy="62039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426DAD38-E26B-4217-B86E-8E6CCDF7CC8D}"/>
              </a:ext>
            </a:extLst>
          </p:cNvPr>
          <p:cNvSpPr txBox="1"/>
          <p:nvPr/>
        </p:nvSpPr>
        <p:spPr>
          <a:xfrm>
            <a:off x="5549030" y="964499"/>
            <a:ext cx="5185777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Sachsen: Kretschmer: 2,3; </a:t>
            </a:r>
            <a:r>
              <a:rPr lang="de-DE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: 4,1</a:t>
            </a:r>
          </a:p>
        </p:txBody>
      </p:sp>
    </p:spTree>
    <p:extLst>
      <p:ext uri="{BB962C8B-B14F-4D97-AF65-F5344CB8AC3E}">
        <p14:creationId xmlns:p14="http://schemas.microsoft.com/office/powerpoint/2010/main" val="1297247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Chart bld="series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12734"/>
            <a:ext cx="12192000" cy="541299"/>
          </a:xfrm>
        </p:spPr>
        <p:txBody>
          <a:bodyPr>
            <a:normAutofit fontScale="90000"/>
          </a:bodyPr>
          <a:lstStyle/>
          <a:p>
            <a:r>
              <a:rPr lang="de-DE" sz="4000" b="1" dirty="0">
                <a:latin typeface="Arial" panose="020B0604020202020204" pitchFamily="34" charset="0"/>
                <a:cs typeface="Arial" panose="020B0604020202020204" pitchFamily="34" charset="0"/>
              </a:rPr>
              <a:t>Gewünschter Ministerpräsident </a:t>
            </a: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(FGW; VU, %)</a:t>
            </a:r>
          </a:p>
        </p:txBody>
      </p:sp>
      <p:graphicFrame>
        <p:nvGraphicFramePr>
          <p:cNvPr id="7" name="Diagramm 6"/>
          <p:cNvGraphicFramePr/>
          <p:nvPr>
            <p:extLst>
              <p:ext uri="{D42A27DB-BD31-4B8C-83A1-F6EECF244321}">
                <p14:modId xmlns:p14="http://schemas.microsoft.com/office/powerpoint/2010/main" val="3514411184"/>
              </p:ext>
            </p:extLst>
          </p:nvPr>
        </p:nvGraphicFramePr>
        <p:xfrm>
          <a:off x="1352811" y="654033"/>
          <a:ext cx="9645041" cy="62039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26449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Chart bld="series"/>
        </p:bldSub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994" name="Text Box 2"/>
          <p:cNvSpPr txBox="1">
            <a:spLocks noChangeArrowheads="1"/>
          </p:cNvSpPr>
          <p:nvPr/>
        </p:nvSpPr>
        <p:spPr bwMode="auto">
          <a:xfrm>
            <a:off x="9241143" y="4219198"/>
            <a:ext cx="1916483" cy="1569660"/>
          </a:xfrm>
          <a:prstGeom prst="rect">
            <a:avLst/>
          </a:prstGeom>
          <a:solidFill>
            <a:srgbClr val="00C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Wahl</a:t>
            </a:r>
            <a:br>
              <a:rPr kumimoji="0" lang="de-DE" alt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r>
              <a:rPr kumimoji="0" lang="de-DE" alt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der</a:t>
            </a:r>
            <a:br>
              <a:rPr kumimoji="0" lang="de-DE" alt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r>
              <a:rPr kumimoji="0" lang="de-DE" alt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Partei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258871" y="1536926"/>
            <a:ext cx="1167425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Generelle Bewertungen der Parteien </a:t>
            </a:r>
          </a:p>
        </p:txBody>
      </p:sp>
      <p:sp>
        <p:nvSpPr>
          <p:cNvPr id="724997" name="Text Box 5"/>
          <p:cNvSpPr txBox="1">
            <a:spLocks noChangeArrowheads="1"/>
          </p:cNvSpPr>
          <p:nvPr/>
        </p:nvSpPr>
        <p:spPr bwMode="auto">
          <a:xfrm>
            <a:off x="4534422" y="4468375"/>
            <a:ext cx="3594970" cy="1077218"/>
          </a:xfrm>
          <a:prstGeom prst="rect">
            <a:avLst/>
          </a:prstGeom>
          <a:solidFill>
            <a:srgbClr val="FF33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Problemlösungs-kompetenz</a:t>
            </a:r>
          </a:p>
        </p:txBody>
      </p:sp>
      <p:sp>
        <p:nvSpPr>
          <p:cNvPr id="724998" name="Text Box 6"/>
          <p:cNvSpPr txBox="1">
            <a:spLocks noChangeArrowheads="1"/>
          </p:cNvSpPr>
          <p:nvPr/>
        </p:nvSpPr>
        <p:spPr bwMode="auto">
          <a:xfrm>
            <a:off x="695630" y="4465419"/>
            <a:ext cx="2756141" cy="1077218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Relevanz</a:t>
            </a:r>
            <a:br>
              <a:rPr kumimoji="0" lang="de-DE" alt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r>
              <a:rPr kumimoji="0" lang="de-DE" alt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des Themas</a:t>
            </a:r>
          </a:p>
        </p:txBody>
      </p:sp>
      <p:cxnSp>
        <p:nvCxnSpPr>
          <p:cNvPr id="725004" name="AutoShape 12"/>
          <p:cNvCxnSpPr>
            <a:cxnSpLocks noChangeShapeType="1"/>
            <a:stCxn id="724997" idx="3"/>
            <a:endCxn id="724994" idx="1"/>
          </p:cNvCxnSpPr>
          <p:nvPr/>
        </p:nvCxnSpPr>
        <p:spPr bwMode="auto">
          <a:xfrm flipV="1">
            <a:off x="8129392" y="5004028"/>
            <a:ext cx="1111751" cy="2956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27" name="AutoShape 20"/>
          <p:cNvCxnSpPr>
            <a:cxnSpLocks noChangeShapeType="1"/>
          </p:cNvCxnSpPr>
          <p:nvPr/>
        </p:nvCxnSpPr>
        <p:spPr bwMode="auto">
          <a:xfrm rot="16200000" flipH="1">
            <a:off x="2351088" y="5192713"/>
            <a:ext cx="468312" cy="36512"/>
          </a:xfrm>
          <a:prstGeom prst="bentConnector3">
            <a:avLst>
              <a:gd name="adj1" fmla="val 49829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28" name="AutoShape 22"/>
          <p:cNvCxnSpPr>
            <a:cxnSpLocks noChangeShapeType="1"/>
          </p:cNvCxnSpPr>
          <p:nvPr/>
        </p:nvCxnSpPr>
        <p:spPr bwMode="auto">
          <a:xfrm flipV="1">
            <a:off x="1919289" y="4184837"/>
            <a:ext cx="7056437" cy="1711325"/>
          </a:xfrm>
          <a:prstGeom prst="bentConnector2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29" name="AutoShape 35"/>
          <p:cNvCxnSpPr>
            <a:cxnSpLocks noChangeShapeType="1"/>
          </p:cNvCxnSpPr>
          <p:nvPr/>
        </p:nvCxnSpPr>
        <p:spPr bwMode="auto">
          <a:xfrm rot="16200000" flipH="1">
            <a:off x="4332289" y="-531812"/>
            <a:ext cx="935037" cy="4681537"/>
          </a:xfrm>
          <a:prstGeom prst="bentConnector3">
            <a:avLst>
              <a:gd name="adj1" fmla="val -24449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5035" name="AutoShape 43"/>
          <p:cNvCxnSpPr>
            <a:cxnSpLocks noChangeShapeType="1"/>
            <a:stCxn id="724998" idx="3"/>
            <a:endCxn id="724997" idx="1"/>
          </p:cNvCxnSpPr>
          <p:nvPr/>
        </p:nvCxnSpPr>
        <p:spPr bwMode="auto">
          <a:xfrm>
            <a:off x="3451771" y="5004028"/>
            <a:ext cx="1082651" cy="2956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Text Box 3">
            <a:extLst>
              <a:ext uri="{FF2B5EF4-FFF2-40B4-BE49-F238E27FC236}">
                <a16:creationId xmlns:a16="http://schemas.microsoft.com/office/drawing/2014/main" id="{3609EAD0-B84C-404A-A6FD-E37A55EE63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973" y="615049"/>
            <a:ext cx="1167425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Sachthemenorientierungen und Wahlverhalten </a:t>
            </a:r>
          </a:p>
        </p:txBody>
      </p:sp>
      <p:sp>
        <p:nvSpPr>
          <p:cNvPr id="12" name="Text Box 3">
            <a:extLst>
              <a:ext uri="{FF2B5EF4-FFF2-40B4-BE49-F238E27FC236}">
                <a16:creationId xmlns:a16="http://schemas.microsoft.com/office/drawing/2014/main" id="{163FE24C-A29E-489E-9639-07DDF33D48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18986"/>
            <a:ext cx="1167425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Bewertung der Regierungsarbeit </a:t>
            </a:r>
          </a:p>
        </p:txBody>
      </p:sp>
      <p:sp>
        <p:nvSpPr>
          <p:cNvPr id="13" name="Text Box 3">
            <a:extLst>
              <a:ext uri="{FF2B5EF4-FFF2-40B4-BE49-F238E27FC236}">
                <a16:creationId xmlns:a16="http://schemas.microsoft.com/office/drawing/2014/main" id="{B156889E-1459-45A7-BFB9-C4ADC4E2A8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870" y="3179198"/>
            <a:ext cx="1167425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Spezifische Sachthemen: </a:t>
            </a:r>
          </a:p>
        </p:txBody>
      </p:sp>
    </p:spTree>
    <p:extLst>
      <p:ext uri="{BB962C8B-B14F-4D97-AF65-F5344CB8AC3E}">
        <p14:creationId xmlns:p14="http://schemas.microsoft.com/office/powerpoint/2010/main" val="4011682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249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249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25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249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249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25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249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249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4994" grpId="0" animBg="1"/>
      <p:bldP spid="5123" grpId="0"/>
      <p:bldP spid="724997" grpId="0" animBg="1"/>
      <p:bldP spid="724998" grpId="0" animBg="1"/>
      <p:bldP spid="12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12734"/>
            <a:ext cx="12192000" cy="541299"/>
          </a:xfrm>
        </p:spPr>
        <p:txBody>
          <a:bodyPr>
            <a:normAutofit fontScale="90000"/>
          </a:bodyPr>
          <a:lstStyle/>
          <a:p>
            <a:r>
              <a:rPr lang="de-DE" sz="4000" b="1" dirty="0">
                <a:latin typeface="Arial" panose="020B0604020202020204" pitchFamily="34" charset="0"/>
                <a:cs typeface="Arial" panose="020B0604020202020204" pitchFamily="34" charset="0"/>
              </a:rPr>
              <a:t>Generelle Bewertung d. Parteien 2019/14 </a:t>
            </a: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(FGW; VU; MW)</a:t>
            </a:r>
          </a:p>
        </p:txBody>
      </p:sp>
      <p:graphicFrame>
        <p:nvGraphicFramePr>
          <p:cNvPr id="7" name="Diagramm 6"/>
          <p:cNvGraphicFramePr/>
          <p:nvPr>
            <p:extLst>
              <p:ext uri="{D42A27DB-BD31-4B8C-83A1-F6EECF244321}">
                <p14:modId xmlns:p14="http://schemas.microsoft.com/office/powerpoint/2010/main" val="454835873"/>
              </p:ext>
            </p:extLst>
          </p:nvPr>
        </p:nvGraphicFramePr>
        <p:xfrm>
          <a:off x="1352811" y="654033"/>
          <a:ext cx="9645041" cy="62039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84193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Chart bld="series"/>
        </p:bldSub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12734"/>
            <a:ext cx="12192000" cy="541299"/>
          </a:xfrm>
        </p:spPr>
        <p:txBody>
          <a:bodyPr>
            <a:normAutofit fontScale="90000"/>
          </a:bodyPr>
          <a:lstStyle/>
          <a:p>
            <a:r>
              <a:rPr lang="de-DE" sz="4000" b="1" dirty="0">
                <a:latin typeface="Arial" panose="020B0604020202020204" pitchFamily="34" charset="0"/>
                <a:cs typeface="Arial" panose="020B0604020202020204" pitchFamily="34" charset="0"/>
              </a:rPr>
              <a:t>Zufriedenheit m. d. Arbeit d. </a:t>
            </a:r>
            <a:r>
              <a:rPr lang="de-DE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LReg</a:t>
            </a:r>
            <a:r>
              <a:rPr lang="de-DE" sz="4000" b="1" dirty="0">
                <a:latin typeface="Arial" panose="020B0604020202020204" pitchFamily="34" charset="0"/>
                <a:cs typeface="Arial" panose="020B0604020202020204" pitchFamily="34" charset="0"/>
              </a:rPr>
              <a:t> 2019/2014 </a:t>
            </a: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(ID, VU, %)</a:t>
            </a:r>
          </a:p>
        </p:txBody>
      </p:sp>
      <p:graphicFrame>
        <p:nvGraphicFramePr>
          <p:cNvPr id="7" name="Diagramm 6"/>
          <p:cNvGraphicFramePr/>
          <p:nvPr>
            <p:extLst>
              <p:ext uri="{D42A27DB-BD31-4B8C-83A1-F6EECF244321}">
                <p14:modId xmlns:p14="http://schemas.microsoft.com/office/powerpoint/2010/main" val="1792642815"/>
              </p:ext>
            </p:extLst>
          </p:nvPr>
        </p:nvGraphicFramePr>
        <p:xfrm>
          <a:off x="1352811" y="654033"/>
          <a:ext cx="9645041" cy="62039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70732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Chart bld="series"/>
        </p:bldSub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12735"/>
            <a:ext cx="12192000" cy="688932"/>
          </a:xfrm>
        </p:spPr>
        <p:txBody>
          <a:bodyPr>
            <a:normAutofit/>
          </a:bodyPr>
          <a:lstStyle/>
          <a:p>
            <a:r>
              <a:rPr lang="de-DE" sz="4000" b="1" dirty="0">
                <a:latin typeface="Arial" panose="020B0604020202020204" pitchFamily="34" charset="0"/>
                <a:cs typeface="Arial" panose="020B0604020202020204" pitchFamily="34" charset="0"/>
              </a:rPr>
              <a:t>Wichtigste Probleme im Land </a:t>
            </a: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(FGW, VU, %)</a:t>
            </a:r>
          </a:p>
        </p:txBody>
      </p:sp>
      <p:graphicFrame>
        <p:nvGraphicFramePr>
          <p:cNvPr id="7" name="Diagramm 6"/>
          <p:cNvGraphicFramePr/>
          <p:nvPr>
            <p:extLst/>
          </p:nvPr>
        </p:nvGraphicFramePr>
        <p:xfrm>
          <a:off x="1352811" y="801667"/>
          <a:ext cx="9582411" cy="6056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12448333-C77D-45B7-B5C2-E36716BC7713}"/>
              </a:ext>
            </a:extLst>
          </p:cNvPr>
          <p:cNvSpPr txBox="1"/>
          <p:nvPr/>
        </p:nvSpPr>
        <p:spPr>
          <a:xfrm>
            <a:off x="7803715" y="2828835"/>
            <a:ext cx="2367420" cy="120032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Sachsen:</a:t>
            </a:r>
          </a:p>
          <a:p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Bildung: 19</a:t>
            </a:r>
          </a:p>
          <a:p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Flüchtlinge: 18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20679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Chart bld="series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12734"/>
            <a:ext cx="12192000" cy="541299"/>
          </a:xfrm>
        </p:spPr>
        <p:txBody>
          <a:bodyPr>
            <a:normAutofit fontScale="90000"/>
          </a:bodyPr>
          <a:lstStyle/>
          <a:p>
            <a:r>
              <a:rPr lang="de-DE" sz="4000" b="1" dirty="0">
                <a:latin typeface="Arial" panose="020B0604020202020204" pitchFamily="34" charset="0"/>
                <a:cs typeface="Arial" panose="020B0604020202020204" pitchFamily="34" charset="0"/>
              </a:rPr>
              <a:t>Wahlergebnisse </a:t>
            </a: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(LWL, %)</a:t>
            </a:r>
          </a:p>
        </p:txBody>
      </p:sp>
      <p:graphicFrame>
        <p:nvGraphicFramePr>
          <p:cNvPr id="7" name="Diagramm 6"/>
          <p:cNvGraphicFramePr/>
          <p:nvPr>
            <p:extLst>
              <p:ext uri="{D42A27DB-BD31-4B8C-83A1-F6EECF244321}">
                <p14:modId xmlns:p14="http://schemas.microsoft.com/office/powerpoint/2010/main" val="3403030511"/>
              </p:ext>
            </p:extLst>
          </p:nvPr>
        </p:nvGraphicFramePr>
        <p:xfrm>
          <a:off x="1352811" y="654033"/>
          <a:ext cx="9645041" cy="62039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27645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Chart bld="series"/>
        </p:bldSub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12734"/>
            <a:ext cx="12192000" cy="541299"/>
          </a:xfrm>
        </p:spPr>
        <p:txBody>
          <a:bodyPr>
            <a:normAutofit fontScale="90000"/>
          </a:bodyPr>
          <a:lstStyle/>
          <a:p>
            <a:r>
              <a:rPr lang="de-DE" sz="4000" b="1" dirty="0">
                <a:latin typeface="Arial" panose="020B0604020202020204" pitchFamily="34" charset="0"/>
                <a:cs typeface="Arial" panose="020B0604020202020204" pitchFamily="34" charset="0"/>
              </a:rPr>
              <a:t>Problemlösungskompetenzen </a:t>
            </a: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(FGW, VU, %)</a:t>
            </a:r>
          </a:p>
        </p:txBody>
      </p:sp>
      <p:graphicFrame>
        <p:nvGraphicFramePr>
          <p:cNvPr id="7" name="Diagramm 6"/>
          <p:cNvGraphicFramePr/>
          <p:nvPr>
            <p:extLst>
              <p:ext uri="{D42A27DB-BD31-4B8C-83A1-F6EECF244321}">
                <p14:modId xmlns:p14="http://schemas.microsoft.com/office/powerpoint/2010/main" val="236852785"/>
              </p:ext>
            </p:extLst>
          </p:nvPr>
        </p:nvGraphicFramePr>
        <p:xfrm>
          <a:off x="1352811" y="654033"/>
          <a:ext cx="9645041" cy="62039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16449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1000"/>
                                        <p:tgtEl>
                                          <p:spTgt spid="7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1000"/>
                                        <p:tgtEl>
                                          <p:spTgt spid="7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7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Chart bld="series"/>
        </p:bldSub>
      </p:bldGraphic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12735"/>
            <a:ext cx="12192000" cy="688932"/>
          </a:xfrm>
        </p:spPr>
        <p:txBody>
          <a:bodyPr>
            <a:normAutofit/>
          </a:bodyPr>
          <a:lstStyle/>
          <a:p>
            <a:r>
              <a:rPr lang="de-DE" sz="4000" b="1" dirty="0">
                <a:latin typeface="Arial" panose="020B0604020202020204" pitchFamily="34" charset="0"/>
                <a:cs typeface="Arial" panose="020B0604020202020204" pitchFamily="34" charset="0"/>
              </a:rPr>
              <a:t>Abwanderung von der CDU </a:t>
            </a: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(ID, VU, %)</a:t>
            </a:r>
          </a:p>
        </p:txBody>
      </p:sp>
      <p:graphicFrame>
        <p:nvGraphicFramePr>
          <p:cNvPr id="7" name="Diagramm 6"/>
          <p:cNvGraphicFramePr/>
          <p:nvPr>
            <p:extLst>
              <p:ext uri="{D42A27DB-BD31-4B8C-83A1-F6EECF244321}">
                <p14:modId xmlns:p14="http://schemas.microsoft.com/office/powerpoint/2010/main" val="1696300408"/>
              </p:ext>
            </p:extLst>
          </p:nvPr>
        </p:nvGraphicFramePr>
        <p:xfrm>
          <a:off x="1352811" y="801667"/>
          <a:ext cx="9582411" cy="6056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69217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Chart bld="series"/>
        </p:bldSub>
      </p:bldGraphic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Text Box 2"/>
          <p:cNvSpPr txBox="1">
            <a:spLocks noChangeArrowheads="1"/>
          </p:cNvSpPr>
          <p:nvPr/>
        </p:nvSpPr>
        <p:spPr bwMode="auto">
          <a:xfrm>
            <a:off x="0" y="459551"/>
            <a:ext cx="12192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9pPr>
          </a:lstStyle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AfD-Wählerschaft</a:t>
            </a: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C7EE0568-728E-4D80-A05E-8C4DB796FD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706979"/>
            <a:ext cx="12192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9pPr>
          </a:lstStyle>
          <a:p>
            <a:pPr marL="900000" lvl="0">
              <a:defRPr/>
            </a:pPr>
            <a:r>
              <a:rPr kumimoji="0" lang="de-DE" alt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- 	</a:t>
            </a:r>
            <a:r>
              <a:rPr lang="de-DE" altLang="de-DE" sz="3600" b="1" dirty="0">
                <a:solidFill>
                  <a:prstClr val="black"/>
                </a:solidFill>
              </a:rPr>
              <a:t>ideologische Hardliner</a:t>
            </a:r>
            <a:br>
              <a:rPr kumimoji="0" lang="de-DE" alt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r>
              <a:rPr lang="de-DE" altLang="de-DE" sz="3600" b="1" dirty="0">
                <a:solidFill>
                  <a:prstClr val="black"/>
                </a:solidFill>
              </a:rPr>
              <a:t>(z.T. mit rechtsextremistischem Weltbild)</a:t>
            </a:r>
            <a:endParaRPr kumimoji="0" lang="de-DE" altLang="de-DE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9AF43277-DE33-45D0-B0BB-8A06EDE06A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251033"/>
            <a:ext cx="12192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9pPr>
          </a:lstStyle>
          <a:p>
            <a:pPr marL="9000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- 	Protestwähler</a:t>
            </a:r>
            <a:br>
              <a:rPr kumimoji="0" lang="de-DE" alt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r>
              <a:rPr kumimoji="0" lang="de-DE" alt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(ökonomisch, kulturell oder politisch depriviert) </a:t>
            </a:r>
          </a:p>
        </p:txBody>
      </p:sp>
    </p:spTree>
    <p:extLst>
      <p:ext uri="{BB962C8B-B14F-4D97-AF65-F5344CB8AC3E}">
        <p14:creationId xmlns:p14="http://schemas.microsoft.com/office/powerpoint/2010/main" val="464434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26" grpId="0"/>
      <p:bldP spid="9" grpId="0"/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12734"/>
            <a:ext cx="12192000" cy="541299"/>
          </a:xfrm>
        </p:spPr>
        <p:txBody>
          <a:bodyPr>
            <a:normAutofit fontScale="90000"/>
          </a:bodyPr>
          <a:lstStyle/>
          <a:p>
            <a:r>
              <a:rPr lang="de-DE" sz="4000" b="1" dirty="0">
                <a:latin typeface="Arial" panose="020B0604020202020204" pitchFamily="34" charset="0"/>
                <a:cs typeface="Arial" panose="020B0604020202020204" pitchFamily="34" charset="0"/>
              </a:rPr>
              <a:t>Wahl der Partei aus Überzeugung/Enttäuschung</a:t>
            </a: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(ID, %)</a:t>
            </a:r>
          </a:p>
        </p:txBody>
      </p:sp>
      <p:graphicFrame>
        <p:nvGraphicFramePr>
          <p:cNvPr id="7" name="Diagramm 6"/>
          <p:cNvGraphicFramePr/>
          <p:nvPr>
            <p:extLst>
              <p:ext uri="{D42A27DB-BD31-4B8C-83A1-F6EECF244321}">
                <p14:modId xmlns:p14="http://schemas.microsoft.com/office/powerpoint/2010/main" val="1576615566"/>
              </p:ext>
            </p:extLst>
          </p:nvPr>
        </p:nvGraphicFramePr>
        <p:xfrm>
          <a:off x="1352811" y="654033"/>
          <a:ext cx="9645041" cy="62039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66630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7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7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7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Chart bld="series"/>
        </p:bldSub>
      </p:bldGraphic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2C6D77-D277-41A1-AAEF-57CEFA210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2473" y="155961"/>
            <a:ext cx="8718176" cy="537601"/>
          </a:xfrm>
        </p:spPr>
        <p:txBody>
          <a:bodyPr>
            <a:noAutofit/>
          </a:bodyPr>
          <a:lstStyle/>
          <a:p>
            <a:r>
              <a:rPr lang="de-DE" sz="4000" b="1" dirty="0">
                <a:latin typeface="Arial" panose="020B0604020202020204" pitchFamily="34" charset="0"/>
                <a:cs typeface="Arial" panose="020B0604020202020204" pitchFamily="34" charset="0"/>
              </a:rPr>
              <a:t>Stärkste Partei (Zweitstimmen)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E9967D59-C533-4AF3-866E-E3DA7499AA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0" y="928687"/>
            <a:ext cx="5791200" cy="500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2006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12734"/>
            <a:ext cx="12192000" cy="541299"/>
          </a:xfrm>
        </p:spPr>
        <p:txBody>
          <a:bodyPr>
            <a:normAutofit fontScale="90000"/>
          </a:bodyPr>
          <a:lstStyle/>
          <a:p>
            <a:r>
              <a:rPr lang="de-DE" sz="4000" b="1" dirty="0">
                <a:latin typeface="Arial" panose="020B0604020202020204" pitchFamily="34" charset="0"/>
                <a:cs typeface="Arial" panose="020B0604020202020204" pitchFamily="34" charset="0"/>
              </a:rPr>
              <a:t>Pol: Rücksicht a. d. Interessen d. Menschen </a:t>
            </a: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(ID, 8/19, %)</a:t>
            </a:r>
          </a:p>
        </p:txBody>
      </p:sp>
      <p:graphicFrame>
        <p:nvGraphicFramePr>
          <p:cNvPr id="7" name="Diagramm 6"/>
          <p:cNvGraphicFramePr/>
          <p:nvPr>
            <p:extLst/>
          </p:nvPr>
        </p:nvGraphicFramePr>
        <p:xfrm>
          <a:off x="1352811" y="654033"/>
          <a:ext cx="9645041" cy="62039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10143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Chart bld="series"/>
        </p:bldSub>
      </p:bldGraphic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12734"/>
            <a:ext cx="12192000" cy="541299"/>
          </a:xfrm>
        </p:spPr>
        <p:txBody>
          <a:bodyPr>
            <a:normAutofit fontScale="90000"/>
          </a:bodyPr>
          <a:lstStyle/>
          <a:p>
            <a:r>
              <a:rPr lang="de-DE" sz="4000" b="1" dirty="0">
                <a:latin typeface="Arial" panose="020B0604020202020204" pitchFamily="34" charset="0"/>
                <a:cs typeface="Arial" panose="020B0604020202020204" pitchFamily="34" charset="0"/>
              </a:rPr>
              <a:t>Zweitstimmenanteile i. d. WK: AfD / Grüne </a:t>
            </a: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(LWL; %)</a:t>
            </a:r>
          </a:p>
        </p:txBody>
      </p:sp>
      <p:graphicFrame>
        <p:nvGraphicFramePr>
          <p:cNvPr id="7" name="Diagramm 6"/>
          <p:cNvGraphicFramePr/>
          <p:nvPr>
            <p:extLst>
              <p:ext uri="{D42A27DB-BD31-4B8C-83A1-F6EECF244321}">
                <p14:modId xmlns:p14="http://schemas.microsoft.com/office/powerpoint/2010/main" val="2293102413"/>
              </p:ext>
            </p:extLst>
          </p:nvPr>
        </p:nvGraphicFramePr>
        <p:xfrm>
          <a:off x="1352811" y="654033"/>
          <a:ext cx="9645041" cy="62039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35818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Chart bld="series"/>
        </p:bldSub>
      </p:bldGraphic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12734"/>
            <a:ext cx="12192000" cy="541299"/>
          </a:xfrm>
        </p:spPr>
        <p:txBody>
          <a:bodyPr>
            <a:normAutofit fontScale="90000"/>
          </a:bodyPr>
          <a:lstStyle/>
          <a:p>
            <a:r>
              <a:rPr lang="de-DE" sz="4000" b="1" dirty="0">
                <a:latin typeface="Arial" panose="020B0604020202020204" pitchFamily="34" charset="0"/>
                <a:cs typeface="Arial" panose="020B0604020202020204" pitchFamily="34" charset="0"/>
              </a:rPr>
              <a:t>Ostdeutsche sind Bürger 2. Klasse </a:t>
            </a: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(Zust., FGW; VU; %)</a:t>
            </a:r>
          </a:p>
        </p:txBody>
      </p:sp>
      <p:graphicFrame>
        <p:nvGraphicFramePr>
          <p:cNvPr id="7" name="Diagramm 6"/>
          <p:cNvGraphicFramePr/>
          <p:nvPr>
            <p:extLst/>
          </p:nvPr>
        </p:nvGraphicFramePr>
        <p:xfrm>
          <a:off x="1352811" y="654033"/>
          <a:ext cx="9645041" cy="62039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40561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Chart bld="series"/>
        </p:bldSub>
      </p:bldGraphic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72685"/>
            <a:ext cx="12192000" cy="1004762"/>
          </a:xfrm>
        </p:spPr>
        <p:txBody>
          <a:bodyPr>
            <a:normAutofit fontScale="90000"/>
          </a:bodyPr>
          <a:lstStyle/>
          <a:p>
            <a:r>
              <a:rPr lang="de-DE" sz="4000" b="1" dirty="0">
                <a:latin typeface="Arial" panose="020B0604020202020204" pitchFamily="34" charset="0"/>
                <a:cs typeface="Arial" panose="020B0604020202020204" pitchFamily="34" charset="0"/>
              </a:rPr>
              <a:t>„AfD spricht aus, was in den anderen Parteien</a:t>
            </a:r>
            <a:br>
              <a:rPr lang="de-DE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4000" b="1" dirty="0">
                <a:latin typeface="Arial" panose="020B0604020202020204" pitchFamily="34" charset="0"/>
                <a:cs typeface="Arial" panose="020B0604020202020204" pitchFamily="34" charset="0"/>
              </a:rPr>
              <a:t>nicht gesagt werden darf“ </a:t>
            </a: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(ID, VU, %)</a:t>
            </a:r>
          </a:p>
        </p:txBody>
      </p:sp>
      <p:graphicFrame>
        <p:nvGraphicFramePr>
          <p:cNvPr id="7" name="Diagramm 6"/>
          <p:cNvGraphicFramePr/>
          <p:nvPr>
            <p:extLst>
              <p:ext uri="{D42A27DB-BD31-4B8C-83A1-F6EECF244321}">
                <p14:modId xmlns:p14="http://schemas.microsoft.com/office/powerpoint/2010/main" val="3173042077"/>
              </p:ext>
            </p:extLst>
          </p:nvPr>
        </p:nvGraphicFramePr>
        <p:xfrm>
          <a:off x="1352811" y="1177447"/>
          <a:ext cx="9645041" cy="56805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83813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Chart bld="series"/>
        </p:bldSub>
      </p:bldGraphic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12734"/>
            <a:ext cx="12192000" cy="541299"/>
          </a:xfrm>
        </p:spPr>
        <p:txBody>
          <a:bodyPr>
            <a:normAutofit fontScale="90000"/>
          </a:bodyPr>
          <a:lstStyle/>
          <a:p>
            <a:r>
              <a:rPr lang="de-DE" sz="4000" b="1" dirty="0">
                <a:latin typeface="Arial" panose="020B0604020202020204" pitchFamily="34" charset="0"/>
                <a:cs typeface="Arial" panose="020B0604020202020204" pitchFamily="34" charset="0"/>
              </a:rPr>
              <a:t>Sorge, dass Einfluss d. Islam zu stark wird </a:t>
            </a: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(ID; VU; %)</a:t>
            </a:r>
          </a:p>
        </p:txBody>
      </p:sp>
      <p:graphicFrame>
        <p:nvGraphicFramePr>
          <p:cNvPr id="7" name="Diagramm 6"/>
          <p:cNvGraphicFramePr/>
          <p:nvPr>
            <p:extLst>
              <p:ext uri="{D42A27DB-BD31-4B8C-83A1-F6EECF244321}">
                <p14:modId xmlns:p14="http://schemas.microsoft.com/office/powerpoint/2010/main" val="3968789967"/>
              </p:ext>
            </p:extLst>
          </p:nvPr>
        </p:nvGraphicFramePr>
        <p:xfrm>
          <a:off x="1352811" y="654033"/>
          <a:ext cx="9645041" cy="62039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99073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Chart bld="series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12734"/>
            <a:ext cx="12192000" cy="541299"/>
          </a:xfrm>
        </p:spPr>
        <p:txBody>
          <a:bodyPr>
            <a:normAutofit fontScale="90000"/>
          </a:bodyPr>
          <a:lstStyle/>
          <a:p>
            <a:r>
              <a:rPr lang="de-DE" sz="4000" b="1" dirty="0">
                <a:latin typeface="Arial" panose="020B0604020202020204" pitchFamily="34" charset="0"/>
                <a:cs typeface="Arial" panose="020B0604020202020204" pitchFamily="34" charset="0"/>
              </a:rPr>
              <a:t>Gewinne/Verluste gegenüber 2014 </a:t>
            </a: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(Prozentpunkte, LWL)</a:t>
            </a:r>
          </a:p>
        </p:txBody>
      </p:sp>
      <p:graphicFrame>
        <p:nvGraphicFramePr>
          <p:cNvPr id="7" name="Diagramm 6"/>
          <p:cNvGraphicFramePr/>
          <p:nvPr>
            <p:extLst>
              <p:ext uri="{D42A27DB-BD31-4B8C-83A1-F6EECF244321}">
                <p14:modId xmlns:p14="http://schemas.microsoft.com/office/powerpoint/2010/main" val="2284697738"/>
              </p:ext>
            </p:extLst>
          </p:nvPr>
        </p:nvGraphicFramePr>
        <p:xfrm>
          <a:off x="1352811" y="654033"/>
          <a:ext cx="9645041" cy="62039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07389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Chart bld="series"/>
        </p:bldSub>
      </p:bldGraphic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Text Box 2"/>
          <p:cNvSpPr txBox="1">
            <a:spLocks noChangeArrowheads="1"/>
          </p:cNvSpPr>
          <p:nvPr/>
        </p:nvSpPr>
        <p:spPr bwMode="auto">
          <a:xfrm>
            <a:off x="0" y="1148481"/>
            <a:ext cx="12192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9pPr>
          </a:lstStyle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Bundespolitische Großwetterlage</a:t>
            </a: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C7EE0568-728E-4D80-A05E-8C4DB796FD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508643"/>
            <a:ext cx="12192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9pPr>
          </a:lstStyle>
          <a:p>
            <a:pPr marL="900000" lvl="0">
              <a:defRPr/>
            </a:pPr>
            <a:r>
              <a:rPr kumimoji="0" lang="de-DE" alt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    - 	Gegenwind für SPD und CDU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9AF43277-DE33-45D0-B0BB-8A06EDE06A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251033"/>
            <a:ext cx="12192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9pPr>
          </a:lstStyle>
          <a:p>
            <a:pPr marL="9000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    - 	Rückenwind für Grüne</a:t>
            </a:r>
          </a:p>
        </p:txBody>
      </p:sp>
    </p:spTree>
    <p:extLst>
      <p:ext uri="{BB962C8B-B14F-4D97-AF65-F5344CB8AC3E}">
        <p14:creationId xmlns:p14="http://schemas.microsoft.com/office/powerpoint/2010/main" val="2809551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26" grpId="0"/>
      <p:bldP spid="9" grpId="0"/>
      <p:bldP spid="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Text Box 2"/>
          <p:cNvSpPr txBox="1">
            <a:spLocks noChangeArrowheads="1"/>
          </p:cNvSpPr>
          <p:nvPr/>
        </p:nvSpPr>
        <p:spPr bwMode="auto">
          <a:xfrm>
            <a:off x="0" y="2426133"/>
            <a:ext cx="12192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9pPr>
          </a:lstStyle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Ausblick</a:t>
            </a:r>
          </a:p>
        </p:txBody>
      </p:sp>
    </p:spTree>
    <p:extLst>
      <p:ext uri="{BB962C8B-B14F-4D97-AF65-F5344CB8AC3E}">
        <p14:creationId xmlns:p14="http://schemas.microsoft.com/office/powerpoint/2010/main" val="1990722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2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12735"/>
            <a:ext cx="12192000" cy="688932"/>
          </a:xfrm>
        </p:spPr>
        <p:txBody>
          <a:bodyPr>
            <a:normAutofit/>
          </a:bodyPr>
          <a:lstStyle/>
          <a:p>
            <a:r>
              <a:rPr lang="de-DE" sz="4000" b="1" dirty="0">
                <a:latin typeface="Arial" panose="020B0604020202020204" pitchFamily="34" charset="0"/>
                <a:cs typeface="Arial" panose="020B0604020202020204" pitchFamily="34" charset="0"/>
              </a:rPr>
              <a:t>Koalitionsmöglichkeiten </a:t>
            </a: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(LWL; %; AM: 45)</a:t>
            </a:r>
          </a:p>
        </p:txBody>
      </p:sp>
      <p:graphicFrame>
        <p:nvGraphicFramePr>
          <p:cNvPr id="7" name="Diagramm 6"/>
          <p:cNvGraphicFramePr/>
          <p:nvPr>
            <p:extLst>
              <p:ext uri="{D42A27DB-BD31-4B8C-83A1-F6EECF244321}">
                <p14:modId xmlns:p14="http://schemas.microsoft.com/office/powerpoint/2010/main" val="17928210"/>
              </p:ext>
            </p:extLst>
          </p:nvPr>
        </p:nvGraphicFramePr>
        <p:xfrm>
          <a:off x="1352811" y="801667"/>
          <a:ext cx="9582411" cy="6056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5413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Chart bld="series"/>
        </p:bldSub>
      </p:bldGraphic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12734"/>
            <a:ext cx="12192000" cy="541299"/>
          </a:xfrm>
        </p:spPr>
        <p:txBody>
          <a:bodyPr>
            <a:normAutofit fontScale="90000"/>
          </a:bodyPr>
          <a:lstStyle/>
          <a:p>
            <a:r>
              <a:rPr lang="de-DE" sz="4000" b="1" dirty="0">
                <a:latin typeface="Arial" panose="020B0604020202020204" pitchFamily="34" charset="0"/>
                <a:cs typeface="Arial" panose="020B0604020202020204" pitchFamily="34" charset="0"/>
              </a:rPr>
              <a:t>Koalitionsbewertung: SPD/CDU/GRÜ </a:t>
            </a: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(FGW, VU, %)</a:t>
            </a:r>
          </a:p>
        </p:txBody>
      </p:sp>
      <p:graphicFrame>
        <p:nvGraphicFramePr>
          <p:cNvPr id="7" name="Diagramm 6"/>
          <p:cNvGraphicFramePr/>
          <p:nvPr>
            <p:extLst>
              <p:ext uri="{D42A27DB-BD31-4B8C-83A1-F6EECF244321}">
                <p14:modId xmlns:p14="http://schemas.microsoft.com/office/powerpoint/2010/main" val="507151604"/>
              </p:ext>
            </p:extLst>
          </p:nvPr>
        </p:nvGraphicFramePr>
        <p:xfrm>
          <a:off x="1352811" y="654033"/>
          <a:ext cx="9645041" cy="62039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0337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Chart bld="series"/>
        </p:bldSub>
      </p:bldGraphic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12734"/>
            <a:ext cx="12192000" cy="541299"/>
          </a:xfrm>
        </p:spPr>
        <p:txBody>
          <a:bodyPr>
            <a:normAutofit fontScale="90000"/>
          </a:bodyPr>
          <a:lstStyle/>
          <a:p>
            <a:r>
              <a:rPr lang="de-DE" sz="4000" b="1" dirty="0">
                <a:latin typeface="Arial" panose="020B0604020202020204" pitchFamily="34" charset="0"/>
                <a:cs typeface="Arial" panose="020B0604020202020204" pitchFamily="34" charset="0"/>
              </a:rPr>
              <a:t>Koalitionsbewertung: SPD/LIN/GRÜ  </a:t>
            </a: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(FGW, VU, %)</a:t>
            </a:r>
          </a:p>
        </p:txBody>
      </p:sp>
      <p:graphicFrame>
        <p:nvGraphicFramePr>
          <p:cNvPr id="7" name="Diagramm 6"/>
          <p:cNvGraphicFramePr/>
          <p:nvPr>
            <p:extLst>
              <p:ext uri="{D42A27DB-BD31-4B8C-83A1-F6EECF244321}">
                <p14:modId xmlns:p14="http://schemas.microsoft.com/office/powerpoint/2010/main" val="1806615364"/>
              </p:ext>
            </p:extLst>
          </p:nvPr>
        </p:nvGraphicFramePr>
        <p:xfrm>
          <a:off x="1352811" y="654033"/>
          <a:ext cx="9645041" cy="62039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89097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Chart bld="series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12734"/>
            <a:ext cx="12192000" cy="541299"/>
          </a:xfrm>
        </p:spPr>
        <p:txBody>
          <a:bodyPr>
            <a:normAutofit fontScale="90000"/>
          </a:bodyPr>
          <a:lstStyle/>
          <a:p>
            <a:r>
              <a:rPr lang="de-DE" sz="4000" b="1" dirty="0">
                <a:latin typeface="Arial" panose="020B0604020202020204" pitchFamily="34" charset="0"/>
                <a:cs typeface="Arial" panose="020B0604020202020204" pitchFamily="34" charset="0"/>
              </a:rPr>
              <a:t>Gewinne/Verluste gegenüber 2014 </a:t>
            </a: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(% d. </a:t>
            </a:r>
            <a:r>
              <a:rPr lang="de-DE" sz="3600" dirty="0" err="1">
                <a:latin typeface="Arial" panose="020B0604020202020204" pitchFamily="34" charset="0"/>
                <a:cs typeface="Arial" panose="020B0604020202020204" pitchFamily="34" charset="0"/>
              </a:rPr>
              <a:t>St.anteils</a:t>
            </a: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; LWL)</a:t>
            </a:r>
          </a:p>
        </p:txBody>
      </p:sp>
      <p:graphicFrame>
        <p:nvGraphicFramePr>
          <p:cNvPr id="7" name="Diagramm 6"/>
          <p:cNvGraphicFramePr/>
          <p:nvPr>
            <p:extLst>
              <p:ext uri="{D42A27DB-BD31-4B8C-83A1-F6EECF244321}">
                <p14:modId xmlns:p14="http://schemas.microsoft.com/office/powerpoint/2010/main" val="2744320808"/>
              </p:ext>
            </p:extLst>
          </p:nvPr>
        </p:nvGraphicFramePr>
        <p:xfrm>
          <a:off x="1352811" y="654033"/>
          <a:ext cx="9645041" cy="62039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40893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Chart bld="series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12734"/>
            <a:ext cx="12192000" cy="541299"/>
          </a:xfrm>
        </p:spPr>
        <p:txBody>
          <a:bodyPr>
            <a:normAutofit fontScale="90000"/>
          </a:bodyPr>
          <a:lstStyle/>
          <a:p>
            <a:r>
              <a:rPr lang="de-DE" sz="4000" b="1" dirty="0">
                <a:latin typeface="Arial" panose="020B0604020202020204" pitchFamily="34" charset="0"/>
                <a:cs typeface="Arial" panose="020B0604020202020204" pitchFamily="34" charset="0"/>
              </a:rPr>
              <a:t>Gewinne/Verluste gegenüber 2014 </a:t>
            </a: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(% </a:t>
            </a:r>
            <a:r>
              <a:rPr lang="de-DE" sz="3600" dirty="0" err="1">
                <a:latin typeface="Arial" panose="020B0604020202020204" pitchFamily="34" charset="0"/>
                <a:cs typeface="Arial" panose="020B0604020202020204" pitchFamily="34" charset="0"/>
              </a:rPr>
              <a:t>absol</a:t>
            </a: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. St., LWL)</a:t>
            </a:r>
          </a:p>
        </p:txBody>
      </p:sp>
      <p:graphicFrame>
        <p:nvGraphicFramePr>
          <p:cNvPr id="7" name="Diagramm 6"/>
          <p:cNvGraphicFramePr/>
          <p:nvPr>
            <p:extLst>
              <p:ext uri="{D42A27DB-BD31-4B8C-83A1-F6EECF244321}">
                <p14:modId xmlns:p14="http://schemas.microsoft.com/office/powerpoint/2010/main" val="3372511506"/>
              </p:ext>
            </p:extLst>
          </p:nvPr>
        </p:nvGraphicFramePr>
        <p:xfrm>
          <a:off x="1352811" y="654033"/>
          <a:ext cx="9645041" cy="62039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46545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Chart bld="series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12734"/>
            <a:ext cx="12192000" cy="541299"/>
          </a:xfrm>
        </p:spPr>
        <p:txBody>
          <a:bodyPr>
            <a:normAutofit fontScale="90000"/>
          </a:bodyPr>
          <a:lstStyle/>
          <a:p>
            <a:r>
              <a:rPr lang="de-DE" sz="4000" b="1" dirty="0">
                <a:latin typeface="Arial" panose="020B0604020202020204" pitchFamily="34" charset="0"/>
                <a:cs typeface="Arial" panose="020B0604020202020204" pitchFamily="34" charset="0"/>
              </a:rPr>
              <a:t>BB: Ergebnisse der Landtagswahlen seit 1990 </a:t>
            </a: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(LWL; %)</a:t>
            </a:r>
          </a:p>
        </p:txBody>
      </p:sp>
      <p:graphicFrame>
        <p:nvGraphicFramePr>
          <p:cNvPr id="7" name="Diagramm 6"/>
          <p:cNvGraphicFramePr/>
          <p:nvPr>
            <p:extLst>
              <p:ext uri="{D42A27DB-BD31-4B8C-83A1-F6EECF244321}">
                <p14:modId xmlns:p14="http://schemas.microsoft.com/office/powerpoint/2010/main" val="284028132"/>
              </p:ext>
            </p:extLst>
          </p:nvPr>
        </p:nvGraphicFramePr>
        <p:xfrm>
          <a:off x="1352811" y="663878"/>
          <a:ext cx="9645041" cy="61941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51539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7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7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7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7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7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Chart bld="series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12734"/>
            <a:ext cx="12192000" cy="541299"/>
          </a:xfrm>
        </p:spPr>
        <p:txBody>
          <a:bodyPr>
            <a:normAutofit fontScale="90000"/>
          </a:bodyPr>
          <a:lstStyle/>
          <a:p>
            <a:r>
              <a:rPr lang="de-DE" sz="4000" b="1" dirty="0">
                <a:latin typeface="Arial" panose="020B0604020202020204" pitchFamily="34" charset="0"/>
                <a:cs typeface="Arial" panose="020B0604020202020204" pitchFamily="34" charset="0"/>
              </a:rPr>
              <a:t>Wahlabsichten seit 6/2017 </a:t>
            </a: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(ID; %)</a:t>
            </a:r>
          </a:p>
        </p:txBody>
      </p:sp>
      <p:graphicFrame>
        <p:nvGraphicFramePr>
          <p:cNvPr id="7" name="Diagramm 6"/>
          <p:cNvGraphicFramePr/>
          <p:nvPr>
            <p:extLst>
              <p:ext uri="{D42A27DB-BD31-4B8C-83A1-F6EECF244321}">
                <p14:modId xmlns:p14="http://schemas.microsoft.com/office/powerpoint/2010/main" val="1400137530"/>
              </p:ext>
            </p:extLst>
          </p:nvPr>
        </p:nvGraphicFramePr>
        <p:xfrm>
          <a:off x="1273479" y="654033"/>
          <a:ext cx="9645041" cy="61941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4" name="Gerader Verbinder 3">
            <a:extLst>
              <a:ext uri="{FF2B5EF4-FFF2-40B4-BE49-F238E27FC236}">
                <a16:creationId xmlns:a16="http://schemas.microsoft.com/office/drawing/2014/main" id="{4E9A601E-73E4-45BA-9123-D92AFDC943EE}"/>
              </a:ext>
            </a:extLst>
          </p:cNvPr>
          <p:cNvCxnSpPr/>
          <p:nvPr/>
        </p:nvCxnSpPr>
        <p:spPr>
          <a:xfrm>
            <a:off x="8743167" y="2217107"/>
            <a:ext cx="0" cy="4045907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6343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2000"/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7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7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7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7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7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Chart bld="series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12734"/>
            <a:ext cx="12192000" cy="541299"/>
          </a:xfrm>
        </p:spPr>
        <p:txBody>
          <a:bodyPr>
            <a:normAutofit fontScale="90000"/>
          </a:bodyPr>
          <a:lstStyle/>
          <a:p>
            <a:r>
              <a:rPr lang="de-DE" sz="4000" b="1" dirty="0">
                <a:latin typeface="Arial" panose="020B0604020202020204" pitchFamily="34" charset="0"/>
                <a:cs typeface="Arial" panose="020B0604020202020204" pitchFamily="34" charset="0"/>
              </a:rPr>
              <a:t>Wahlergebnis/Wahlabsicht </a:t>
            </a:r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(LWL, ID vorletzte W., %)</a:t>
            </a:r>
          </a:p>
        </p:txBody>
      </p:sp>
      <p:graphicFrame>
        <p:nvGraphicFramePr>
          <p:cNvPr id="7" name="Diagramm 6"/>
          <p:cNvGraphicFramePr/>
          <p:nvPr>
            <p:extLst>
              <p:ext uri="{D42A27DB-BD31-4B8C-83A1-F6EECF244321}">
                <p14:modId xmlns:p14="http://schemas.microsoft.com/office/powerpoint/2010/main" val="2814107532"/>
              </p:ext>
            </p:extLst>
          </p:nvPr>
        </p:nvGraphicFramePr>
        <p:xfrm>
          <a:off x="1352811" y="654033"/>
          <a:ext cx="9645041" cy="62039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74226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Chart bld="series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994" name="Text Box 2"/>
          <p:cNvSpPr txBox="1">
            <a:spLocks noChangeArrowheads="1"/>
          </p:cNvSpPr>
          <p:nvPr/>
        </p:nvSpPr>
        <p:spPr bwMode="auto">
          <a:xfrm>
            <a:off x="9780141" y="3249613"/>
            <a:ext cx="2082007" cy="1077218"/>
          </a:xfrm>
          <a:prstGeom prst="rect">
            <a:avLst/>
          </a:prstGeom>
          <a:solidFill>
            <a:srgbClr val="00C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Wahl-</a:t>
            </a:r>
            <a:br>
              <a:rPr kumimoji="0" lang="de-DE" alt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r>
              <a:rPr kumimoji="0" lang="de-DE" alt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verhalten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1498948" y="456475"/>
            <a:ext cx="9144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Erklärung des Wahlverhaltens </a:t>
            </a:r>
          </a:p>
        </p:txBody>
      </p:sp>
      <p:sp>
        <p:nvSpPr>
          <p:cNvPr id="724997" name="Text Box 5"/>
          <p:cNvSpPr txBox="1">
            <a:spLocks noChangeArrowheads="1"/>
          </p:cNvSpPr>
          <p:nvPr/>
        </p:nvSpPr>
        <p:spPr bwMode="auto">
          <a:xfrm>
            <a:off x="4782766" y="4517003"/>
            <a:ext cx="3071053" cy="1077218"/>
          </a:xfrm>
          <a:prstGeom prst="rect">
            <a:avLst/>
          </a:prstGeom>
          <a:solidFill>
            <a:srgbClr val="FF33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Kandidaten-orientierungen</a:t>
            </a:r>
          </a:p>
        </p:txBody>
      </p:sp>
      <p:sp>
        <p:nvSpPr>
          <p:cNvPr id="724998" name="Text Box 6"/>
          <p:cNvSpPr txBox="1">
            <a:spLocks noChangeArrowheads="1"/>
          </p:cNvSpPr>
          <p:nvPr/>
        </p:nvSpPr>
        <p:spPr bwMode="auto">
          <a:xfrm>
            <a:off x="563671" y="3249613"/>
            <a:ext cx="1892985" cy="1077218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Partei-</a:t>
            </a:r>
            <a:br>
              <a:rPr kumimoji="0" lang="de-DE" alt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r>
              <a:rPr kumimoji="0" lang="de-DE" altLang="de-DE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bindung</a:t>
            </a:r>
            <a:endParaRPr kumimoji="0" lang="de-DE" altLang="de-DE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25000" name="Text Box 8"/>
          <p:cNvSpPr txBox="1">
            <a:spLocks noChangeArrowheads="1"/>
          </p:cNvSpPr>
          <p:nvPr/>
        </p:nvSpPr>
        <p:spPr bwMode="auto">
          <a:xfrm>
            <a:off x="4782766" y="1971828"/>
            <a:ext cx="3071053" cy="1077218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6B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Sachthemen-orientierungen</a:t>
            </a:r>
          </a:p>
        </p:txBody>
      </p:sp>
      <p:cxnSp>
        <p:nvCxnSpPr>
          <p:cNvPr id="725003" name="AutoShape 11"/>
          <p:cNvCxnSpPr>
            <a:cxnSpLocks noChangeShapeType="1"/>
            <a:stCxn id="725000" idx="3"/>
            <a:endCxn id="724994" idx="0"/>
          </p:cNvCxnSpPr>
          <p:nvPr/>
        </p:nvCxnSpPr>
        <p:spPr bwMode="auto">
          <a:xfrm>
            <a:off x="7853819" y="2510437"/>
            <a:ext cx="2967326" cy="739176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5004" name="AutoShape 12"/>
          <p:cNvCxnSpPr>
            <a:cxnSpLocks noChangeShapeType="1"/>
            <a:stCxn id="724997" idx="3"/>
            <a:endCxn id="724994" idx="2"/>
          </p:cNvCxnSpPr>
          <p:nvPr/>
        </p:nvCxnSpPr>
        <p:spPr bwMode="auto">
          <a:xfrm flipV="1">
            <a:off x="7853819" y="4326831"/>
            <a:ext cx="2967326" cy="728781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5005" name="AutoShape 13"/>
          <p:cNvCxnSpPr>
            <a:cxnSpLocks noChangeShapeType="1"/>
            <a:stCxn id="724998" idx="3"/>
            <a:endCxn id="724994" idx="1"/>
          </p:cNvCxnSpPr>
          <p:nvPr/>
        </p:nvCxnSpPr>
        <p:spPr bwMode="auto">
          <a:xfrm>
            <a:off x="2456656" y="3788222"/>
            <a:ext cx="7323485" cy="0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5008" name="AutoShape 16"/>
          <p:cNvCxnSpPr>
            <a:cxnSpLocks noChangeShapeType="1"/>
            <a:stCxn id="724998" idx="2"/>
            <a:endCxn id="724997" idx="1"/>
          </p:cNvCxnSpPr>
          <p:nvPr/>
        </p:nvCxnSpPr>
        <p:spPr bwMode="auto">
          <a:xfrm>
            <a:off x="1510164" y="4326831"/>
            <a:ext cx="3272602" cy="728781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5009" name="AutoShape 17"/>
          <p:cNvCxnSpPr>
            <a:cxnSpLocks noChangeShapeType="1"/>
            <a:stCxn id="724998" idx="0"/>
            <a:endCxn id="725000" idx="1"/>
          </p:cNvCxnSpPr>
          <p:nvPr/>
        </p:nvCxnSpPr>
        <p:spPr bwMode="auto">
          <a:xfrm flipV="1">
            <a:off x="1510164" y="2510437"/>
            <a:ext cx="3272602" cy="739176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84" name="AutoShape 20"/>
          <p:cNvCxnSpPr>
            <a:cxnSpLocks noChangeShapeType="1"/>
          </p:cNvCxnSpPr>
          <p:nvPr/>
        </p:nvCxnSpPr>
        <p:spPr bwMode="auto">
          <a:xfrm rot="16200000" flipH="1">
            <a:off x="2351088" y="5192713"/>
            <a:ext cx="468312" cy="36512"/>
          </a:xfrm>
          <a:prstGeom prst="bentConnector3">
            <a:avLst>
              <a:gd name="adj1" fmla="val 49829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85" name="AutoShape 35"/>
          <p:cNvCxnSpPr>
            <a:cxnSpLocks noChangeShapeType="1"/>
            <a:endCxn id="725000" idx="0"/>
          </p:cNvCxnSpPr>
          <p:nvPr/>
        </p:nvCxnSpPr>
        <p:spPr bwMode="auto">
          <a:xfrm>
            <a:off x="1531220" y="1036790"/>
            <a:ext cx="4787073" cy="935038"/>
          </a:xfrm>
          <a:prstGeom prst="bentConnector2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30811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249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49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249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249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25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250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250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25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249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249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725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25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725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4994" grpId="0" animBg="1"/>
      <p:bldP spid="724997" grpId="0" animBg="1"/>
      <p:bldP spid="724998" grpId="0" animBg="1"/>
      <p:bldP spid="725000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546</Words>
  <Application>Microsoft Office PowerPoint</Application>
  <PresentationFormat>Breitbild</PresentationFormat>
  <Paragraphs>105</Paragraphs>
  <Slides>34</Slides>
  <Notes>33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34</vt:i4>
      </vt:variant>
    </vt:vector>
  </HeadingPairs>
  <TitlesOfParts>
    <vt:vector size="38" baseType="lpstr">
      <vt:lpstr>Arial</vt:lpstr>
      <vt:lpstr>Calibri</vt:lpstr>
      <vt:lpstr>Calibri Light</vt:lpstr>
      <vt:lpstr>Office</vt:lpstr>
      <vt:lpstr>Brandenburg nach der Wahl: Analyse und Ausblick</vt:lpstr>
      <vt:lpstr>Wahlergebnisse (LWL, %)</vt:lpstr>
      <vt:lpstr>Gewinne/Verluste gegenüber 2014 (Prozentpunkte, LWL)</vt:lpstr>
      <vt:lpstr>Gewinne/Verluste gegenüber 2014 (% d. St.anteils; LWL)</vt:lpstr>
      <vt:lpstr>Gewinne/Verluste gegenüber 2014 (% absol. St., LWL)</vt:lpstr>
      <vt:lpstr>BB: Ergebnisse der Landtagswahlen seit 1990 (LWL; %)</vt:lpstr>
      <vt:lpstr>Wahlabsichten seit 6/2017 (ID; %)</vt:lpstr>
      <vt:lpstr>Wahlergebnis/Wahlabsicht (LWL, ID vorletzte W., %)</vt:lpstr>
      <vt:lpstr>PowerPoint-Präsentation</vt:lpstr>
      <vt:lpstr>Parteibindungen 2016-2018 (% s. stark/stark; FGW)</vt:lpstr>
      <vt:lpstr>Parteienwahl aufgrund Spitzenkandidat/in (ID, VU, %)</vt:lpstr>
      <vt:lpstr>PowerPoint-Präsentation</vt:lpstr>
      <vt:lpstr>Bekanntheit der Spitzenpolitiker/innen (ID; VU; %)</vt:lpstr>
      <vt:lpstr>Generelle Bewertung (alle / eig. Anh, FGW, VU, %)</vt:lpstr>
      <vt:lpstr>Gewünschter Ministerpräsident (FGW; VU, %)</vt:lpstr>
      <vt:lpstr>PowerPoint-Präsentation</vt:lpstr>
      <vt:lpstr>Generelle Bewertung d. Parteien 2019/14 (FGW; VU; MW)</vt:lpstr>
      <vt:lpstr>Zufriedenheit m. d. Arbeit d. LReg 2019/2014 (ID, VU, %)</vt:lpstr>
      <vt:lpstr>Wichtigste Probleme im Land (FGW, VU, %)</vt:lpstr>
      <vt:lpstr>Problemlösungskompetenzen (FGW, VU, %)</vt:lpstr>
      <vt:lpstr>Abwanderung von der CDU (ID, VU, %)</vt:lpstr>
      <vt:lpstr>PowerPoint-Präsentation</vt:lpstr>
      <vt:lpstr>Wahl der Partei aus Überzeugung/Enttäuschung(ID, %)</vt:lpstr>
      <vt:lpstr>Stärkste Partei (Zweitstimmen)</vt:lpstr>
      <vt:lpstr>Pol: Rücksicht a. d. Interessen d. Menschen (ID, 8/19, %)</vt:lpstr>
      <vt:lpstr>Zweitstimmenanteile i. d. WK: AfD / Grüne (LWL; %)</vt:lpstr>
      <vt:lpstr>Ostdeutsche sind Bürger 2. Klasse (Zust., FGW; VU; %)</vt:lpstr>
      <vt:lpstr>„AfD spricht aus, was in den anderen Parteien nicht gesagt werden darf“ (ID, VU, %)</vt:lpstr>
      <vt:lpstr>Sorge, dass Einfluss d. Islam zu stark wird (ID; VU; %)</vt:lpstr>
      <vt:lpstr>PowerPoint-Präsentation</vt:lpstr>
      <vt:lpstr>PowerPoint-Präsentation</vt:lpstr>
      <vt:lpstr>Koalitionsmöglichkeiten (LWL; %; AM: 45)</vt:lpstr>
      <vt:lpstr>Koalitionsbewertung: SPD/CDU/GRÜ (FGW, VU, %)</vt:lpstr>
      <vt:lpstr>Koalitionsbewertung: SPD/LIN/GRÜ  (FGW, VU, %)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Abgeordnetenhauswahl 2016 in Berlin</dc:title>
  <dc:creator>uywABOQLo3CS34YE</dc:creator>
  <cp:lastModifiedBy> </cp:lastModifiedBy>
  <cp:revision>296</cp:revision>
  <cp:lastPrinted>2016-08-30T08:32:42Z</cp:lastPrinted>
  <dcterms:created xsi:type="dcterms:W3CDTF">2016-08-17T14:22:29Z</dcterms:created>
  <dcterms:modified xsi:type="dcterms:W3CDTF">2019-09-18T14:38:58Z</dcterms:modified>
</cp:coreProperties>
</file>