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4" r:id="rId1"/>
  </p:sldMasterIdLst>
  <p:notesMasterIdLst>
    <p:notesMasterId r:id="rId14"/>
  </p:notesMasterIdLst>
  <p:sldIdLst>
    <p:sldId id="258" r:id="rId2"/>
    <p:sldId id="257" r:id="rId3"/>
    <p:sldId id="321" r:id="rId4"/>
    <p:sldId id="330" r:id="rId5"/>
    <p:sldId id="331" r:id="rId6"/>
    <p:sldId id="263" r:id="rId7"/>
    <p:sldId id="274" r:id="rId8"/>
    <p:sldId id="286" r:id="rId9"/>
    <p:sldId id="288" r:id="rId10"/>
    <p:sldId id="293" r:id="rId11"/>
    <p:sldId id="289" r:id="rId12"/>
    <p:sldId id="299" r:id="rId13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Roboto" panose="020B0604020202020204" charset="0"/>
      <p:regular r:id="rId23"/>
      <p:bold r:id="rId24"/>
      <p:italic r:id="rId25"/>
      <p:boldItalic r:id="rId26"/>
    </p:embeddedFont>
    <p:embeddedFont>
      <p:font typeface="Helvetica" panose="020B060402020202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27"/>
    <p:restoredTop sz="94560"/>
  </p:normalViewPr>
  <p:slideViewPr>
    <p:cSldViewPr snapToGrid="0">
      <p:cViewPr varScale="1">
        <p:scale>
          <a:sx n="91" d="100"/>
          <a:sy n="91" d="100"/>
        </p:scale>
        <p:origin x="70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85890f399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85890f399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5890f399c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85890f399c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9229ce275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9229ce2752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/>
              <a:t>-Mirar hacia la “vida”, hacia lo “natural” porque </a:t>
            </a:r>
            <a:r>
              <a:rPr lang="es-CO" err="1"/>
              <a:t>alli</a:t>
            </a:r>
            <a:r>
              <a:rPr lang="es-CO"/>
              <a:t> están todas las respuestas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/>
              <a:t>-Ejemplos: </a:t>
            </a:r>
            <a:endParaRPr/>
          </a:p>
        </p:txBody>
      </p:sp>
      <p:sp>
        <p:nvSpPr>
          <p:cNvPr id="186" name="Google Shape;186;g9229ce2752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O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8240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85890f399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85890f399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341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2147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435275" y="880425"/>
            <a:ext cx="5851200" cy="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435275" y="1887575"/>
            <a:ext cx="8520600" cy="30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435275" y="880425"/>
            <a:ext cx="5851200" cy="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435275" y="2156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2"/>
          </p:nvPr>
        </p:nvSpPr>
        <p:spPr>
          <a:xfrm>
            <a:off x="4662500" y="2156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435275" y="880425"/>
            <a:ext cx="5851200" cy="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311700" y="1066800"/>
            <a:ext cx="2808000" cy="14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366825" y="1066800"/>
            <a:ext cx="45693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490250" y="880425"/>
            <a:ext cx="4329000" cy="3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A19E"/>
              </a:buClr>
              <a:buSzPts val="4400"/>
              <a:buNone/>
              <a:defRPr sz="4400">
                <a:solidFill>
                  <a:srgbClr val="00A19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ea principal 1">
  <p:cSld name="MAIN_POIN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>
            <a:spLocks noGrp="1"/>
          </p:cNvSpPr>
          <p:nvPr>
            <p:ph type="title"/>
          </p:nvPr>
        </p:nvSpPr>
        <p:spPr>
          <a:xfrm>
            <a:off x="490250" y="880425"/>
            <a:ext cx="4329000" cy="3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311700" y="38598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 hasCustomPrompt="1"/>
          </p:nvPr>
        </p:nvSpPr>
        <p:spPr>
          <a:xfrm>
            <a:off x="311700" y="874450"/>
            <a:ext cx="8520600" cy="155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A19E"/>
              </a:buClr>
              <a:buSzPts val="12000"/>
              <a:buNone/>
              <a:defRPr sz="12000">
                <a:solidFill>
                  <a:srgbClr val="00A19E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11700" y="233247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rgbClr val="00A19E"/>
              </a:buClr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rgbClr val="00A19E"/>
              </a:buClr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rgbClr val="00A19E"/>
              </a:buClr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rgbClr val="00A19E"/>
              </a:buClr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rgbClr val="00A19E"/>
              </a:buClr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rgbClr val="00A19E"/>
              </a:buClr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rgbClr val="00A19E"/>
              </a:buClr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rgbClr val="00A19E"/>
              </a:buClr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rgbClr val="00A19E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35275" y="880425"/>
            <a:ext cx="585120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3B84F"/>
              </a:buClr>
              <a:buSzPts val="2700"/>
              <a:buFont typeface="Open Sans"/>
              <a:buNone/>
              <a:defRPr sz="2700" b="1">
                <a:solidFill>
                  <a:srgbClr val="33B84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ECE50"/>
              </a:buClr>
              <a:buSzPts val="2800"/>
              <a:buNone/>
              <a:defRPr sz="2800" b="1">
                <a:solidFill>
                  <a:srgbClr val="2ECE5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ECE50"/>
              </a:buClr>
              <a:buSzPts val="2800"/>
              <a:buNone/>
              <a:defRPr sz="2800" b="1">
                <a:solidFill>
                  <a:srgbClr val="2ECE5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ECE50"/>
              </a:buClr>
              <a:buSzPts val="2800"/>
              <a:buNone/>
              <a:defRPr sz="2800" b="1">
                <a:solidFill>
                  <a:srgbClr val="2ECE5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ECE50"/>
              </a:buClr>
              <a:buSzPts val="2800"/>
              <a:buNone/>
              <a:defRPr sz="2800" b="1">
                <a:solidFill>
                  <a:srgbClr val="2ECE5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ECE50"/>
              </a:buClr>
              <a:buSzPts val="2800"/>
              <a:buNone/>
              <a:defRPr sz="2800" b="1">
                <a:solidFill>
                  <a:srgbClr val="2ECE5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ECE50"/>
              </a:buClr>
              <a:buSzPts val="2800"/>
              <a:buNone/>
              <a:defRPr sz="2800" b="1">
                <a:solidFill>
                  <a:srgbClr val="2ECE5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ECE50"/>
              </a:buClr>
              <a:buSzPts val="2800"/>
              <a:buNone/>
              <a:defRPr sz="2800" b="1">
                <a:solidFill>
                  <a:srgbClr val="2ECE5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ECE50"/>
              </a:buClr>
              <a:buSzPts val="2800"/>
              <a:buNone/>
              <a:defRPr sz="2800" b="1">
                <a:solidFill>
                  <a:srgbClr val="2ECE50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35275" y="1887575"/>
            <a:ext cx="8520600" cy="30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AC53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AC53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AC53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AC53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AC53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AC53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AC53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AC53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AC53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60" r:id="rId8"/>
    <p:sldLayoutId id="2147483661" r:id="rId9"/>
    <p:sldLayoutId id="2147483662" r:id="rId10"/>
    <p:sldLayoutId id="214748366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erinaudo@universidadean.edu.c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merinaudo@universidadean.edu.co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naturebasedsolutionsinitiative.org/what-are-nature-based-solutions/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>
            <a:spLocks noGrp="1"/>
          </p:cNvSpPr>
          <p:nvPr>
            <p:ph type="title"/>
          </p:nvPr>
        </p:nvSpPr>
        <p:spPr>
          <a:xfrm>
            <a:off x="350297" y="1228361"/>
            <a:ext cx="4329000" cy="23747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dirty="0"/>
              <a:t>El poder de la naturaleza para potenciar soluciones</a:t>
            </a:r>
            <a:endParaRPr sz="36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0842A00-5C1C-0D48-8964-938F68A31157}"/>
              </a:ext>
            </a:extLst>
          </p:cNvPr>
          <p:cNvSpPr txBox="1"/>
          <p:nvPr/>
        </p:nvSpPr>
        <p:spPr>
          <a:xfrm>
            <a:off x="2817839" y="3915139"/>
            <a:ext cx="3722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/>
              <a:t>Maria Eugenia Rinaudo Mannucci </a:t>
            </a:r>
          </a:p>
          <a:p>
            <a:pPr algn="r"/>
            <a:r>
              <a:rPr lang="es-CO" sz="1600" dirty="0"/>
              <a:t>Coordinadora de Sostenibilidad </a:t>
            </a:r>
            <a:r>
              <a:rPr lang="es-CO" sz="1600" dirty="0" err="1"/>
              <a:t>Ean</a:t>
            </a:r>
            <a:endParaRPr lang="es-CO" sz="1600" dirty="0"/>
          </a:p>
          <a:p>
            <a:pPr algn="r"/>
            <a:r>
              <a:rPr lang="es-CO" sz="1600" b="1" i="1" dirty="0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merinaudo@universidadean.edu.co</a:t>
            </a:r>
            <a:endParaRPr lang="es-CO" sz="1600" b="1" i="1" dirty="0">
              <a:solidFill>
                <a:srgbClr val="00B050"/>
              </a:solidFill>
            </a:endParaRPr>
          </a:p>
          <a:p>
            <a:pPr algn="r"/>
            <a:r>
              <a:rPr lang="es-CO" sz="1600" b="1" i="1" dirty="0">
                <a:solidFill>
                  <a:srgbClr val="00B050"/>
                </a:solidFill>
              </a:rPr>
              <a:t>Twitter: @</a:t>
            </a:r>
            <a:r>
              <a:rPr lang="es-CO" sz="1600" b="1" i="1" dirty="0" err="1">
                <a:solidFill>
                  <a:srgbClr val="00B050"/>
                </a:solidFill>
              </a:rPr>
              <a:t>rinaudomariae</a:t>
            </a:r>
            <a:endParaRPr lang="es-CO" sz="1600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FA007B41-29C2-9641-9C1B-486F257A2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91" t="4444" r="11030" b="654"/>
          <a:stretch/>
        </p:blipFill>
        <p:spPr>
          <a:xfrm>
            <a:off x="4577751" y="1143000"/>
            <a:ext cx="3986938" cy="2788918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2B57780A-74CB-F249-BC4B-AD254D673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41" t="3791" r="13014" b="10309"/>
          <a:stretch/>
        </p:blipFill>
        <p:spPr>
          <a:xfrm>
            <a:off x="594360" y="1143001"/>
            <a:ext cx="3985164" cy="2788919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9484F831-3705-1E42-A2A1-238E6932E96B}"/>
              </a:ext>
            </a:extLst>
          </p:cNvPr>
          <p:cNvSpPr txBox="1"/>
          <p:nvPr/>
        </p:nvSpPr>
        <p:spPr>
          <a:xfrm>
            <a:off x="594359" y="1143000"/>
            <a:ext cx="193150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Cartagena, 1953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7A033CF-EDDA-054E-B092-8BCCB46384F4}"/>
              </a:ext>
            </a:extLst>
          </p:cNvPr>
          <p:cNvSpPr txBox="1"/>
          <p:nvPr/>
        </p:nvSpPr>
        <p:spPr>
          <a:xfrm>
            <a:off x="4579524" y="1143000"/>
            <a:ext cx="193150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Cartagena, 2016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46A39CBA-0F3F-7A48-A219-63BB89608A6A}"/>
              </a:ext>
            </a:extLst>
          </p:cNvPr>
          <p:cNvSpPr txBox="1"/>
          <p:nvPr/>
        </p:nvSpPr>
        <p:spPr>
          <a:xfrm>
            <a:off x="714506" y="323278"/>
            <a:ext cx="79363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r>
              <a:rPr lang="es-CO" sz="22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Tranformaciones acumuladas e históricas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9139F05-1E1E-0B47-BF6D-C647614EE583}"/>
              </a:ext>
            </a:extLst>
          </p:cNvPr>
          <p:cNvSpPr/>
          <p:nvPr/>
        </p:nvSpPr>
        <p:spPr>
          <a:xfrm>
            <a:off x="1776671" y="4179127"/>
            <a:ext cx="56021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>
                <a:latin typeface="Myriad Pro" panose="020B0503030403020204" pitchFamily="34" charset="0"/>
              </a:rPr>
              <a:t>¿Estamos tomando en cuenta las acumulaciones (positivas y negativas) realizadas sobre los territorios al momento de diseñar y aplicar soluciones basadas en la naturaleza?</a:t>
            </a:r>
          </a:p>
        </p:txBody>
      </p:sp>
    </p:spTree>
    <p:extLst>
      <p:ext uri="{BB962C8B-B14F-4D97-AF65-F5344CB8AC3E}">
        <p14:creationId xmlns:p14="http://schemas.microsoft.com/office/powerpoint/2010/main" val="325268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9229ce2752_0_3"/>
          <p:cNvSpPr/>
          <p:nvPr/>
        </p:nvSpPr>
        <p:spPr>
          <a:xfrm>
            <a:off x="-81850" y="1866874"/>
            <a:ext cx="3955853" cy="347165"/>
          </a:xfrm>
          <a:prstGeom prst="parallelogram">
            <a:avLst>
              <a:gd name="adj" fmla="val 25000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2400"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g9229ce2752_0_3"/>
          <p:cNvSpPr txBox="1">
            <a:spLocks noGrp="1"/>
          </p:cNvSpPr>
          <p:nvPr>
            <p:ph type="ctrTitle"/>
          </p:nvPr>
        </p:nvSpPr>
        <p:spPr>
          <a:xfrm>
            <a:off x="276028" y="1276388"/>
            <a:ext cx="3597975" cy="179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l">
              <a:buSzPts val="2800"/>
              <a:buFont typeface="Helvetica Neue"/>
            </a:pPr>
            <a:r>
              <a:rPr lang="es-CO" sz="2100" dirty="0">
                <a:latin typeface="Helvetica Neue"/>
                <a:ea typeface="Helvetica Neue"/>
                <a:cs typeface="Helvetica Neue"/>
              </a:rPr>
              <a:t/>
            </a:r>
            <a:br>
              <a:rPr lang="es-CO" sz="2100" dirty="0">
                <a:latin typeface="Helvetica Neue"/>
                <a:ea typeface="Helvetica Neue"/>
                <a:cs typeface="Helvetica Neue"/>
              </a:rPr>
            </a:br>
            <a:r>
              <a:rPr lang="es-CO" sz="21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Necesitamos transitar hacia un futuro sostenible a partir de la </a:t>
            </a:r>
            <a:r>
              <a:rPr lang="es-CO" sz="2100" dirty="0" err="1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bioinspiración</a:t>
            </a:r>
            <a:r>
              <a:rPr lang="es-CO" sz="21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la innovación y la regeneración</a:t>
            </a:r>
            <a:r>
              <a:rPr lang="es-CO" sz="21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</a:rPr>
              <a:t/>
            </a:r>
            <a:br>
              <a:rPr lang="es-CO" sz="21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</a:rPr>
            </a:br>
            <a:endParaRPr lang="es-ES" sz="2100" dirty="0">
              <a:solidFill>
                <a:schemeClr val="tx1"/>
              </a:solidFill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2" name="Imagen 2" descr="Imagen que contiene interior, edificio, pantalla, cocina&#10;&#10;Descripción generada automáticamente">
            <a:extLst>
              <a:ext uri="{FF2B5EF4-FFF2-40B4-BE49-F238E27FC236}">
                <a16:creationId xmlns:a16="http://schemas.microsoft.com/office/drawing/2014/main" id="{A52B929A-EB5F-4ABA-8617-7C0D8AF280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77"/>
          <a:stretch/>
        </p:blipFill>
        <p:spPr>
          <a:xfrm>
            <a:off x="4027997" y="0"/>
            <a:ext cx="4739516" cy="5143991"/>
          </a:xfrm>
          <a:prstGeom prst="rect">
            <a:avLst/>
          </a:prstGeom>
        </p:spPr>
      </p:pic>
      <p:sp>
        <p:nvSpPr>
          <p:cNvPr id="191" name="Google Shape;191;g9229ce2752_0_3"/>
          <p:cNvSpPr txBox="1"/>
          <p:nvPr/>
        </p:nvSpPr>
        <p:spPr>
          <a:xfrm>
            <a:off x="5516218" y="4771645"/>
            <a:ext cx="2440532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s-CO" sz="1050" b="1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The Aguahoja Pavilion. MIT</a:t>
            </a:r>
            <a:endParaRPr lang="es-ES" sz="1050" b="1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41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>
            <a:spLocks noGrp="1"/>
          </p:cNvSpPr>
          <p:nvPr>
            <p:ph type="title"/>
          </p:nvPr>
        </p:nvSpPr>
        <p:spPr>
          <a:xfrm>
            <a:off x="350297" y="1228361"/>
            <a:ext cx="4329000" cy="23747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dirty="0"/>
              <a:t>¡Muchas gracias por su atención!</a:t>
            </a:r>
            <a:endParaRPr sz="36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0842A00-5C1C-0D48-8964-938F68A31157}"/>
              </a:ext>
            </a:extLst>
          </p:cNvPr>
          <p:cNvSpPr txBox="1"/>
          <p:nvPr/>
        </p:nvSpPr>
        <p:spPr>
          <a:xfrm>
            <a:off x="2817839" y="3915139"/>
            <a:ext cx="3722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/>
              <a:t>Maria Eugenia Rinaudo Mannucci </a:t>
            </a:r>
          </a:p>
          <a:p>
            <a:pPr algn="r"/>
            <a:r>
              <a:rPr lang="es-CO" sz="1600" dirty="0"/>
              <a:t>Coordinadora de Sostenibilidad </a:t>
            </a:r>
            <a:r>
              <a:rPr lang="es-CO" sz="1600" dirty="0" err="1"/>
              <a:t>Ean</a:t>
            </a:r>
            <a:endParaRPr lang="es-CO" sz="1600" dirty="0"/>
          </a:p>
          <a:p>
            <a:pPr algn="r"/>
            <a:r>
              <a:rPr lang="es-CO" sz="1600" b="1" i="1" dirty="0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merinaudo@universidadean.edu.co</a:t>
            </a:r>
            <a:endParaRPr lang="es-CO" sz="1600" b="1" i="1" dirty="0">
              <a:solidFill>
                <a:srgbClr val="00B050"/>
              </a:solidFill>
            </a:endParaRPr>
          </a:p>
          <a:p>
            <a:pPr algn="r"/>
            <a:r>
              <a:rPr lang="es-CO" sz="1600" b="1" i="1" dirty="0">
                <a:solidFill>
                  <a:srgbClr val="00B050"/>
                </a:solidFill>
              </a:rPr>
              <a:t>Twitter: @</a:t>
            </a:r>
            <a:r>
              <a:rPr lang="es-CO" sz="1600" b="1" i="1" dirty="0" err="1">
                <a:solidFill>
                  <a:srgbClr val="00B050"/>
                </a:solidFill>
              </a:rPr>
              <a:t>rinaudomariae</a:t>
            </a:r>
            <a:endParaRPr lang="es-CO" sz="16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1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A82ED570-602F-7A78-89D5-0CF696A86FDD}"/>
              </a:ext>
            </a:extLst>
          </p:cNvPr>
          <p:cNvSpPr/>
          <p:nvPr/>
        </p:nvSpPr>
        <p:spPr>
          <a:xfrm>
            <a:off x="1180288" y="1559330"/>
            <a:ext cx="678342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800" b="1" dirty="0"/>
              <a:t>La naturaleza está llena de </a:t>
            </a:r>
            <a:r>
              <a:rPr lang="es-CO" sz="1800" b="1" dirty="0">
                <a:solidFill>
                  <a:srgbClr val="00B050"/>
                </a:solidFill>
              </a:rPr>
              <a:t>fuerzas vitales</a:t>
            </a:r>
            <a:r>
              <a:rPr lang="es-CO" sz="1800" b="1" dirty="0"/>
              <a:t>.</a:t>
            </a:r>
          </a:p>
          <a:p>
            <a:pPr algn="ctr"/>
            <a:r>
              <a:rPr lang="es-CO" sz="1800" i="1" dirty="0"/>
              <a:t>Paracelso</a:t>
            </a:r>
          </a:p>
          <a:p>
            <a:pPr algn="ctr"/>
            <a:endParaRPr lang="es-CO" sz="1800" dirty="0"/>
          </a:p>
          <a:p>
            <a:pPr algn="ctr"/>
            <a:endParaRPr lang="es-CO" sz="1800" dirty="0"/>
          </a:p>
          <a:p>
            <a:pPr algn="ctr"/>
            <a:endParaRPr lang="es-CO" sz="1800" dirty="0"/>
          </a:p>
          <a:p>
            <a:pPr algn="ctr"/>
            <a:r>
              <a:rPr lang="es-CO" sz="1800" b="1" dirty="0"/>
              <a:t>El privilegio de </a:t>
            </a:r>
            <a:r>
              <a:rPr lang="es-CO" sz="1800" b="1" dirty="0">
                <a:solidFill>
                  <a:srgbClr val="00B050"/>
                </a:solidFill>
              </a:rPr>
              <a:t>estar vivos</a:t>
            </a:r>
            <a:r>
              <a:rPr lang="es-CO" sz="1800" b="1" dirty="0"/>
              <a:t>, es poderse transformar.</a:t>
            </a:r>
          </a:p>
          <a:p>
            <a:pPr algn="ctr"/>
            <a:r>
              <a:rPr lang="es-CO" sz="1800" i="1" dirty="0"/>
              <a:t>Hans </a:t>
            </a:r>
            <a:r>
              <a:rPr lang="es-CO" sz="1800" i="1" dirty="0" err="1"/>
              <a:t>Jonas</a:t>
            </a:r>
            <a:endParaRPr lang="es-CO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261782E-2B95-574E-AA19-3F1A2E96C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8BB8996-2F4B-7745-B296-69A07E4C1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" y="142240"/>
            <a:ext cx="9136888" cy="4998777"/>
          </a:xfrm>
          <a:prstGeom prst="rect">
            <a:avLst/>
          </a:prstGeom>
        </p:spPr>
      </p:pic>
      <p:sp>
        <p:nvSpPr>
          <p:cNvPr id="5" name="Google Shape;76;p19">
            <a:extLst>
              <a:ext uri="{FF2B5EF4-FFF2-40B4-BE49-F238E27FC236}">
                <a16:creationId xmlns:a16="http://schemas.microsoft.com/office/drawing/2014/main" id="{0EB50F99-5C81-C24E-8FB0-D7114F6809C2}"/>
              </a:ext>
            </a:extLst>
          </p:cNvPr>
          <p:cNvSpPr txBox="1">
            <a:spLocks/>
          </p:cNvSpPr>
          <p:nvPr/>
        </p:nvSpPr>
        <p:spPr>
          <a:xfrm>
            <a:off x="533520" y="0"/>
            <a:ext cx="8076960" cy="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3200" b="1" dirty="0">
                <a:solidFill>
                  <a:schemeClr val="bg2"/>
                </a:solidFill>
              </a:rPr>
              <a:t>HABITAMOS UN PLANETA EN </a:t>
            </a:r>
            <a:r>
              <a:rPr lang="es-ES" sz="3200" b="1" dirty="0">
                <a:solidFill>
                  <a:srgbClr val="FFC000"/>
                </a:solidFill>
              </a:rPr>
              <a:t>RIESGO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03DFC68-A9C6-384B-B959-58C93FA5CC04}"/>
              </a:ext>
            </a:extLst>
          </p:cNvPr>
          <p:cNvSpPr txBox="1"/>
          <p:nvPr/>
        </p:nvSpPr>
        <p:spPr>
          <a:xfrm>
            <a:off x="5709920" y="2378488"/>
            <a:ext cx="2621280" cy="523220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2"/>
                </a:solidFill>
              </a:rPr>
              <a:t>Transitar desde un enfoque antropocéntrico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65E88AA-6456-D846-8EEB-53070C2C5BE3}"/>
              </a:ext>
            </a:extLst>
          </p:cNvPr>
          <p:cNvSpPr txBox="1"/>
          <p:nvPr/>
        </p:nvSpPr>
        <p:spPr>
          <a:xfrm>
            <a:off x="853440" y="2449608"/>
            <a:ext cx="2621280" cy="523220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2"/>
                </a:solidFill>
              </a:rPr>
              <a:t>Hacia un enfoque </a:t>
            </a:r>
          </a:p>
          <a:p>
            <a:pPr algn="ctr"/>
            <a:r>
              <a:rPr lang="es-CO" b="1" dirty="0">
                <a:solidFill>
                  <a:schemeClr val="bg2"/>
                </a:solidFill>
              </a:rPr>
              <a:t>biocéntrico</a:t>
            </a:r>
          </a:p>
        </p:txBody>
      </p:sp>
      <p:sp>
        <p:nvSpPr>
          <p:cNvPr id="10" name="Flecha en U 9">
            <a:extLst>
              <a:ext uri="{FF2B5EF4-FFF2-40B4-BE49-F238E27FC236}">
                <a16:creationId xmlns:a16="http://schemas.microsoft.com/office/drawing/2014/main" id="{0E947240-3D72-E34D-8384-3E70EF7CE644}"/>
              </a:ext>
            </a:extLst>
          </p:cNvPr>
          <p:cNvSpPr/>
          <p:nvPr/>
        </p:nvSpPr>
        <p:spPr>
          <a:xfrm rot="10800000">
            <a:off x="1605280" y="3115068"/>
            <a:ext cx="5557520" cy="1737360"/>
          </a:xfrm>
          <a:prstGeom prst="uturnArrow">
            <a:avLst>
              <a:gd name="adj1" fmla="val 5702"/>
              <a:gd name="adj2" fmla="val 25000"/>
              <a:gd name="adj3" fmla="val 15643"/>
              <a:gd name="adj4" fmla="val 44920"/>
              <a:gd name="adj5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7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DD0FB7D-B319-354C-AE7E-56AD9FA66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2FB7B8F-8A0C-4F4E-8871-F5893C9D9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52" y="1980413"/>
            <a:ext cx="1737964" cy="1685299"/>
          </a:xfrm>
          <a:prstGeom prst="rect">
            <a:avLst/>
          </a:prstGeom>
        </p:spPr>
      </p:pic>
      <p:sp>
        <p:nvSpPr>
          <p:cNvPr id="4" name="CuadroTexto 5">
            <a:extLst>
              <a:ext uri="{FF2B5EF4-FFF2-40B4-BE49-F238E27FC236}">
                <a16:creationId xmlns:a16="http://schemas.microsoft.com/office/drawing/2014/main" id="{C96DA250-8873-9C44-8587-024D5D59DE1C}"/>
              </a:ext>
            </a:extLst>
          </p:cNvPr>
          <p:cNvSpPr txBox="1"/>
          <p:nvPr/>
        </p:nvSpPr>
        <p:spPr>
          <a:xfrm rot="16200000">
            <a:off x="-949483" y="2661406"/>
            <a:ext cx="2300272" cy="230830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s-CO" sz="9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DESAFÍOS Y RETOS ACTUALES</a:t>
            </a:r>
          </a:p>
        </p:txBody>
      </p:sp>
      <p:sp>
        <p:nvSpPr>
          <p:cNvPr id="5" name="Google Shape;76;p19">
            <a:extLst>
              <a:ext uri="{FF2B5EF4-FFF2-40B4-BE49-F238E27FC236}">
                <a16:creationId xmlns:a16="http://schemas.microsoft.com/office/drawing/2014/main" id="{3D4EC47C-1D41-9544-9DA2-457569B433B6}"/>
              </a:ext>
            </a:extLst>
          </p:cNvPr>
          <p:cNvSpPr txBox="1">
            <a:spLocks/>
          </p:cNvSpPr>
          <p:nvPr/>
        </p:nvSpPr>
        <p:spPr>
          <a:xfrm>
            <a:off x="234087" y="123225"/>
            <a:ext cx="8076960" cy="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2800" b="1" dirty="0">
                <a:solidFill>
                  <a:schemeClr val="bg2"/>
                </a:solidFill>
              </a:rPr>
              <a:t>¿CÓMO DISEÑAR FUTUROS POSIBLES?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3DD2FA5-2737-E440-865A-D99A58513D93}"/>
              </a:ext>
            </a:extLst>
          </p:cNvPr>
          <p:cNvCxnSpPr/>
          <p:nvPr/>
        </p:nvCxnSpPr>
        <p:spPr>
          <a:xfrm>
            <a:off x="124993" y="703796"/>
            <a:ext cx="2725093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8">
            <a:extLst>
              <a:ext uri="{FF2B5EF4-FFF2-40B4-BE49-F238E27FC236}">
                <a16:creationId xmlns:a16="http://schemas.microsoft.com/office/drawing/2014/main" id="{A077C543-A8B6-454B-9D7C-D2566CFAE9A7}"/>
              </a:ext>
            </a:extLst>
          </p:cNvPr>
          <p:cNvSpPr txBox="1"/>
          <p:nvPr/>
        </p:nvSpPr>
        <p:spPr>
          <a:xfrm>
            <a:off x="2189672" y="1523078"/>
            <a:ext cx="970550" cy="276997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 anchor="t">
            <a:spAutoFit/>
          </a:bodyPr>
          <a:lstStyle/>
          <a:p>
            <a:pPr algn="ctr"/>
            <a:r>
              <a:rPr lang="es-ES_tradnl" sz="1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MEJORAR</a:t>
            </a:r>
            <a:endParaRPr lang="es-CO" sz="12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9">
            <a:extLst>
              <a:ext uri="{FF2B5EF4-FFF2-40B4-BE49-F238E27FC236}">
                <a16:creationId xmlns:a16="http://schemas.microsoft.com/office/drawing/2014/main" id="{DF28BF7C-5968-2444-810F-7A628BFADC3B}"/>
              </a:ext>
            </a:extLst>
          </p:cNvPr>
          <p:cNvSpPr txBox="1"/>
          <p:nvPr/>
        </p:nvSpPr>
        <p:spPr>
          <a:xfrm>
            <a:off x="2115302" y="2400040"/>
            <a:ext cx="1202230" cy="276997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algn="ctr"/>
            <a:r>
              <a:rPr lang="es-ES_tradnl" sz="1200" b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CONTINUAR</a:t>
            </a:r>
            <a:endParaRPr lang="es-CO" sz="1200" b="1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CuadroTexto 10">
            <a:extLst>
              <a:ext uri="{FF2B5EF4-FFF2-40B4-BE49-F238E27FC236}">
                <a16:creationId xmlns:a16="http://schemas.microsoft.com/office/drawing/2014/main" id="{E1E0C212-8961-0347-AA9D-84F07A37E76E}"/>
              </a:ext>
            </a:extLst>
          </p:cNvPr>
          <p:cNvSpPr txBox="1"/>
          <p:nvPr/>
        </p:nvSpPr>
        <p:spPr>
          <a:xfrm>
            <a:off x="2142599" y="3312754"/>
            <a:ext cx="1176233" cy="276997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algn="ctr"/>
            <a:r>
              <a:rPr lang="es-ES_tradnl" sz="12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EMPEORAR</a:t>
            </a:r>
            <a:endParaRPr lang="es-CO" sz="1200" b="1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9CB7B54-8896-0946-9E4C-BCDD04C7BD93}"/>
              </a:ext>
            </a:extLst>
          </p:cNvPr>
          <p:cNvCxnSpPr/>
          <p:nvPr/>
        </p:nvCxnSpPr>
        <p:spPr>
          <a:xfrm flipV="1">
            <a:off x="2252343" y="2940703"/>
            <a:ext cx="4970898" cy="19178"/>
          </a:xfrm>
          <a:prstGeom prst="straightConnector1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1CCA8187-09A2-F940-B8B2-28085F6F9177}"/>
              </a:ext>
            </a:extLst>
          </p:cNvPr>
          <p:cNvCxnSpPr>
            <a:cxnSpLocks/>
          </p:cNvCxnSpPr>
          <p:nvPr/>
        </p:nvCxnSpPr>
        <p:spPr>
          <a:xfrm flipV="1">
            <a:off x="2273608" y="1985645"/>
            <a:ext cx="4970898" cy="19178"/>
          </a:xfrm>
          <a:prstGeom prst="straightConnector1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42779B2B-825D-7E4D-B2DF-5DE2C3A1D462}"/>
              </a:ext>
            </a:extLst>
          </p:cNvPr>
          <p:cNvCxnSpPr>
            <a:cxnSpLocks/>
          </p:cNvCxnSpPr>
          <p:nvPr/>
        </p:nvCxnSpPr>
        <p:spPr>
          <a:xfrm flipV="1">
            <a:off x="2273608" y="3868910"/>
            <a:ext cx="4970898" cy="19178"/>
          </a:xfrm>
          <a:prstGeom prst="straightConnector1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echa derecha 27">
            <a:extLst>
              <a:ext uri="{FF2B5EF4-FFF2-40B4-BE49-F238E27FC236}">
                <a16:creationId xmlns:a16="http://schemas.microsoft.com/office/drawing/2014/main" id="{F19CDE5E-B82D-364A-B6D2-422022EB32BB}"/>
              </a:ext>
            </a:extLst>
          </p:cNvPr>
          <p:cNvSpPr/>
          <p:nvPr/>
        </p:nvSpPr>
        <p:spPr>
          <a:xfrm rot="16200000">
            <a:off x="245710" y="2628196"/>
            <a:ext cx="3529663" cy="336771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s-CO" sz="1200" b="1" dirty="0">
                <a:solidFill>
                  <a:schemeClr val="bg1"/>
                </a:solidFill>
                <a:cs typeface="Arial"/>
              </a:rPr>
              <a:t>     -     INNOVACIÓN CLIMÁTICA    +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F893D6F-B78C-B142-9829-694D801F742E}"/>
              </a:ext>
            </a:extLst>
          </p:cNvPr>
          <p:cNvSpPr txBox="1"/>
          <p:nvPr/>
        </p:nvSpPr>
        <p:spPr>
          <a:xfrm rot="16200000">
            <a:off x="6208829" y="2813454"/>
            <a:ext cx="25206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UMBRAL DE SOSTENIBILIDAD</a:t>
            </a:r>
          </a:p>
        </p:txBody>
      </p:sp>
      <p:sp>
        <p:nvSpPr>
          <p:cNvPr id="15" name="Flecha arriba y abajo 14">
            <a:extLst>
              <a:ext uri="{FF2B5EF4-FFF2-40B4-BE49-F238E27FC236}">
                <a16:creationId xmlns:a16="http://schemas.microsoft.com/office/drawing/2014/main" id="{56E7F244-D1BD-9349-AED2-E91610CD6B10}"/>
              </a:ext>
            </a:extLst>
          </p:cNvPr>
          <p:cNvSpPr/>
          <p:nvPr/>
        </p:nvSpPr>
        <p:spPr>
          <a:xfrm rot="10800000">
            <a:off x="7138261" y="1474521"/>
            <a:ext cx="300789" cy="2841933"/>
          </a:xfrm>
          <a:prstGeom prst="upDownArrow">
            <a:avLst/>
          </a:prstGeom>
          <a:gradFill>
            <a:gsLst>
              <a:gs pos="100000">
                <a:srgbClr val="00B050"/>
              </a:gs>
              <a:gs pos="0">
                <a:srgbClr val="C00000"/>
              </a:gs>
              <a:gs pos="77000">
                <a:srgbClr val="00B050"/>
              </a:gs>
              <a:gs pos="99468">
                <a:srgbClr val="06B155"/>
              </a:gs>
              <a:gs pos="98937">
                <a:srgbClr val="0BB15A"/>
              </a:gs>
              <a:gs pos="97875">
                <a:srgbClr val="16B263"/>
              </a:gs>
              <a:gs pos="95750">
                <a:srgbClr val="2BB475"/>
              </a:gs>
              <a:gs pos="28000">
                <a:srgbClr val="C00000"/>
              </a:gs>
              <a:gs pos="83000">
                <a:srgbClr val="00B05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0BA57F3-B684-ED4E-AA76-95C936F0E1B7}"/>
              </a:ext>
            </a:extLst>
          </p:cNvPr>
          <p:cNvSpPr txBox="1"/>
          <p:nvPr/>
        </p:nvSpPr>
        <p:spPr>
          <a:xfrm>
            <a:off x="7044829" y="1125924"/>
            <a:ext cx="1873353" cy="25391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r"/>
            <a:r>
              <a:rPr lang="es-CO" sz="1200" b="1" i="1" dirty="0">
                <a:solidFill>
                  <a:srgbClr val="00B050"/>
                </a:solidFill>
              </a:rPr>
              <a:t>REGENERATIVO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BD413CF-D7CD-9643-8058-A9170A03F685}"/>
              </a:ext>
            </a:extLst>
          </p:cNvPr>
          <p:cNvSpPr txBox="1"/>
          <p:nvPr/>
        </p:nvSpPr>
        <p:spPr>
          <a:xfrm>
            <a:off x="7256334" y="4238535"/>
            <a:ext cx="1727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200" b="1" i="1" dirty="0">
                <a:solidFill>
                  <a:srgbClr val="C00000"/>
                </a:solidFill>
              </a:rPr>
              <a:t>DEGENERATIVO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28487AD-9253-494C-9F19-3B8A049E2E06}"/>
              </a:ext>
            </a:extLst>
          </p:cNvPr>
          <p:cNvSpPr txBox="1"/>
          <p:nvPr/>
        </p:nvSpPr>
        <p:spPr>
          <a:xfrm>
            <a:off x="3349583" y="3093110"/>
            <a:ext cx="359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solidFill>
                  <a:srgbClr val="C00000"/>
                </a:solidFill>
              </a:rPr>
              <a:t>EL GRAN DESMORONAMIENTO</a:t>
            </a:r>
          </a:p>
          <a:p>
            <a:pPr algn="ctr"/>
            <a:r>
              <a:rPr lang="es-CO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Conocedor de la inminencia y la gravedad del colapso, reconoce que no se puede hacer gran cosa, que ya tendríamos que haberlo hecho.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4A49249-54EB-DF4D-AF77-BA03D0972669}"/>
              </a:ext>
            </a:extLst>
          </p:cNvPr>
          <p:cNvSpPr txBox="1"/>
          <p:nvPr/>
        </p:nvSpPr>
        <p:spPr>
          <a:xfrm>
            <a:off x="3349583" y="2158084"/>
            <a:ext cx="359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solidFill>
                  <a:srgbClr val="FFC000"/>
                </a:solidFill>
              </a:rPr>
              <a:t>TODO COMO SIEMPRE</a:t>
            </a:r>
          </a:p>
          <a:p>
            <a:pPr algn="ctr"/>
            <a:r>
              <a:rPr lang="es-CO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Embriagado por el pensamiento dominante, asegura que hay que seguir creciendo y aumentar la producción y el consumo a cuesta de todo.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DD1F518-C50C-CE40-9E15-C169605270E4}"/>
              </a:ext>
            </a:extLst>
          </p:cNvPr>
          <p:cNvSpPr txBox="1"/>
          <p:nvPr/>
        </p:nvSpPr>
        <p:spPr>
          <a:xfrm>
            <a:off x="3317532" y="1191034"/>
            <a:ext cx="359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solidFill>
                  <a:srgbClr val="00B050"/>
                </a:solidFill>
              </a:rPr>
              <a:t>EL GRAN GIRO</a:t>
            </a:r>
          </a:p>
          <a:p>
            <a:pPr algn="ctr"/>
            <a:r>
              <a:rPr lang="es-CO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Parte de la aventura esencial de nuestro tiempo y consiste en la transición hacia una dimensión regenerativa y a una sociedad sustentadora de vida.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43635CD-04C6-0A44-B5D5-378994281268}"/>
              </a:ext>
            </a:extLst>
          </p:cNvPr>
          <p:cNvSpPr txBox="1"/>
          <p:nvPr/>
        </p:nvSpPr>
        <p:spPr>
          <a:xfrm>
            <a:off x="7670238" y="2565731"/>
            <a:ext cx="13625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b="1" dirty="0">
                <a:solidFill>
                  <a:srgbClr val="7030A0"/>
                </a:solidFill>
              </a:rPr>
              <a:t>Como agente de cambio, ¿dónde estás tu?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D40DEBC-867E-2D44-A45A-BB5F3694944F}"/>
              </a:ext>
            </a:extLst>
          </p:cNvPr>
          <p:cNvSpPr txBox="1"/>
          <p:nvPr/>
        </p:nvSpPr>
        <p:spPr>
          <a:xfrm>
            <a:off x="7450386" y="1313768"/>
            <a:ext cx="15823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Enfoque biocéntrico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EB4E28E-60D3-F64F-80BF-43FC6D1D609A}"/>
              </a:ext>
            </a:extLst>
          </p:cNvPr>
          <p:cNvSpPr txBox="1"/>
          <p:nvPr/>
        </p:nvSpPr>
        <p:spPr>
          <a:xfrm>
            <a:off x="7439051" y="4427914"/>
            <a:ext cx="1704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Enfoque antropocéntrico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DA82413-220A-5A49-9F58-2CDFE2068DD6}"/>
              </a:ext>
            </a:extLst>
          </p:cNvPr>
          <p:cNvSpPr txBox="1"/>
          <p:nvPr/>
        </p:nvSpPr>
        <p:spPr>
          <a:xfrm>
            <a:off x="8171" y="4532619"/>
            <a:ext cx="2352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Inspirada en:</a:t>
            </a:r>
          </a:p>
          <a:p>
            <a:r>
              <a:rPr lang="es-CO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Daniel Wahl (culturas regenerativas)</a:t>
            </a:r>
          </a:p>
          <a:p>
            <a:r>
              <a:rPr lang="es-CO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Janine Benyus (biomímesis y bioinspiración)</a:t>
            </a:r>
          </a:p>
          <a:p>
            <a:r>
              <a:rPr lang="es-CO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Joanna Macy (esperanza activa)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8710B59-6813-924A-8FD1-4768ED4EE982}"/>
              </a:ext>
            </a:extLst>
          </p:cNvPr>
          <p:cNvSpPr txBox="1"/>
          <p:nvPr/>
        </p:nvSpPr>
        <p:spPr>
          <a:xfrm>
            <a:off x="824948" y="-27829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192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Officina Corpuscoli » The Growing Lab / Mycelia">
            <a:extLst>
              <a:ext uri="{FF2B5EF4-FFF2-40B4-BE49-F238E27FC236}">
                <a16:creationId xmlns:a16="http://schemas.microsoft.com/office/drawing/2014/main" id="{9A30C018-062D-DAAD-E206-8C3623895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4"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de la capacitación">
            <a:extLst>
              <a:ext uri="{FF2B5EF4-FFF2-40B4-BE49-F238E27FC236}">
                <a16:creationId xmlns:a16="http://schemas.microsoft.com/office/drawing/2014/main" id="{EC1CDF02-40CD-DFDC-667C-AB74A24CA94A}"/>
              </a:ext>
            </a:extLst>
          </p:cNvPr>
          <p:cNvSpPr txBox="1"/>
          <p:nvPr/>
        </p:nvSpPr>
        <p:spPr>
          <a:xfrm>
            <a:off x="-787602" y="280749"/>
            <a:ext cx="10602360" cy="44114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es-ES" sz="2200" dirty="0">
                <a:solidFill>
                  <a:srgbClr val="00B050"/>
                </a:solidFill>
              </a:rPr>
              <a:t>La revolución del pensamiento</a:t>
            </a:r>
            <a:endParaRPr sz="2200" i="1" dirty="0">
              <a:solidFill>
                <a:srgbClr val="00B05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B83E4E2-862F-3E77-B9B2-28287414C80A}"/>
              </a:ext>
            </a:extLst>
          </p:cNvPr>
          <p:cNvSpPr txBox="1"/>
          <p:nvPr/>
        </p:nvSpPr>
        <p:spPr>
          <a:xfrm>
            <a:off x="4572000" y="3061427"/>
            <a:ext cx="4487577" cy="200054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lvl="0" algn="r" rtl="0">
              <a:spcBef>
                <a:spcPts val="0"/>
              </a:spcBef>
              <a:spcAft>
                <a:spcPts val="0"/>
              </a:spcAft>
            </a:pPr>
            <a:r>
              <a:rPr lang="es-ES" sz="1200" b="1" i="1" dirty="0">
                <a:solidFill>
                  <a:schemeClr val="tx1"/>
                </a:solidFill>
              </a:rPr>
              <a:t>TRANSFORMACIONES ACUMULADAS EN EL TERRITORIO</a:t>
            </a:r>
          </a:p>
          <a:p>
            <a:pPr lvl="0" algn="r" rtl="0">
              <a:spcBef>
                <a:spcPts val="0"/>
              </a:spcBef>
              <a:spcAft>
                <a:spcPts val="0"/>
              </a:spcAft>
            </a:pPr>
            <a:r>
              <a:rPr lang="es-ES" sz="1200" dirty="0">
                <a:solidFill>
                  <a:schemeClr val="tx1"/>
                </a:solidFill>
              </a:rPr>
              <a:t>Tensiones y presiones antrópicas </a:t>
            </a:r>
          </a:p>
          <a:p>
            <a:pPr lvl="0" algn="r" rtl="0">
              <a:spcBef>
                <a:spcPts val="0"/>
              </a:spcBef>
              <a:spcAft>
                <a:spcPts val="0"/>
              </a:spcAft>
            </a:pPr>
            <a:r>
              <a:rPr lang="es-ES" sz="1200" dirty="0">
                <a:solidFill>
                  <a:schemeClr val="tx1"/>
                </a:solidFill>
              </a:rPr>
              <a:t>Colapsos programados y no</a:t>
            </a:r>
          </a:p>
          <a:p>
            <a:pPr lvl="0" algn="r" rtl="0">
              <a:spcBef>
                <a:spcPts val="0"/>
              </a:spcBef>
              <a:spcAft>
                <a:spcPts val="0"/>
              </a:spcAft>
            </a:pPr>
            <a:endParaRPr lang="es-ES" sz="1200" dirty="0">
              <a:solidFill>
                <a:schemeClr val="tx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s-ES" sz="1200" dirty="0">
              <a:solidFill>
                <a:schemeClr val="tx1"/>
              </a:solidFill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CO" sz="1200" b="1" i="1" u="none" strike="noStrike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INNOVACIÓN RADICAL Y DISRUPTIVA </a:t>
            </a:r>
            <a:endParaRPr lang="es-CO" sz="1200" b="0" i="0" u="none" strike="noStrike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CO" sz="1200" b="0" i="0" u="none" strike="noStrike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Ecologías emergentes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CO" sz="1200" b="0" i="0" u="none" strike="noStrike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Soluciones basadas en la naturaleza + tecnologías</a:t>
            </a:r>
          </a:p>
          <a:p>
            <a:pPr algn="r">
              <a:buSzPts val="1100"/>
              <a:defRPr/>
            </a:pPr>
            <a:r>
              <a:rPr lang="es-ES" sz="1200" dirty="0">
                <a:solidFill>
                  <a:schemeClr val="tx1"/>
                </a:solidFill>
              </a:rPr>
              <a:t>Objetivos de Desarrollo Sostenible como casos prácticos de transición hacia la sostenibilidad</a:t>
            </a:r>
            <a:r>
              <a:rPr lang="es-CO" sz="1200" b="0" i="0" u="none" strike="noStrike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lang="es-CO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6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5A35F24-A794-D34C-AE41-879F80128873}"/>
              </a:ext>
            </a:extLst>
          </p:cNvPr>
          <p:cNvSpPr/>
          <p:nvPr/>
        </p:nvSpPr>
        <p:spPr>
          <a:xfrm>
            <a:off x="100427" y="1084737"/>
            <a:ext cx="89758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i="1" dirty="0">
                <a:solidFill>
                  <a:schemeClr val="accent2"/>
                </a:solidFill>
              </a:rPr>
              <a:t>Acciones dirigidas a </a:t>
            </a:r>
            <a:r>
              <a:rPr lang="es-CO" i="1" dirty="0">
                <a:solidFill>
                  <a:schemeClr val="accent5"/>
                </a:solidFill>
              </a:rPr>
              <a:t>proteger, gestionar y restaurar </a:t>
            </a:r>
            <a:r>
              <a:rPr lang="es-CO" i="1" dirty="0">
                <a:solidFill>
                  <a:schemeClr val="accent2"/>
                </a:solidFill>
              </a:rPr>
              <a:t>de manera sostenible ecosistemas naturales o modificados, que hacen frente a retos de la sociedad de forma efectiva y adaptable, proporcionando simultáneamente bienestar humano y beneficios de la biodiversidad.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FC09AC-1754-7F4A-B950-3B7A4FE351EE}"/>
              </a:ext>
            </a:extLst>
          </p:cNvPr>
          <p:cNvSpPr txBox="1"/>
          <p:nvPr/>
        </p:nvSpPr>
        <p:spPr>
          <a:xfrm>
            <a:off x="100427" y="2989588"/>
            <a:ext cx="1778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latin typeface="Helvetica" pitchFamily="2" charset="0"/>
              </a:rPr>
              <a:t>Naturaleza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29B866D-E0A8-6845-B07C-C173CEF09CD8}"/>
              </a:ext>
            </a:extLst>
          </p:cNvPr>
          <p:cNvSpPr txBox="1"/>
          <p:nvPr/>
        </p:nvSpPr>
        <p:spPr>
          <a:xfrm>
            <a:off x="100427" y="3689474"/>
            <a:ext cx="1778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latin typeface="Helvetica" pitchFamily="2" charset="0"/>
              </a:rPr>
              <a:t>Tecnología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7660460-7ABE-5F49-96B7-0EC63ABA60AB}"/>
              </a:ext>
            </a:extLst>
          </p:cNvPr>
          <p:cNvSpPr txBox="1"/>
          <p:nvPr/>
        </p:nvSpPr>
        <p:spPr>
          <a:xfrm>
            <a:off x="1321270" y="3298290"/>
            <a:ext cx="1778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latin typeface="Helvetica" pitchFamily="2" charset="0"/>
              </a:rPr>
              <a:t>Biología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41CA55-4D3D-FB41-A817-57B87D76306E}"/>
              </a:ext>
            </a:extLst>
          </p:cNvPr>
          <p:cNvSpPr txBox="1"/>
          <p:nvPr/>
        </p:nvSpPr>
        <p:spPr>
          <a:xfrm>
            <a:off x="1384020" y="4028028"/>
            <a:ext cx="1778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latin typeface="Helvetica" pitchFamily="2" charset="0"/>
              </a:rPr>
              <a:t>Innovación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C01684A-E050-3D4F-B1F3-E668C6B1CE60}"/>
              </a:ext>
            </a:extLst>
          </p:cNvPr>
          <p:cNvSpPr txBox="1"/>
          <p:nvPr/>
        </p:nvSpPr>
        <p:spPr>
          <a:xfrm>
            <a:off x="2605491" y="3013752"/>
            <a:ext cx="1778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latin typeface="Helvetica" pitchFamily="2" charset="0"/>
              </a:rPr>
              <a:t>Vida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DB54962-A84B-684B-982B-3D3D230DE0E4}"/>
              </a:ext>
            </a:extLst>
          </p:cNvPr>
          <p:cNvSpPr txBox="1"/>
          <p:nvPr/>
        </p:nvSpPr>
        <p:spPr>
          <a:xfrm>
            <a:off x="2619767" y="3686502"/>
            <a:ext cx="1778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latin typeface="Helvetica" pitchFamily="2" charset="0"/>
              </a:rPr>
              <a:t>Diseño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B2AF23F-E0A4-BF40-BF20-128F91C13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40" y="2067140"/>
            <a:ext cx="3632689" cy="66609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527459E-E1BF-EC43-8BEE-3BF9B0514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139" y="2359661"/>
            <a:ext cx="1648336" cy="231591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7FA27A9-41B0-DE49-98DE-B5B5C5851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14" y="2359661"/>
            <a:ext cx="1660192" cy="231553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B9C9BC0-B698-3948-9789-D82A89741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156" y="2359661"/>
            <a:ext cx="1646112" cy="2315531"/>
          </a:xfrm>
          <a:prstGeom prst="rect">
            <a:avLst/>
          </a:prstGeom>
        </p:spPr>
      </p:pic>
      <p:sp>
        <p:nvSpPr>
          <p:cNvPr id="14" name="Título de la capacitación">
            <a:extLst>
              <a:ext uri="{FF2B5EF4-FFF2-40B4-BE49-F238E27FC236}">
                <a16:creationId xmlns:a16="http://schemas.microsoft.com/office/drawing/2014/main" id="{AFE813F5-0FB2-0A49-9C19-42412CA87278}"/>
              </a:ext>
            </a:extLst>
          </p:cNvPr>
          <p:cNvSpPr txBox="1"/>
          <p:nvPr/>
        </p:nvSpPr>
        <p:spPr>
          <a:xfrm>
            <a:off x="-787602" y="280749"/>
            <a:ext cx="10602360" cy="44114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es-ES" sz="2200" dirty="0">
                <a:solidFill>
                  <a:srgbClr val="00B050"/>
                </a:solidFill>
              </a:rPr>
              <a:t>Soluciones basadas en la naturaleza</a:t>
            </a:r>
            <a:endParaRPr sz="2200" dirty="0">
              <a:solidFill>
                <a:srgbClr val="00B050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81AD0A0-0963-194F-9F77-C6376741759A}"/>
              </a:ext>
            </a:extLst>
          </p:cNvPr>
          <p:cNvSpPr/>
          <p:nvPr/>
        </p:nvSpPr>
        <p:spPr>
          <a:xfrm>
            <a:off x="1407133" y="4766778"/>
            <a:ext cx="549656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050" dirty="0">
                <a:hlinkClick r:id="rId6"/>
              </a:rPr>
              <a:t>https://www.naturebasedsolutionsinitiative.org/what-are-nature-based-solutions/</a:t>
            </a:r>
            <a:r>
              <a:rPr lang="es-CO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905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8851CE54-7DBB-FD40-B95F-A08FD564159F}"/>
              </a:ext>
            </a:extLst>
          </p:cNvPr>
          <p:cNvSpPr/>
          <p:nvPr/>
        </p:nvSpPr>
        <p:spPr>
          <a:xfrm>
            <a:off x="1209975" y="1472338"/>
            <a:ext cx="2250695" cy="233559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/>
              <a:t>Procesos de gobernanza y gobernabilidad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A870540-CA06-9C46-9B73-B5ADCD8F9178}"/>
              </a:ext>
            </a:extLst>
          </p:cNvPr>
          <p:cNvSpPr txBox="1"/>
          <p:nvPr/>
        </p:nvSpPr>
        <p:spPr>
          <a:xfrm rot="16200000">
            <a:off x="-604209" y="2331716"/>
            <a:ext cx="2530527" cy="64633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Mecanismos para implementación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7F81B668-6656-3643-A5FE-CDC38C30D50B}"/>
              </a:ext>
            </a:extLst>
          </p:cNvPr>
          <p:cNvSpPr/>
          <p:nvPr/>
        </p:nvSpPr>
        <p:spPr>
          <a:xfrm>
            <a:off x="3819160" y="1472338"/>
            <a:ext cx="2310945" cy="233559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/>
              <a:t>Perspectiva holística del territorio</a:t>
            </a:r>
            <a:endParaRPr lang="es-CO" sz="1400" i="1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B3DF3F5-9944-A942-B69A-5D98D90EF934}"/>
              </a:ext>
            </a:extLst>
          </p:cNvPr>
          <p:cNvSpPr/>
          <p:nvPr/>
        </p:nvSpPr>
        <p:spPr>
          <a:xfrm>
            <a:off x="6488595" y="1472337"/>
            <a:ext cx="2439815" cy="233559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/>
              <a:t>Incentivos y oportunidades de financiamiento</a:t>
            </a:r>
          </a:p>
        </p:txBody>
      </p:sp>
      <p:sp>
        <p:nvSpPr>
          <p:cNvPr id="7" name="Rettangolo 5">
            <a:extLst>
              <a:ext uri="{FF2B5EF4-FFF2-40B4-BE49-F238E27FC236}">
                <a16:creationId xmlns:a16="http://schemas.microsoft.com/office/drawing/2014/main" id="{9CAC44C9-D1F0-BC4A-805C-63F55F60F755}"/>
              </a:ext>
            </a:extLst>
          </p:cNvPr>
          <p:cNvSpPr/>
          <p:nvPr/>
        </p:nvSpPr>
        <p:spPr>
          <a:xfrm>
            <a:off x="-248720" y="4120852"/>
            <a:ext cx="7625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200" i="1" dirty="0" err="1">
                <a:solidFill>
                  <a:srgbClr val="000000"/>
                </a:solidFill>
                <a:latin typeface="Roboto"/>
              </a:rPr>
              <a:t>Fuente</a:t>
            </a:r>
            <a:r>
              <a:rPr lang="it-IT" sz="1200" i="1" dirty="0">
                <a:solidFill>
                  <a:srgbClr val="000000"/>
                </a:solidFill>
                <a:latin typeface="Roboto"/>
              </a:rPr>
              <a:t>:</a:t>
            </a:r>
          </a:p>
          <a:p>
            <a:pPr algn="r"/>
            <a:r>
              <a:rPr lang="it-IT" sz="1200" i="1" dirty="0">
                <a:solidFill>
                  <a:srgbClr val="000000"/>
                </a:solidFill>
                <a:latin typeface="Roboto"/>
              </a:rPr>
              <a:t>Maria E. Rinaudo, 2019</a:t>
            </a:r>
            <a:endParaRPr lang="it-IT" sz="1200" i="1" dirty="0"/>
          </a:p>
        </p:txBody>
      </p:sp>
      <p:sp>
        <p:nvSpPr>
          <p:cNvPr id="8" name="Título de la capacitación">
            <a:extLst>
              <a:ext uri="{FF2B5EF4-FFF2-40B4-BE49-F238E27FC236}">
                <a16:creationId xmlns:a16="http://schemas.microsoft.com/office/drawing/2014/main" id="{2C31E951-C2CF-CB4B-A92B-DEBC124818D5}"/>
              </a:ext>
            </a:extLst>
          </p:cNvPr>
          <p:cNvSpPr txBox="1"/>
          <p:nvPr/>
        </p:nvSpPr>
        <p:spPr>
          <a:xfrm>
            <a:off x="-1015484" y="199603"/>
            <a:ext cx="11511699" cy="77970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es-ES" sz="2200" dirty="0">
                <a:solidFill>
                  <a:srgbClr val="00B050"/>
                </a:solidFill>
              </a:rPr>
              <a:t>Mecanismos habilitantes para la</a:t>
            </a:r>
          </a:p>
          <a:p>
            <a:pPr algn="ctr"/>
            <a:r>
              <a:rPr lang="es-ES" sz="2200" dirty="0">
                <a:solidFill>
                  <a:srgbClr val="00B050"/>
                </a:solidFill>
              </a:rPr>
              <a:t> implementación de las SBN</a:t>
            </a:r>
            <a:endParaRPr sz="2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0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1C2C38B3-6DD1-414F-AD62-33F79258A7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3" y="921547"/>
            <a:ext cx="4085461" cy="30640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78C0B4-CE26-B34E-85DD-44977875B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56" y="919876"/>
            <a:ext cx="4051252" cy="30657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6EB0B-D7B5-E049-9C3E-FF0E6DDEFB30}"/>
              </a:ext>
            </a:extLst>
          </p:cNvPr>
          <p:cNvSpPr txBox="1"/>
          <p:nvPr/>
        </p:nvSpPr>
        <p:spPr>
          <a:xfrm>
            <a:off x="1313936" y="4170369"/>
            <a:ext cx="531124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Myriad Pro" panose="020B0503030403020204" pitchFamily="34" charset="0"/>
              </a:rPr>
              <a:t>¿Estamos pensando en las </a:t>
            </a:r>
            <a:r>
              <a:rPr lang="es-CO" dirty="0">
                <a:latin typeface="Myriad Pro" panose="020B0503030403020204" pitchFamily="34" charset="0"/>
              </a:rPr>
              <a:t>dinámicas</a:t>
            </a:r>
            <a:r>
              <a:rPr lang="en-GB" dirty="0">
                <a:latin typeface="Myriad Pro" panose="020B0503030403020204" pitchFamily="34" charset="0"/>
              </a:rPr>
              <a:t> naturales locales?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Myriad Pro" panose="020B0503030403020204" pitchFamily="34" charset="0"/>
              </a:rPr>
              <a:t>¿</a:t>
            </a:r>
            <a:r>
              <a:rPr lang="es-CO" dirty="0">
                <a:latin typeface="Myriad Pro" panose="020B0503030403020204" pitchFamily="34" charset="0"/>
              </a:rPr>
              <a:t>Las soluciones basadas en la naturaleza están ancladas en un entendimiento real de las dinámicas locales</a:t>
            </a:r>
            <a:r>
              <a:rPr lang="en-GB" dirty="0">
                <a:latin typeface="Myriad Pro" panose="020B0503030403020204" pitchFamily="34" charset="0"/>
              </a:rPr>
              <a:t>?</a:t>
            </a:r>
          </a:p>
        </p:txBody>
      </p:sp>
      <p:sp>
        <p:nvSpPr>
          <p:cNvPr id="5" name="Up-Down Arrow 4">
            <a:extLst>
              <a:ext uri="{FF2B5EF4-FFF2-40B4-BE49-F238E27FC236}">
                <a16:creationId xmlns:a16="http://schemas.microsoft.com/office/drawing/2014/main" id="{17D55D8E-7239-3245-94B8-76EB1B294DCD}"/>
              </a:ext>
            </a:extLst>
          </p:cNvPr>
          <p:cNvSpPr/>
          <p:nvPr/>
        </p:nvSpPr>
        <p:spPr>
          <a:xfrm>
            <a:off x="2547651" y="2417113"/>
            <a:ext cx="45719" cy="548023"/>
          </a:xfrm>
          <a:prstGeom prst="up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0BFDE665-12CF-154C-AA12-AFFD0E31221F}"/>
              </a:ext>
            </a:extLst>
          </p:cNvPr>
          <p:cNvSpPr txBox="1"/>
          <p:nvPr/>
        </p:nvSpPr>
        <p:spPr>
          <a:xfrm>
            <a:off x="7061201" y="4316013"/>
            <a:ext cx="1371599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100" i="1" dirty="0"/>
              <a:t>Ni un solo evento extremo registrado en esta playa</a:t>
            </a:r>
          </a:p>
        </p:txBody>
      </p:sp>
      <p:sp>
        <p:nvSpPr>
          <p:cNvPr id="7" name="Left-Right Arrow 9">
            <a:extLst>
              <a:ext uri="{FF2B5EF4-FFF2-40B4-BE49-F238E27FC236}">
                <a16:creationId xmlns:a16="http://schemas.microsoft.com/office/drawing/2014/main" id="{B596D3DA-42D8-5840-BDF2-A24F0543C33D}"/>
              </a:ext>
            </a:extLst>
          </p:cNvPr>
          <p:cNvSpPr/>
          <p:nvPr/>
        </p:nvSpPr>
        <p:spPr>
          <a:xfrm>
            <a:off x="6423195" y="2367798"/>
            <a:ext cx="2009605" cy="49316"/>
          </a:xfrm>
          <a:prstGeom prst="left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C5978279-E169-4B40-ACF7-2330CA769657}"/>
              </a:ext>
            </a:extLst>
          </p:cNvPr>
          <p:cNvSpPr txBox="1"/>
          <p:nvPr/>
        </p:nvSpPr>
        <p:spPr>
          <a:xfrm>
            <a:off x="496498" y="181183"/>
            <a:ext cx="79363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r>
              <a:rPr lang="es-CO" sz="22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Influencia desde lo local para las SBN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2504751D-FB1E-6642-8CA1-95ADDCC6ACFF}"/>
              </a:ext>
            </a:extLst>
          </p:cNvPr>
          <p:cNvSpPr txBox="1"/>
          <p:nvPr/>
        </p:nvSpPr>
        <p:spPr>
          <a:xfrm>
            <a:off x="552832" y="3695942"/>
            <a:ext cx="18629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Punta Arena, Nov 2015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E5A8F7A7-7E05-E54D-B0CD-1BA473B70DCD}"/>
              </a:ext>
            </a:extLst>
          </p:cNvPr>
          <p:cNvSpPr txBox="1"/>
          <p:nvPr/>
        </p:nvSpPr>
        <p:spPr>
          <a:xfrm>
            <a:off x="6517507" y="3678017"/>
            <a:ext cx="21333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GB" sz="1050" dirty="0"/>
              <a:t>Punta Arena, Junio 2016</a:t>
            </a:r>
          </a:p>
        </p:txBody>
      </p:sp>
    </p:spTree>
    <p:extLst>
      <p:ext uri="{BB962C8B-B14F-4D97-AF65-F5344CB8AC3E}">
        <p14:creationId xmlns:p14="http://schemas.microsoft.com/office/powerpoint/2010/main" val="348519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>
            <a:extLst>
              <a:ext uri="{FF2B5EF4-FFF2-40B4-BE49-F238E27FC236}">
                <a16:creationId xmlns:a16="http://schemas.microsoft.com/office/drawing/2014/main" id="{2504751D-FB1E-6642-8CA1-95ADDCC6ACFF}"/>
              </a:ext>
            </a:extLst>
          </p:cNvPr>
          <p:cNvSpPr txBox="1"/>
          <p:nvPr/>
        </p:nvSpPr>
        <p:spPr>
          <a:xfrm>
            <a:off x="552832" y="3695942"/>
            <a:ext cx="18629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Punta Arena, Nov 2015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E5A8F7A7-7E05-E54D-B0CD-1BA473B70DCD}"/>
              </a:ext>
            </a:extLst>
          </p:cNvPr>
          <p:cNvSpPr txBox="1"/>
          <p:nvPr/>
        </p:nvSpPr>
        <p:spPr>
          <a:xfrm>
            <a:off x="6517507" y="3678017"/>
            <a:ext cx="21333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GB" sz="1050" dirty="0"/>
              <a:t>Punta Arena, Junio 2016</a:t>
            </a: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2FF51E13-F59A-8940-BBC1-F13C798EDAFC}"/>
              </a:ext>
            </a:extLst>
          </p:cNvPr>
          <p:cNvGrpSpPr/>
          <p:nvPr/>
        </p:nvGrpSpPr>
        <p:grpSpPr>
          <a:xfrm>
            <a:off x="4682657" y="1111029"/>
            <a:ext cx="4160520" cy="3308571"/>
            <a:chOff x="4165216" y="2965245"/>
            <a:chExt cx="4934309" cy="3700732"/>
          </a:xfrm>
        </p:grpSpPr>
        <p:pic>
          <p:nvPicPr>
            <p:cNvPr id="12" name="478EABBD-3CB3-4DAF-B1D0-73306A57581F" descr="2773FA21-A3C0-4297-93EF-1C15B2C4FDFF">
              <a:extLst>
                <a:ext uri="{FF2B5EF4-FFF2-40B4-BE49-F238E27FC236}">
                  <a16:creationId xmlns:a16="http://schemas.microsoft.com/office/drawing/2014/main" id="{B4C75FBF-264D-6540-90E4-8119446C09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5216" y="2965245"/>
              <a:ext cx="4934309" cy="3700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64E1D79A-F37B-BB48-972A-89CADBA58456}"/>
                </a:ext>
              </a:extLst>
            </p:cNvPr>
            <p:cNvSpPr txBox="1"/>
            <p:nvPr/>
          </p:nvSpPr>
          <p:spPr>
            <a:xfrm>
              <a:off x="7201713" y="2982291"/>
              <a:ext cx="1897812" cy="335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350" dirty="0">
                  <a:solidFill>
                    <a:schemeClr val="bg1"/>
                  </a:solidFill>
                </a:rPr>
                <a:t>Molloy, 2016</a:t>
              </a:r>
              <a:endParaRPr lang="en-GB" sz="135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C698F37C-A652-4F2F-961B-C993E31F4AFD" descr="FB65A38D-92FE-404A-861B-ABD83D79DDBE">
            <a:extLst>
              <a:ext uri="{FF2B5EF4-FFF2-40B4-BE49-F238E27FC236}">
                <a16:creationId xmlns:a16="http://schemas.microsoft.com/office/drawing/2014/main" id="{CD973F47-8C77-2745-A766-1F9333CEA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20" y="1126269"/>
            <a:ext cx="4252977" cy="329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EA201B38-D2A0-2342-B3DD-65A7915F099B}"/>
              </a:ext>
            </a:extLst>
          </p:cNvPr>
          <p:cNvSpPr txBox="1"/>
          <p:nvPr/>
        </p:nvSpPr>
        <p:spPr>
          <a:xfrm>
            <a:off x="3082456" y="1126269"/>
            <a:ext cx="16002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bg1"/>
                </a:solidFill>
              </a:rPr>
              <a:t>Molloy, 2016</a:t>
            </a:r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FFDCB902-D225-0440-8E2C-FECDB9AD5CD4}"/>
              </a:ext>
            </a:extLst>
          </p:cNvPr>
          <p:cNvSpPr txBox="1"/>
          <p:nvPr/>
        </p:nvSpPr>
        <p:spPr>
          <a:xfrm>
            <a:off x="1756399" y="802946"/>
            <a:ext cx="18519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b="1" dirty="0">
                <a:solidFill>
                  <a:schemeClr val="tx1"/>
                </a:solidFill>
                <a:latin typeface="Myriad Pro" panose="020B0503030403020204" pitchFamily="34" charset="0"/>
              </a:rPr>
              <a:t>Lado Occidental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DEA3A2A0-5B88-C846-977B-BB5EA0EF14AF}"/>
              </a:ext>
            </a:extLst>
          </p:cNvPr>
          <p:cNvSpPr txBox="1"/>
          <p:nvPr/>
        </p:nvSpPr>
        <p:spPr>
          <a:xfrm>
            <a:off x="6317005" y="810947"/>
            <a:ext cx="18519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b="1" dirty="0">
                <a:solidFill>
                  <a:schemeClr val="tx1"/>
                </a:solidFill>
                <a:latin typeface="Myriad Pro" panose="020B0503030403020204" pitchFamily="34" charset="0"/>
              </a:rPr>
              <a:t>Lado oriental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5041DADB-7A21-9544-BAA1-15AEFC23FCE6}"/>
              </a:ext>
            </a:extLst>
          </p:cNvPr>
          <p:cNvSpPr/>
          <p:nvPr/>
        </p:nvSpPr>
        <p:spPr>
          <a:xfrm>
            <a:off x="1160758" y="4529647"/>
            <a:ext cx="56021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latin typeface="Myriad Pro" panose="020B0503030403020204" pitchFamily="34" charset="0"/>
              </a:rPr>
              <a:t>Ciénaga Grande de Santa Marta </a:t>
            </a:r>
          </a:p>
          <a:p>
            <a:r>
              <a:rPr lang="es-CO" dirty="0">
                <a:latin typeface="Myriad Pro" panose="020B0503030403020204" pitchFamily="34" charset="0"/>
              </a:rPr>
              <a:t>Mismo bosque, mismas condiciones ambientales, mismo caño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CF1B8227-2F07-5247-A2A4-A93A6C79853C}"/>
              </a:ext>
            </a:extLst>
          </p:cNvPr>
          <p:cNvSpPr txBox="1"/>
          <p:nvPr/>
        </p:nvSpPr>
        <p:spPr>
          <a:xfrm>
            <a:off x="496498" y="181183"/>
            <a:ext cx="79363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r>
              <a:rPr lang="es-CO" sz="22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Influencia desde lo local para las SBN</a:t>
            </a:r>
          </a:p>
        </p:txBody>
      </p:sp>
    </p:spTree>
    <p:extLst>
      <p:ext uri="{BB962C8B-B14F-4D97-AF65-F5344CB8AC3E}">
        <p14:creationId xmlns:p14="http://schemas.microsoft.com/office/powerpoint/2010/main" val="318469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528</Words>
  <Application>Microsoft Office PowerPoint</Application>
  <PresentationFormat>Presentación en pantalla (16:9)</PresentationFormat>
  <Paragraphs>94</Paragraphs>
  <Slides>12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Open Sans</vt:lpstr>
      <vt:lpstr>Calibri</vt:lpstr>
      <vt:lpstr>Myriad Pro</vt:lpstr>
      <vt:lpstr>Helvetica Neue</vt:lpstr>
      <vt:lpstr>Arial</vt:lpstr>
      <vt:lpstr>Roboto</vt:lpstr>
      <vt:lpstr>Helvetica</vt:lpstr>
      <vt:lpstr>Simple Light</vt:lpstr>
      <vt:lpstr>El poder de la naturaleza para potenciar soluciones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Necesitamos transitar hacia un futuro sostenible a partir de la bioinspiración, la innovación y la regeneración </vt:lpstr>
      <vt:lpstr>¡Muchas gracias por su atención!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TRAVELUSER</dc:creator>
  <cp:lastModifiedBy>TRAVELUSER</cp:lastModifiedBy>
  <cp:revision>41</cp:revision>
  <dcterms:modified xsi:type="dcterms:W3CDTF">2022-05-25T15:53:25Z</dcterms:modified>
</cp:coreProperties>
</file>