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311" r:id="rId2"/>
    <p:sldId id="331" r:id="rId3"/>
    <p:sldId id="342" r:id="rId4"/>
    <p:sldId id="341" r:id="rId5"/>
    <p:sldId id="266" r:id="rId6"/>
    <p:sldId id="344" r:id="rId7"/>
    <p:sldId id="325" r:id="rId8"/>
    <p:sldId id="34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02"/>
    <p:restoredTop sz="91127" autoAdjust="0"/>
  </p:normalViewPr>
  <p:slideViewPr>
    <p:cSldViewPr snapToGrid="0" snapToObjects="1">
      <p:cViewPr varScale="1">
        <p:scale>
          <a:sx n="67" d="100"/>
          <a:sy n="67" d="100"/>
        </p:scale>
        <p:origin x="13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16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208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05C36-948C-4E4E-93F3-08E8738027EB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141E3-87A4-8E4C-B77D-3942ACE10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71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25911-DF59-CE43-953E-D744C88566C0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5A5F2-AAA4-A14C-9DD1-0D64AD533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29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5A5F2-AAA4-A14C-9DD1-0D64AD5339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24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5A5F2-AAA4-A14C-9DD1-0D64AD5339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91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5A5F2-AAA4-A14C-9DD1-0D64AD5339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10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5A5F2-AAA4-A14C-9DD1-0D64AD5339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27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5A5F2-AAA4-A14C-9DD1-0D64AD5339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5A5F2-AAA4-A14C-9DD1-0D64AD5339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98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5A5F2-AAA4-A14C-9DD1-0D64AD5339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24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5A5F2-AAA4-A14C-9DD1-0D64AD5339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35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34385" y="268288"/>
            <a:ext cx="7021848" cy="1777682"/>
          </a:xfrm>
          <a:prstGeom prst="rect">
            <a:avLst/>
          </a:prstGeom>
          <a:solidFill>
            <a:srgbClr val="FF0000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4385" y="4208929"/>
            <a:ext cx="6824983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4385" y="5257800"/>
            <a:ext cx="6824983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  <a:prstGeom prst="rect">
            <a:avLst/>
          </a:prstGeo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  <a:prstGeom prst="rect">
            <a:avLst/>
          </a:prstGeo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  <a:prstGeom prst="rect">
            <a:avLst/>
          </a:prstGeo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8" y="379538"/>
            <a:ext cx="8365039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871137"/>
            <a:ext cx="8365038" cy="4626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s.mejia@kcl.ac.u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815" y="3087829"/>
            <a:ext cx="3160148" cy="1048684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Andrés </a:t>
            </a:r>
            <a:r>
              <a:rPr lang="en-US" sz="1800" b="1" dirty="0" err="1">
                <a:solidFill>
                  <a:schemeClr val="tx1"/>
                </a:solidFill>
              </a:rPr>
              <a:t>Mejía</a:t>
            </a:r>
            <a:r>
              <a:rPr lang="en-US" sz="1800" b="1" dirty="0">
                <a:solidFill>
                  <a:schemeClr val="tx1"/>
                </a:solidFill>
              </a:rPr>
              <a:t> Acosta, PhD</a:t>
            </a:r>
            <a:br>
              <a:rPr lang="en-US" sz="1800" b="1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Kings College London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b="1" dirty="0" err="1">
                <a:solidFill>
                  <a:schemeClr val="tx1"/>
                </a:solidFill>
              </a:rPr>
              <a:t>andres.mejia@kcl.ac.uk</a:t>
            </a:r>
            <a:r>
              <a:rPr lang="en-US" sz="1800" b="1" dirty="0">
                <a:solidFill>
                  <a:schemeClr val="tx1"/>
                </a:solidFill>
              </a:rPr>
              <a:t/>
            </a:r>
            <a:br>
              <a:rPr lang="en-US" sz="1800" b="1" dirty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chemeClr val="tx1"/>
                </a:solidFill>
              </a:rPr>
              <a:t/>
            </a:r>
            <a:br>
              <a:rPr lang="en-US" sz="1800" b="1" dirty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chemeClr val="tx1"/>
                </a:solidFill>
              </a:rPr>
              <a:t>@</a:t>
            </a:r>
            <a:r>
              <a:rPr lang="en-US" sz="1800" b="1" dirty="0" err="1">
                <a:solidFill>
                  <a:schemeClr val="tx1"/>
                </a:solidFill>
              </a:rPr>
              <a:t>andresma</a:t>
            </a:r>
            <a:r>
              <a:rPr lang="en-US" sz="1800" dirty="0" err="1">
                <a:solidFill>
                  <a:schemeClr val="tx1"/>
                </a:solidFill>
              </a:rPr>
              <a:t>_kcl</a:t>
            </a: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76" y="4960548"/>
            <a:ext cx="4075001" cy="1568060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Konrad-Adenauer-Stiftung</a:t>
            </a:r>
            <a:br>
              <a:rPr lang="en-GB" b="1" dirty="0"/>
            </a:br>
            <a:r>
              <a:rPr lang="en-GB" b="1" dirty="0"/>
              <a:t>Philippines Office</a:t>
            </a:r>
            <a:endParaRPr lang="en-GB" sz="2000" dirty="0"/>
          </a:p>
          <a:p>
            <a:pPr algn="ctr"/>
            <a:r>
              <a:rPr lang="es-ES_tradnl" sz="2000" b="1" dirty="0"/>
              <a:t>6 </a:t>
            </a:r>
            <a:r>
              <a:rPr lang="es-ES_tradnl" sz="2000" b="1" dirty="0" err="1"/>
              <a:t>November</a:t>
            </a:r>
            <a:r>
              <a:rPr lang="es-ES_tradnl" sz="2000" b="1" dirty="0"/>
              <a:t> 2020</a:t>
            </a:r>
            <a:r>
              <a:rPr lang="es-ES_tradnl" b="1" dirty="0"/>
              <a:t/>
            </a:r>
            <a:br>
              <a:rPr lang="es-ES_tradnl" b="1" dirty="0"/>
            </a:br>
            <a:endParaRPr lang="es-ES_tradnl" dirty="0"/>
          </a:p>
          <a:p>
            <a:pPr algn="ctr"/>
            <a:endParaRPr lang="es-ES_tradnl" dirty="0"/>
          </a:p>
        </p:txBody>
      </p:sp>
      <p:sp>
        <p:nvSpPr>
          <p:cNvPr id="4" name="TextBox 3"/>
          <p:cNvSpPr txBox="1"/>
          <p:nvPr/>
        </p:nvSpPr>
        <p:spPr>
          <a:xfrm>
            <a:off x="1852119" y="654165"/>
            <a:ext cx="7023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The Limits of Populism during COVID-19</a:t>
            </a:r>
            <a:endParaRPr lang="en-US" sz="4000" b="1" dirty="0">
              <a:latin typeface="+mj-lt"/>
            </a:endParaRPr>
          </a:p>
        </p:txBody>
      </p:sp>
      <p:pic>
        <p:nvPicPr>
          <p:cNvPr id="2050" name="Picture 2" descr="For Brazil's Bolsonaro, pandemic's political cost is low - CSMonitor.com">
            <a:extLst>
              <a:ext uri="{FF2B5EF4-FFF2-40B4-BE49-F238E27FC236}">
                <a16:creationId xmlns:a16="http://schemas.microsoft.com/office/drawing/2014/main" id="{0D373E89-2E73-1945-86DA-DCB46BE51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4" y="2750960"/>
            <a:ext cx="5245988" cy="34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760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C83A97-257F-8746-8AFD-0DAFBB66C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607" y="3867462"/>
            <a:ext cx="3972394" cy="28412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Roadmap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1149" y="1690062"/>
            <a:ext cx="78817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Latin America: a patient with pre-existing conditions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Government responses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 err="1"/>
              <a:t>Covid</a:t>
            </a:r>
            <a:r>
              <a:rPr lang="en-GB" sz="2400" dirty="0"/>
              <a:t> Governance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Presidential popularity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The ghost of populism</a:t>
            </a:r>
          </a:p>
        </p:txBody>
      </p:sp>
    </p:spTree>
    <p:extLst>
      <p:ext uri="{BB962C8B-B14F-4D97-AF65-F5344CB8AC3E}">
        <p14:creationId xmlns:p14="http://schemas.microsoft.com/office/powerpoint/2010/main" val="158334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1. LATAM’s pre-existing conditions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1149" y="1690062"/>
            <a:ext cx="78817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_tradnl" sz="2400" dirty="0" err="1"/>
              <a:t>Sluggish</a:t>
            </a:r>
            <a:r>
              <a:rPr lang="es-ES_tradnl" sz="2400" dirty="0"/>
              <a:t> </a:t>
            </a:r>
            <a:r>
              <a:rPr lang="es-ES_tradnl" sz="2400" dirty="0" err="1"/>
              <a:t>growth</a:t>
            </a:r>
            <a:r>
              <a:rPr lang="es-ES_tradnl" sz="2400" dirty="0"/>
              <a:t> &amp; </a:t>
            </a:r>
            <a:r>
              <a:rPr lang="es-ES_tradnl" sz="2400" dirty="0" err="1"/>
              <a:t>growing</a:t>
            </a:r>
            <a:r>
              <a:rPr lang="es-ES_tradnl" sz="2400" dirty="0"/>
              <a:t> </a:t>
            </a:r>
            <a:r>
              <a:rPr lang="es-ES_tradnl" sz="2400" dirty="0" err="1"/>
              <a:t>debt</a:t>
            </a:r>
            <a:endParaRPr lang="es-ES_tradnl" sz="2400" dirty="0"/>
          </a:p>
          <a:p>
            <a:pPr marL="457200" indent="-457200">
              <a:buFont typeface="+mj-lt"/>
              <a:buAutoNum type="arabicPeriod"/>
            </a:pPr>
            <a:endParaRPr lang="es-ES_tradnl" sz="2400" dirty="0"/>
          </a:p>
          <a:p>
            <a:pPr marL="457200" indent="-457200">
              <a:buFont typeface="+mj-lt"/>
              <a:buAutoNum type="arabicPeriod"/>
            </a:pPr>
            <a:r>
              <a:rPr lang="es-ES_tradnl" sz="2400" dirty="0" err="1"/>
              <a:t>Commodities</a:t>
            </a:r>
            <a:r>
              <a:rPr lang="es-ES_tradnl" sz="2400" dirty="0"/>
              <a:t> </a:t>
            </a:r>
            <a:r>
              <a:rPr lang="es-ES_tradnl" sz="2400" dirty="0" err="1"/>
              <a:t>hangover</a:t>
            </a:r>
            <a:endParaRPr lang="es-ES_tradnl" sz="2400" dirty="0"/>
          </a:p>
          <a:p>
            <a:pPr marL="457200" indent="-457200">
              <a:buFont typeface="+mj-lt"/>
              <a:buAutoNum type="arabicPeriod"/>
            </a:pPr>
            <a:endParaRPr lang="es-ES_tradnl" sz="2400" dirty="0"/>
          </a:p>
          <a:p>
            <a:pPr marL="457200" indent="-457200">
              <a:buFont typeface="+mj-lt"/>
              <a:buAutoNum type="arabicPeriod"/>
            </a:pPr>
            <a:r>
              <a:rPr lang="es-ES_tradnl" sz="2400" dirty="0" err="1"/>
              <a:t>Labour</a:t>
            </a:r>
            <a:r>
              <a:rPr lang="es-ES_tradnl" sz="2400" dirty="0"/>
              <a:t> </a:t>
            </a:r>
            <a:r>
              <a:rPr lang="es-ES_tradnl" sz="2400" dirty="0" err="1"/>
              <a:t>Informality</a:t>
            </a:r>
            <a:endParaRPr lang="es-ES_tradnl" sz="2400" dirty="0"/>
          </a:p>
          <a:p>
            <a:pPr marL="457200" indent="-457200">
              <a:buFont typeface="+mj-lt"/>
              <a:buAutoNum type="arabicPeriod"/>
            </a:pPr>
            <a:endParaRPr lang="es-ES_tradnl" sz="2400" dirty="0"/>
          </a:p>
          <a:p>
            <a:pPr marL="457200" indent="-457200">
              <a:buFont typeface="+mj-lt"/>
              <a:buAutoNum type="arabicPeriod"/>
            </a:pPr>
            <a:r>
              <a:rPr lang="es-ES_tradnl" sz="2400" dirty="0"/>
              <a:t>Social </a:t>
            </a:r>
            <a:r>
              <a:rPr lang="es-ES_tradnl" sz="2400" dirty="0" err="1"/>
              <a:t>protest</a:t>
            </a:r>
            <a:endParaRPr lang="es-ES_tradnl" sz="2400" dirty="0"/>
          </a:p>
          <a:p>
            <a:endParaRPr lang="es-ES_tradnl" sz="2400" dirty="0"/>
          </a:p>
          <a:p>
            <a:pPr marL="285750" indent="-285750">
              <a:buFont typeface="Arial" charset="0"/>
              <a:buChar char="•"/>
            </a:pPr>
            <a:endParaRPr lang="es-ES_tradnl" sz="2400" dirty="0"/>
          </a:p>
        </p:txBody>
      </p:sp>
      <p:pic>
        <p:nvPicPr>
          <p:cNvPr id="1026" name="Picture 2" descr="3 reasons why Latin America has erupted in protests — MercoPress">
            <a:extLst>
              <a:ext uri="{FF2B5EF4-FFF2-40B4-BE49-F238E27FC236}">
                <a16:creationId xmlns:a16="http://schemas.microsoft.com/office/drawing/2014/main" id="{51D33198-4C11-2D4D-ACBA-C96DDD374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852" y="3240157"/>
            <a:ext cx="4854148" cy="323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25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54C3A-080A-7944-9086-8360914FC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974"/>
            <a:ext cx="9144000" cy="740174"/>
          </a:xfrm>
        </p:spPr>
        <p:txBody>
          <a:bodyPr/>
          <a:lstStyle/>
          <a:p>
            <a:r>
              <a:rPr lang="en-GB" sz="3200" dirty="0"/>
              <a:t>The highly indebted Latin American patients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39E7C060-2453-E243-B395-D7743FE2F2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84" y="851467"/>
            <a:ext cx="5604933" cy="600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48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ECBCA-13A2-7245-89C3-25E55E487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Government responses to </a:t>
            </a:r>
            <a:r>
              <a:rPr lang="en-US" dirty="0" err="1"/>
              <a:t>Covid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2F5DF-590A-C94A-A80C-4057AF82F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933" y="1998132"/>
            <a:ext cx="7247467" cy="4690535"/>
          </a:xfrm>
        </p:spPr>
        <p:txBody>
          <a:bodyPr>
            <a:normAutofit/>
          </a:bodyPr>
          <a:lstStyle/>
          <a:p>
            <a:endParaRPr lang="es-ES_tradnl" dirty="0"/>
          </a:p>
          <a:p>
            <a:endParaRPr lang="es-ES_tradnl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4B2FF84-D5B1-2646-9FDF-DF37F96D37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428069"/>
              </p:ext>
            </p:extLst>
          </p:nvPr>
        </p:nvGraphicFramePr>
        <p:xfrm>
          <a:off x="762000" y="1522536"/>
          <a:ext cx="7924800" cy="4690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960">
                  <a:extLst>
                    <a:ext uri="{9D8B030D-6E8A-4147-A177-3AD203B41FA5}">
                      <a16:colId xmlns:a16="http://schemas.microsoft.com/office/drawing/2014/main" val="4091351882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3488985123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2823987772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2421991262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239758388"/>
                    </a:ext>
                  </a:extLst>
                </a:gridCol>
              </a:tblGrid>
              <a:tr h="1263286">
                <a:tc>
                  <a:txBody>
                    <a:bodyPr/>
                    <a:lstStyle/>
                    <a:p>
                      <a:pPr algn="ctr"/>
                      <a:r>
                        <a:rPr lang="es-ES_tradnl" dirty="0" err="1">
                          <a:solidFill>
                            <a:schemeClr val="tx1"/>
                          </a:solidFill>
                        </a:rPr>
                        <a:t>Countries</a:t>
                      </a:r>
                      <a:endParaRPr lang="es-ES_trad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err="1">
                          <a:solidFill>
                            <a:schemeClr val="tx1"/>
                          </a:solidFill>
                        </a:rPr>
                        <a:t>Lockdown</a:t>
                      </a:r>
                      <a:r>
                        <a:rPr lang="es-ES_tradnl" dirty="0">
                          <a:solidFill>
                            <a:schemeClr val="tx1"/>
                          </a:solidFill>
                        </a:rPr>
                        <a:t> Response</a:t>
                      </a:r>
                    </a:p>
                  </a:txBody>
                  <a:tcP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err="1">
                          <a:solidFill>
                            <a:schemeClr val="tx1"/>
                          </a:solidFill>
                        </a:rPr>
                        <a:t>Presidents</a:t>
                      </a:r>
                      <a:r>
                        <a:rPr lang="es-ES_tradnl" dirty="0">
                          <a:solidFill>
                            <a:schemeClr val="tx1"/>
                          </a:solidFill>
                        </a:rPr>
                        <a:t>’</a:t>
                      </a:r>
                    </a:p>
                    <a:p>
                      <a:pPr algn="ctr"/>
                      <a:r>
                        <a:rPr lang="es-ES_tradnl" dirty="0" err="1">
                          <a:solidFill>
                            <a:schemeClr val="tx1"/>
                          </a:solidFill>
                        </a:rPr>
                        <a:t>party</a:t>
                      </a:r>
                      <a:r>
                        <a:rPr lang="es-ES_tradnl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_tradnl" dirty="0" err="1">
                          <a:solidFill>
                            <a:schemeClr val="tx1"/>
                          </a:solidFill>
                        </a:rPr>
                        <a:t>Strength</a:t>
                      </a:r>
                      <a:r>
                        <a:rPr lang="es-ES_tradnl" dirty="0">
                          <a:solidFill>
                            <a:schemeClr val="tx1"/>
                          </a:solidFill>
                        </a:rPr>
                        <a:t>**</a:t>
                      </a:r>
                    </a:p>
                  </a:txBody>
                  <a:tcP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chemeClr val="tx1"/>
                          </a:solidFill>
                        </a:rPr>
                        <a:t>Regional </a:t>
                      </a:r>
                      <a:r>
                        <a:rPr lang="es-ES_tradnl" dirty="0" err="1">
                          <a:solidFill>
                            <a:schemeClr val="tx1"/>
                          </a:solidFill>
                        </a:rPr>
                        <a:t>Authority</a:t>
                      </a:r>
                      <a:endParaRPr lang="es-ES_trad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err="1">
                          <a:solidFill>
                            <a:schemeClr val="tx1"/>
                          </a:solidFill>
                        </a:rPr>
                        <a:t>Welfare</a:t>
                      </a:r>
                      <a:r>
                        <a:rPr lang="es-ES_tradnl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s-ES_tradnl" dirty="0" err="1">
                          <a:solidFill>
                            <a:schemeClr val="tx1"/>
                          </a:solidFill>
                        </a:rPr>
                        <a:t>health</a:t>
                      </a:r>
                      <a:r>
                        <a:rPr lang="es-ES_tradnl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_tradnl" dirty="0" err="1">
                          <a:solidFill>
                            <a:schemeClr val="tx1"/>
                          </a:solidFill>
                        </a:rPr>
                        <a:t>provision</a:t>
                      </a:r>
                      <a:endParaRPr lang="es-ES_trad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332954"/>
                  </a:ext>
                </a:extLst>
              </a:tr>
              <a:tr h="1081981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Argentina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Rapid/</a:t>
                      </a:r>
                    </a:p>
                    <a:p>
                      <a:pPr algn="ctr"/>
                      <a:r>
                        <a:rPr lang="es-ES_tradnl" dirty="0" err="1"/>
                        <a:t>effective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err="1"/>
                        <a:t>Strong</a:t>
                      </a:r>
                      <a:r>
                        <a:rPr lang="es-ES_tradnl" dirty="0"/>
                        <a:t> - PJ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err="1"/>
                        <a:t>Weaker</a:t>
                      </a:r>
                      <a:r>
                        <a:rPr lang="es-ES_tradnl" dirty="0"/>
                        <a:t>/</a:t>
                      </a:r>
                    </a:p>
                    <a:p>
                      <a:pPr algn="ctr"/>
                      <a:r>
                        <a:rPr lang="es-ES_tradnl" dirty="0" err="1"/>
                        <a:t>uniform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err="1"/>
                        <a:t>strong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80452"/>
                  </a:ext>
                </a:extLst>
              </a:tr>
              <a:tr h="1263286">
                <a:tc>
                  <a:txBody>
                    <a:bodyPr/>
                    <a:lstStyle/>
                    <a:p>
                      <a:pPr algn="ctr"/>
                      <a:r>
                        <a:rPr lang="es-ES_tradnl" dirty="0" err="1"/>
                        <a:t>Brazil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err="1"/>
                        <a:t>Mixed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Outsider – no </a:t>
                      </a:r>
                      <a:r>
                        <a:rPr lang="es-ES_tradnl" dirty="0" err="1"/>
                        <a:t>party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err="1"/>
                        <a:t>Autonomies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err="1"/>
                        <a:t>strong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931102"/>
                  </a:ext>
                </a:extLst>
              </a:tr>
              <a:tr h="1081981">
                <a:tc>
                  <a:txBody>
                    <a:bodyPr/>
                    <a:lstStyle/>
                    <a:p>
                      <a:pPr algn="ctr"/>
                      <a:r>
                        <a:rPr lang="es-ES_tradnl" dirty="0" err="1"/>
                        <a:t>Mexico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err="1"/>
                        <a:t>Slow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Morena </a:t>
                      </a:r>
                      <a:r>
                        <a:rPr lang="es-ES_tradnl" dirty="0" err="1"/>
                        <a:t>movement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err="1"/>
                        <a:t>disparity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err="1"/>
                        <a:t>limited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15861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58E5D6B-C8B2-B34D-8519-F153ABEC7102}"/>
              </a:ext>
            </a:extLst>
          </p:cNvPr>
          <p:cNvSpPr txBox="1"/>
          <p:nvPr/>
        </p:nvSpPr>
        <p:spPr>
          <a:xfrm>
            <a:off x="808383" y="6361043"/>
            <a:ext cx="720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/>
              <a:t>Source</a:t>
            </a:r>
            <a:r>
              <a:rPr lang="es-ES_tradnl" dirty="0"/>
              <a:t>: </a:t>
            </a:r>
            <a:r>
              <a:rPr lang="es-ES_tradnl" dirty="0" err="1"/>
              <a:t>Giraudy</a:t>
            </a:r>
            <a:r>
              <a:rPr lang="es-ES_tradnl" dirty="0"/>
              <a:t>, </a:t>
            </a:r>
            <a:r>
              <a:rPr lang="es-ES_tradnl" dirty="0" err="1"/>
              <a:t>Pribble</a:t>
            </a:r>
            <a:r>
              <a:rPr lang="es-ES_tradnl" dirty="0"/>
              <a:t>, </a:t>
            </a:r>
            <a:r>
              <a:rPr lang="es-ES_tradnl" dirty="0" err="1"/>
              <a:t>Niedzwiecki</a:t>
            </a:r>
            <a:r>
              <a:rPr lang="es-ES_tradnl" dirty="0"/>
              <a:t> (2020)</a:t>
            </a:r>
          </a:p>
        </p:txBody>
      </p:sp>
    </p:spTree>
    <p:extLst>
      <p:ext uri="{BB962C8B-B14F-4D97-AF65-F5344CB8AC3E}">
        <p14:creationId xmlns:p14="http://schemas.microsoft.com/office/powerpoint/2010/main" val="3067448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ECBCA-13A2-7245-89C3-25E55E487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58" y="190769"/>
            <a:ext cx="2323067" cy="2021282"/>
          </a:xfrm>
        </p:spPr>
        <p:txBody>
          <a:bodyPr anchor="ctr">
            <a:normAutofit fontScale="90000"/>
          </a:bodyPr>
          <a:lstStyle/>
          <a:p>
            <a:r>
              <a:rPr lang="en-US" sz="2800" dirty="0"/>
              <a:t>2. Presidential popularity (May 2020)</a:t>
            </a:r>
            <a:br>
              <a:rPr lang="en-US" sz="2800" dirty="0"/>
            </a:br>
            <a:endParaRPr lang="en-US" sz="2800" b="1" dirty="0"/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E7B7D583-6609-4247-9BC3-CB3C63410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9" y="163118"/>
            <a:ext cx="5965543" cy="65317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BA501E-B899-E14C-9FB7-DEB93E1ABB75}"/>
              </a:ext>
            </a:extLst>
          </p:cNvPr>
          <p:cNvSpPr txBox="1"/>
          <p:nvPr/>
        </p:nvSpPr>
        <p:spPr>
          <a:xfrm rot="16200000">
            <a:off x="731417" y="4530701"/>
            <a:ext cx="3959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Source: Directorio </a:t>
            </a:r>
            <a:r>
              <a:rPr lang="en-US" b="1" dirty="0" err="1"/>
              <a:t>Legislativo</a:t>
            </a:r>
            <a:r>
              <a:rPr lang="en-US" b="1" dirty="0"/>
              <a:t> 2020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391727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54C3A-080A-7944-9086-8360914FC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15" y="277938"/>
            <a:ext cx="7467570" cy="1143000"/>
          </a:xfrm>
        </p:spPr>
        <p:txBody>
          <a:bodyPr/>
          <a:lstStyle/>
          <a:p>
            <a:r>
              <a:rPr lang="en-GB" dirty="0"/>
              <a:t>3. The Ghost of Populism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65327-7621-A84D-B84D-1E20273D0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78141"/>
            <a:ext cx="4588933" cy="249069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cost</a:t>
            </a:r>
            <a:r>
              <a:rPr lang="es-ES_tradnl" dirty="0"/>
              <a:t> of </a:t>
            </a:r>
            <a:r>
              <a:rPr lang="es-ES_tradnl" dirty="0" err="1"/>
              <a:t>economic</a:t>
            </a:r>
            <a:r>
              <a:rPr lang="es-ES_tradnl" dirty="0"/>
              <a:t> </a:t>
            </a:r>
            <a:r>
              <a:rPr lang="es-ES_tradnl" dirty="0" err="1"/>
              <a:t>recovery</a:t>
            </a:r>
            <a:endParaRPr lang="es-ES_tradnl" dirty="0"/>
          </a:p>
          <a:p>
            <a:pPr>
              <a:spcBef>
                <a:spcPts val="0"/>
              </a:spcBef>
            </a:pPr>
            <a:endParaRPr lang="es-ES_tradnl" dirty="0"/>
          </a:p>
          <a:p>
            <a:pPr>
              <a:spcBef>
                <a:spcPts val="0"/>
              </a:spcBef>
            </a:pPr>
            <a:r>
              <a:rPr lang="es-ES_tradnl" dirty="0" err="1"/>
              <a:t>Who</a:t>
            </a:r>
            <a:r>
              <a:rPr lang="es-ES_tradnl" dirty="0"/>
              <a:t> </a:t>
            </a:r>
            <a:r>
              <a:rPr lang="es-ES_tradnl" dirty="0" err="1"/>
              <a:t>pays</a:t>
            </a:r>
            <a:r>
              <a:rPr lang="es-ES_tradnl" dirty="0"/>
              <a:t> </a:t>
            </a:r>
            <a:r>
              <a:rPr lang="es-ES_tradnl" dirty="0" err="1"/>
              <a:t>for</a:t>
            </a:r>
            <a:r>
              <a:rPr lang="es-ES_tradnl" dirty="0"/>
              <a:t> </a:t>
            </a:r>
            <a:r>
              <a:rPr lang="es-ES_tradnl" dirty="0" err="1"/>
              <a:t>adjustment</a:t>
            </a:r>
            <a:r>
              <a:rPr lang="es-ES_tradnl" dirty="0"/>
              <a:t>, </a:t>
            </a:r>
            <a:r>
              <a:rPr lang="es-ES_tradnl" dirty="0" err="1"/>
              <a:t>who</a:t>
            </a:r>
            <a:r>
              <a:rPr lang="es-ES_tradnl" dirty="0"/>
              <a:t> </a:t>
            </a:r>
            <a:r>
              <a:rPr lang="es-ES_tradnl" dirty="0" err="1"/>
              <a:t>wins</a:t>
            </a:r>
            <a:r>
              <a:rPr lang="es-ES_tradnl" dirty="0"/>
              <a:t> and </a:t>
            </a:r>
            <a:r>
              <a:rPr lang="es-ES_tradnl" dirty="0" err="1"/>
              <a:t>who</a:t>
            </a:r>
            <a:r>
              <a:rPr lang="es-ES_tradnl" dirty="0"/>
              <a:t> loses?</a:t>
            </a:r>
          </a:p>
          <a:p>
            <a:pPr>
              <a:spcBef>
                <a:spcPts val="0"/>
              </a:spcBef>
            </a:pPr>
            <a:endParaRPr lang="es-ES_tradnl" dirty="0"/>
          </a:p>
          <a:p>
            <a:pPr>
              <a:spcBef>
                <a:spcPts val="0"/>
              </a:spcBef>
            </a:pP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populist</a:t>
            </a:r>
            <a:r>
              <a:rPr lang="es-ES_tradnl" dirty="0"/>
              <a:t> </a:t>
            </a:r>
            <a:r>
              <a:rPr lang="es-ES_tradnl" dirty="0" err="1"/>
              <a:t>temptation</a:t>
            </a:r>
            <a:endParaRPr lang="es-ES_tradnl" dirty="0"/>
          </a:p>
        </p:txBody>
      </p:sp>
      <p:pic>
        <p:nvPicPr>
          <p:cNvPr id="1028" name="Picture 4" descr="China may have to wait to become second most powerful at IMF | China News |  Al Jazeera">
            <a:extLst>
              <a:ext uri="{FF2B5EF4-FFF2-40B4-BE49-F238E27FC236}">
                <a16:creationId xmlns:a16="http://schemas.microsoft.com/office/drawing/2014/main" id="{7E75C2B8-204A-D148-8AF5-2096F1F8B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133" y="1178141"/>
            <a:ext cx="38100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MLO's feeble response to COVID-19 in Mexico">
            <a:extLst>
              <a:ext uri="{FF2B5EF4-FFF2-40B4-BE49-F238E27FC236}">
                <a16:creationId xmlns:a16="http://schemas.microsoft.com/office/drawing/2014/main" id="{B8D75326-09B4-974C-B985-91C6460A2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407" y="3533560"/>
            <a:ext cx="4811726" cy="270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cuador Is a Grisly Sign of How COVID-19 Will Devastate the Global South">
            <a:extLst>
              <a:ext uri="{FF2B5EF4-FFF2-40B4-BE49-F238E27FC236}">
                <a16:creationId xmlns:a16="http://schemas.microsoft.com/office/drawing/2014/main" id="{E4B7D95C-C6E3-1B44-86B9-2337A56227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" t="5887" r="13393" b="1333"/>
          <a:stretch/>
        </p:blipFill>
        <p:spPr bwMode="auto">
          <a:xfrm>
            <a:off x="304800" y="3533560"/>
            <a:ext cx="3733800" cy="280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6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8386" y="5273932"/>
            <a:ext cx="5439762" cy="1048684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Gracias! Thank you!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  <a:hlinkClick r:id="rId3"/>
              </a:rPr>
              <a:t>andres.mejia@kcl.ac.uk</a:t>
            </a: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@</a:t>
            </a:r>
            <a:r>
              <a:rPr lang="en-US" sz="1800" dirty="0" err="1">
                <a:solidFill>
                  <a:schemeClr val="tx1"/>
                </a:solidFill>
              </a:rPr>
              <a:t>andresma_kcl</a:t>
            </a: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2119" y="654165"/>
            <a:ext cx="681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400" b="1" dirty="0">
                <a:solidFill>
                  <a:prstClr val="black"/>
                </a:solidFill>
              </a:rPr>
              <a:t>The Limits of Populism during COVID-19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5" name="Picture 4" descr="A view of a city&#10;&#10;Description automatically generated">
            <a:extLst>
              <a:ext uri="{FF2B5EF4-FFF2-40B4-BE49-F238E27FC236}">
                <a16:creationId xmlns:a16="http://schemas.microsoft.com/office/drawing/2014/main" id="{CDB1DEAB-C5F7-C64B-BFBB-DD5C984215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47" y="2058791"/>
            <a:ext cx="7270785" cy="269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70425"/>
      </p:ext>
    </p:extLst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Microsoft Office PowerPoint</Application>
  <PresentationFormat>On-screen Show (4:3)</PresentationFormat>
  <Paragraphs>64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2</vt:lpstr>
      <vt:lpstr>Plaza</vt:lpstr>
      <vt:lpstr>Andrés Mejía Acosta, PhD Kings College London  andres.mejia@kcl.ac.uk  @andresma_kcl </vt:lpstr>
      <vt:lpstr>Roadmap</vt:lpstr>
      <vt:lpstr>1. LATAM’s pre-existing conditions</vt:lpstr>
      <vt:lpstr>The highly indebted Latin American patients</vt:lpstr>
      <vt:lpstr>2. Government responses to Covid</vt:lpstr>
      <vt:lpstr>2. Presidential popularity (May 2020) </vt:lpstr>
      <vt:lpstr>3. The Ghost of Populism</vt:lpstr>
      <vt:lpstr>Gracias! Thank you!  andres.mejia@kcl.ac.uk  @andresma_kcl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Andrés Mejía Acosta, PhD Kings College London   andres.mejia@kcl.ac.uk  @andresma_kcl</dc:title>
  <dc:creator>Mejia Acosta, Andres</dc:creator>
  <cp:lastModifiedBy>JOGNO-JEROME</cp:lastModifiedBy>
  <cp:revision>17</cp:revision>
  <dcterms:created xsi:type="dcterms:W3CDTF">2020-11-05T16:16:48Z</dcterms:created>
  <dcterms:modified xsi:type="dcterms:W3CDTF">2020-11-13T06:11:40Z</dcterms:modified>
</cp:coreProperties>
</file>