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Default Extension="emf" ContentType="image/x-emf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901" r:id="rId2"/>
  </p:sldMasterIdLst>
  <p:notesMasterIdLst>
    <p:notesMasterId r:id="rId40"/>
  </p:notesMasterIdLst>
  <p:sldIdLst>
    <p:sldId id="311" r:id="rId3"/>
    <p:sldId id="370" r:id="rId4"/>
    <p:sldId id="386" r:id="rId5"/>
    <p:sldId id="387" r:id="rId6"/>
    <p:sldId id="256" r:id="rId7"/>
    <p:sldId id="388" r:id="rId8"/>
    <p:sldId id="391" r:id="rId9"/>
    <p:sldId id="392" r:id="rId10"/>
    <p:sldId id="393" r:id="rId11"/>
    <p:sldId id="371" r:id="rId12"/>
    <p:sldId id="401" r:id="rId13"/>
    <p:sldId id="398" r:id="rId14"/>
    <p:sldId id="372" r:id="rId15"/>
    <p:sldId id="373" r:id="rId16"/>
    <p:sldId id="374" r:id="rId17"/>
    <p:sldId id="375" r:id="rId18"/>
    <p:sldId id="298" r:id="rId19"/>
    <p:sldId id="299" r:id="rId20"/>
    <p:sldId id="399" r:id="rId21"/>
    <p:sldId id="389" r:id="rId22"/>
    <p:sldId id="346" r:id="rId23"/>
    <p:sldId id="402" r:id="rId24"/>
    <p:sldId id="390" r:id="rId25"/>
    <p:sldId id="321" r:id="rId26"/>
    <p:sldId id="403" r:id="rId27"/>
    <p:sldId id="404" r:id="rId28"/>
    <p:sldId id="361" r:id="rId29"/>
    <p:sldId id="405" r:id="rId30"/>
    <p:sldId id="362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</p:sldIdLst>
  <p:sldSz cx="9144000" cy="6858000" type="screen4x3"/>
  <p:notesSz cx="6858000" cy="9144000"/>
  <p:defaultTextStyle>
    <a:defPPr>
      <a:defRPr lang="es-G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934"/>
    <p:restoredTop sz="94728"/>
  </p:normalViewPr>
  <p:slideViewPr>
    <p:cSldViewPr>
      <p:cViewPr>
        <p:scale>
          <a:sx n="120" d="100"/>
          <a:sy n="120" d="100"/>
        </p:scale>
        <p:origin x="-632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3216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70CC65-E880-A546-8AF5-BE7D2EE45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FE5E14-12BB-B546-851A-3B1DFB95D6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248FF5-3998-AC4A-84BD-669973A9228D}" type="datetimeFigureOut">
              <a:rPr lang="es-GT"/>
              <a:pPr>
                <a:defRPr/>
              </a:pPr>
              <a:t>5/25/20</a:t>
            </a:fld>
            <a:endParaRPr lang="es-GT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25D510-8706-7942-964D-EAB817ADF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GT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974ACB-F4D9-F345-B756-C60CE8590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GT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A27C9C-4059-BF4F-87EA-9BB2AB3D98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1B7B35-6E8B-EA4D-B465-930C3EC60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1C1F8C-3E42-0149-AEE1-9CC8337D6CFE}" type="slidenum">
              <a:rPr lang="es-GT"/>
              <a:pPr>
                <a:defRPr/>
              </a:pPr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181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763;p50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11D892-DFF0-2944-A53B-A910DB6F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40962" name="Google Shape;764;p50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B671FF-2A6D-7841-A05B-A543F2A68A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769;p51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4E3B71-1A77-8E4B-94D5-CE3B5231C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43010" name="Google Shape;770;p51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F44543-D1C4-3141-8B7C-CCB4B6D3B4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775;p52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0FDB19-3105-6A47-86C6-67B3B2121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45058" name="Google Shape;776;p52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6D919C-B4C0-A24A-8E58-4B72E6903E8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1621B5-2682-8D46-8DF6-C396DDB84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48130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FCA41D-22FB-B940-B86C-C5E80F2F119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471;p3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A0280D-DDF5-5D44-93D2-E6FB943BC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50178" name="Google Shape;472;p3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F3580C-864C-6B41-A6AC-D81560DBB8B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471;p3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A0280D-DDF5-5D44-93D2-E6FB943BC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50178" name="Google Shape;472;p3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F3580C-864C-6B41-A6AC-D81560DBB8B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441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5868FC-CA37-4148-84ED-B459DD343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4274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142D89-9E16-0F49-91F3-DB1F42F7ED7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471;p3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D9F35B-5317-DD4E-BB31-9C59A4E819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56322" name="Google Shape;472;p3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8881DF-8977-BF4F-A828-CEDE4F2478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1621B5-2682-8D46-8DF6-C396DDB84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48130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FCA41D-22FB-B940-B86C-C5E80F2F119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847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5868FC-CA37-4148-84ED-B459DD343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4274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142D89-9E16-0F49-91F3-DB1F42F7ED7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435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D8C548-5A13-FB4D-BA0A-959567CAC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19458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E45FEE-BBEC-E94E-A9EA-3E292AE4516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29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8354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30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682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31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4909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32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94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33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297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34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771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D2E74C-0FEC-8543-B62A-99F918836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21506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F1B15B-E96B-CB43-9B89-67B9F8D0D6C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1C0B43-6089-1546-8ADC-02E242DD6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23554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A54AA5-547A-CD4A-8D4B-FE7BB0D6863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505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F33ABD-C71B-A146-9E1D-7E445678E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26626" name="Google Shape;506;p4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9D3B60-4F84-0941-B60E-3FB88B1F7C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C1F8C-3E42-0149-AEE1-9CC8337D6CFE}" type="slidenum">
              <a:rPr lang="es-GT" smtClean="0"/>
              <a:pPr>
                <a:defRPr/>
              </a:pPr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677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745;p47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E37D92-ADFF-F341-8380-DFBDD9789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34818" name="Google Shape;746;p47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910EB6-C51E-A84C-AA87-1E9AC41069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751;p48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587D0B-DD91-3349-B15E-9586669F4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36866" name="Google Shape;752;p48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1918FA-9B63-3A43-91FF-105AF73195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757;p49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577564-E7CF-0B49-A0F0-784A2BEA5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altLang="es-GT"/>
          </a:p>
        </p:txBody>
      </p:sp>
      <p:sp>
        <p:nvSpPr>
          <p:cNvPr id="38914" name="Google Shape;758;p49:note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7150A1-9A19-9341-91BC-03B02204F0C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ítulo y objetos" type="obj">
  <p:cSld name="Título y objeto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aca</a:t>
            </a:r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dirty="0" err="1"/>
              <a:t>hjh</a:t>
            </a:r>
            <a:endParaRPr dirty="0"/>
          </a:p>
        </p:txBody>
      </p:sp>
      <p:sp>
        <p:nvSpPr>
          <p:cNvPr id="4" name="Google Shape;54;p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C770F0-3AD5-F94C-8173-64A373AD406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 spcFirstLastPara="1"/>
          <a:lstStyle>
            <a:lvl1pPr marR="0" lvl="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5;p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C9DB9-C4FB-9B4A-9948-BCA0780883E9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 sz="1350" b="0" i="0" u="none" kern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6;p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BA60A2-DFAA-C849-B5BD-CE584D45B3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kern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D6E37310-8D15-7041-ABDF-F368F7EB05EF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234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/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C99214-11F9-354E-85FA-80F7963A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21C3C02-9956-694C-A6E3-01E3ED0048D3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739543-6D04-364A-8B86-9F52A4D0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FA06EF-0E62-8949-A7E5-6F5AD6FC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24D9ACB-ED61-B74B-A6B6-6A10ADD21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338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097031-C120-484E-AB36-78C3C555854A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375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69A460-EFDE-E944-95ED-2C2606AA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FB4EDD1-60B6-E044-9DA9-C5E636822AEB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4C1F66-C6AE-B142-A3B3-4D7446B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C74B7B-7CCE-A143-90BF-63DF2EA8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6AD0661-B47B-FD47-A200-999EE38C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93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834C8A-5BFE-4E49-9066-94D2E506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BC84A1C-3B16-E143-8ECA-BE6EAA477D5A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7002A9-7ABB-9F45-A852-D1E37F10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E1554F-6FE8-DD41-B394-70B6C367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9423F1D-32D4-5D4C-A7FE-EB87AC506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63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7104E0-5412-3C4F-92D9-F3271960154C}"/>
              </a:ext>
            </a:extLst>
          </p:cNvPr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F75727-18CC-E645-8805-9C71F2D1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EA740F-7ED0-D84E-934A-AE9A9E0CF435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C44A72-BA87-894E-B49E-8859D9A2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39D9A0-00B4-7D41-88BD-931F001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B988D6F-0DA5-A54B-AA81-B6AFAE10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033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C6E849-0818-2645-915B-9A35C4441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34" y="-27384"/>
            <a:ext cx="9144000" cy="5145411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3614C2-2073-3541-AB83-A94D9DC0BD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0016" y="438094"/>
            <a:ext cx="6937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400" b="1" spc="-150"/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02B744-CB21-9941-AD0A-02D2EEA1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spcFirstLastPara="1"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340CE84E-B174-1F43-ADED-F816B4391A6B}" type="datetimeFigureOut">
              <a:rPr lang="es-ES_tradnl"/>
              <a:pPr>
                <a:defRPr/>
              </a:pPr>
              <a:t>5/25/20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AA8AF2-07C3-E943-B7EB-59B253B2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Tx/>
              <a:buFontTx/>
              <a:buNone/>
              <a:defRPr kern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63BE65-CD58-4B43-9529-DEE3347F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1200"/>
            </a:lvl1pPr>
          </a:lstStyle>
          <a:p>
            <a:pPr>
              <a:defRPr/>
            </a:pPr>
            <a:fld id="{10481CAD-4281-404E-92E0-B1870E792E9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1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D28B8F-B24E-3D4D-B15F-F2969F8E9278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24E739-67B4-F246-9CBF-B6E7BBDFE491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62F8A5-148E-DC48-95C8-873D52CC9003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375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DD28FC-4E96-2745-8644-25DA8B92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914400">
              <a:defRPr/>
            </a:lvl1pPr>
          </a:lstStyle>
          <a:p>
            <a:pPr>
              <a:defRPr/>
            </a:pPr>
            <a:fld id="{5DF0C1AA-BC9D-0946-AC7E-6A90321A9015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BB383D-0DF6-644F-8196-0F3F5564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AF9837-16BF-714C-8DAB-0AFD37EF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6E8468-9250-054A-BD76-74D5DE764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1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4CB3D1-3395-494A-BF1B-C49ECE69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0EF00D-A6D4-2742-97D7-A07363CEF7AE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90D1EA-8821-5A40-A5DD-9935C0A5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9DCE1B-3402-C04C-B3B1-99CC4D68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1632D9-46A9-A04F-8C9E-E71413D6A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662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AB8A7C-BD98-AF4F-AA49-05510EE312C7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21BBCB-07A9-3242-82EB-EEA3CB614A79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6B9064-877A-A840-BC23-919ED8F701CB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3750" b="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F44E54-FAAD-FA49-9481-2B236B95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9A8DB6A-FE7D-714A-A673-CB50A369C400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4A3DA5-394F-B344-95D3-98C64D35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76DDDF-C294-4145-AC98-707F3762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95EC662-3AC7-8C47-AE5E-F0A3C8CF2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072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FF6278-FC6B-A34A-8845-11BABAB3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2F50716-B470-5D4E-BE96-E11F547E17FE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504D2C-B538-C14A-9379-3A9B056F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F91F6A-F1F6-8544-9C19-70254B1F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28FBE96-517C-B14C-BE37-5674212D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05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A10BF3-3120-4345-ADD4-A9446DDA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A9560C8-1AF0-BC4E-AB5E-35B511C1291E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63CED8-DD6F-8645-B632-CEAF879C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81B0FC-5BF8-D049-B6F2-7255B009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6D9CD87-7BA3-F04B-9FBC-FF955F21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695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A60E0E-12FA-8E49-9F08-787BD7FA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3A120D7-1423-E243-A96F-B2D50C887475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154A6B-DAC7-C24F-8D1D-2F3A7DBE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82A4BF-900B-DA48-82B7-FAF519C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24EF06-FA52-7442-B423-F6B80FEB8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959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9DEC1C-3226-D042-A53F-22A04946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075A6FE-1D77-5D45-B78E-9E44CB7A3480}" type="datetimeFigureOut">
              <a:rPr lang="en-US"/>
              <a:pPr>
                <a:defRPr/>
              </a:pPr>
              <a:t>5/25/20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FDDA0E-E8EE-7A4F-8F93-065BFADB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DB66EE-8779-2D4A-9B5E-FDB9EAD7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B1039B6-C32A-334D-AD76-FD3579EC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45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46;p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491893-E84A-E24E-8467-628322973D2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GT" altLang="es-GT" dirty="0">
                <a:sym typeface="Arial" panose="020B0604020202020204" pitchFamily="34" charset="0"/>
              </a:rPr>
              <a:t>Haga clic aca</a:t>
            </a:r>
          </a:p>
        </p:txBody>
      </p:sp>
      <p:sp>
        <p:nvSpPr>
          <p:cNvPr id="1027" name="Google Shape;47;p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A451E3-3853-B74F-989F-A94B04C92E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GT" altLang="es-GT" dirty="0">
                <a:sym typeface="Arial" panose="020B0604020202020204" pitchFamily="34" charset="0"/>
              </a:rPr>
              <a:t>easfdas</a:t>
            </a:r>
          </a:p>
        </p:txBody>
      </p:sp>
      <p:sp>
        <p:nvSpPr>
          <p:cNvPr id="1028" name="Google Shape;48;p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A01EDA-521E-A84D-8A39-DF6BC0B65111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9" name="Google Shape;49;p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E109B7-3D71-4840-A524-3EB5D067402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9B54B7-A4D7-F94A-8EB6-910E1C6723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ker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1970FA2F-6C66-A141-8B4C-E6EE5D45081D}" type="slidenum">
              <a:rPr lang="en-US"/>
              <a:pPr>
                <a:defRPr/>
              </a:pPr>
              <a:t>‹#›</a:t>
            </a:fld>
            <a:endParaRPr lang="en-US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4400" b="1" spc="-1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4D1B3A-CD9A-E748-A0AE-8C7A3ECC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4895D-2FC6-CA44-A2C9-3F0DBC8F5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dirty="0"/>
              <a:t>Haga clic para modificar el estilo de texto del patrón</a:t>
            </a:r>
          </a:p>
          <a:p>
            <a:pPr lvl="1"/>
            <a:r>
              <a:rPr lang="es-ES" altLang="es-GT" dirty="0"/>
              <a:t>Segundo nivel</a:t>
            </a:r>
          </a:p>
          <a:p>
            <a:pPr lvl="2"/>
            <a:r>
              <a:rPr lang="es-ES" altLang="es-GT" dirty="0"/>
              <a:t>Tercer nivel</a:t>
            </a:r>
          </a:p>
          <a:p>
            <a:pPr lvl="3"/>
            <a:r>
              <a:rPr lang="es-ES" altLang="es-GT" dirty="0"/>
              <a:t>Cuarto nivel</a:t>
            </a:r>
          </a:p>
          <a:p>
            <a:pPr lvl="4"/>
            <a:r>
              <a:rPr lang="es-ES" altLang="es-GT" dirty="0"/>
              <a:t>Quinto nivel</a:t>
            </a:r>
            <a:endParaRPr lang="en-US" altLang="es-G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7FAB5F-0CF0-184F-ABF9-CBB6410F6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3A627020-5E65-D547-9A4D-A1A3225BF6D0}" type="datetimeFigureOut">
              <a:rPr lang="en-US"/>
              <a:pPr>
                <a:defRPr/>
              </a:pPr>
              <a:t>5/25/20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563AED-3248-1C43-81EF-44FCC8171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6F7B0C-971F-5A44-BCD5-670E40756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D4DD4D1B-C0C5-3446-AC3A-0FA912D7C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0341A1-5FF3-F248-9134-99FE589A20C5}"/>
              </a:ext>
            </a:extLst>
          </p:cNvPr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 kern="1200" cap="none" spc="-150">
          <a:solidFill>
            <a:srgbClr val="0D0D0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2pPr>
      <a:lvl3pPr algn="l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3pPr>
      <a:lvl4pPr algn="l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4pPr>
      <a:lvl5pPr algn="l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5pPr>
      <a:lvl6pPr marL="4572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6pPr>
      <a:lvl7pPr marL="9144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7pPr>
      <a:lvl8pPr marL="13716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8pPr>
      <a:lvl9pPr marL="1828800" algn="l" defTabSz="685800" rtl="0" fontAlgn="base">
        <a:lnSpc>
          <a:spcPct val="80000"/>
        </a:lnSpc>
        <a:spcBef>
          <a:spcPct val="0"/>
        </a:spcBef>
        <a:spcAft>
          <a:spcPct val="0"/>
        </a:spcAft>
        <a:defRPr sz="3700">
          <a:solidFill>
            <a:srgbClr val="0D0D0D"/>
          </a:solidFill>
          <a:latin typeface="Tw Cen MT Condensed" panose="020B0606020104020203" pitchFamily="34" charset="77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77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8438" indent="-101600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2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34963" indent="-101600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2" charset="2"/>
        <a:buChar char="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444500" indent="-101600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2" charset="2"/>
        <a:buChar char="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82613" indent="-101600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2" charset="2"/>
        <a:buChar char="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6D1F96-2EA4-2A46-AD61-AA91E5DF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849" y="1988840"/>
            <a:ext cx="31670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92;p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C1FA7F-ECCC-1E45-A866-FEFCECE1E72C}"/>
              </a:ext>
            </a:extLst>
          </p:cNvPr>
          <p:cNvSpPr txBox="1">
            <a:spLocks/>
          </p:cNvSpPr>
          <p:nvPr/>
        </p:nvSpPr>
        <p:spPr bwMode="auto">
          <a:xfrm>
            <a:off x="-71895" y="4924747"/>
            <a:ext cx="9287790" cy="1988840"/>
          </a:xfrm>
          <a:prstGeom prst="rect">
            <a:avLst/>
          </a:prstGeom>
          <a:solidFill>
            <a:srgbClr val="C000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SzPts val="5000"/>
            </a:pPr>
            <a:r>
              <a:rPr lang="es-GT" kern="0" dirty="0">
                <a:solidFill>
                  <a:schemeClr val="bg1"/>
                </a:solidFill>
                <a:ea typeface="Questrial"/>
                <a:sym typeface="Questrial"/>
              </a:rPr>
              <a:t>Public Speaking</a:t>
            </a:r>
            <a:endParaRPr lang="es-GT" kern="0" dirty="0"/>
          </a:p>
        </p:txBody>
      </p:sp>
      <p:pic>
        <p:nvPicPr>
          <p:cNvPr id="12" name="Imagen 11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914AFA-A8C3-434B-A31C-4DF6C0E9F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501153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5962E1-833B-E145-80C8-062A57556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7" y="1052736"/>
            <a:ext cx="8607425" cy="5948363"/>
          </a:xfrm>
        </p:spPr>
        <p:txBody>
          <a:bodyPr spcFirstLastPara="1">
            <a:normAutofit/>
          </a:bodyPr>
          <a:lstStyle/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es-ES_tradn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Pausas: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funcionan como reguladores de cambio de turno, indicando el final de uno, y el comienzo de otro. Existen dos tipos de pausas: Reflexivas: para que los demás piensen en lo que acabas de decir, y fisiológicas: para tomar aire.</a:t>
            </a: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endParaRPr lang="es-ES_tradn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Silencios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Utilizados como presentadores de discurso o </a:t>
            </a:r>
            <a:r>
              <a:rPr lang="es-ES_tradn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enfatizadores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enunciadores emitidos. Con el silencio unas veces se invita a hablar, otras a callar, en otras se asiente y en otras para mostrar desacuerdo.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5962E1-833B-E145-80C8-062A57556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7" y="1484784"/>
            <a:ext cx="8607425" cy="5948363"/>
          </a:xfrm>
        </p:spPr>
        <p:txBody>
          <a:bodyPr spcFirstLastPara="1">
            <a:normAutofit/>
          </a:bodyPr>
          <a:lstStyle/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Claridad: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unida a la velocidad, cuanta mas velocidad tenga hablando una persona, menos se le entiende. Tampoco se entienden las palabras si el acento esta muy marcado, si las palabras se entrecortan, o si se tiene mala pronunciación o mala vocalización. </a:t>
            </a: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endParaRPr lang="es-ES_tradn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Tiempo: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refiere al tiempo del habla, a la duración de la intervención de los interlocutores, en una conversación. Lo adecuado seria un intercambio reciproco en la conversación.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49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364AA-04A1-9449-9B4A-07B606021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7" y="1630362"/>
            <a:ext cx="8607425" cy="5227638"/>
          </a:xfrm>
        </p:spPr>
        <p:txBody>
          <a:bodyPr spcFirstLastPara="1">
            <a:normAutofit/>
          </a:bodyPr>
          <a:lstStyle/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es-ES_tradn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 no verbal. El cuerpo no miente y siempre te delata.</a:t>
            </a:r>
          </a:p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endParaRPr lang="es-ES_tradn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just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Mirada: </a:t>
            </a:r>
            <a:endParaRPr lang="es-ES_tradn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just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Sonrisa: </a:t>
            </a:r>
          </a:p>
          <a:p>
            <a:pPr marL="457200" indent="-457200" algn="just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Gestos: </a:t>
            </a:r>
          </a:p>
          <a:p>
            <a:pPr marL="457200" indent="-457200" algn="just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Postura corporal:</a:t>
            </a:r>
          </a:p>
          <a:p>
            <a:pPr marL="457200" indent="-457200" algn="just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Expresiones faciales: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6B54AD-DE5E-FC48-A0AE-84769ACE0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24744" y="536875"/>
            <a:ext cx="6858000" cy="1185939"/>
          </a:xfrm>
        </p:spPr>
        <p:txBody>
          <a:bodyPr>
            <a:normAutofit/>
          </a:bodyPr>
          <a:lstStyle/>
          <a:p>
            <a:r>
              <a:rPr lang="es-ES_tradnl" sz="4400" b="1" dirty="0" err="1">
                <a:latin typeface="+mn-lt"/>
              </a:rPr>
              <a:t>Kinesia</a:t>
            </a:r>
            <a:endParaRPr lang="es-ES_tradnl" sz="4400" b="1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oogle Shape;749;p9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EED30B-8D45-4047-B420-454511627F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636" t="36465" r="35072" b="23856"/>
          <a:stretch>
            <a:fillRect/>
          </a:stretch>
        </p:blipFill>
        <p:spPr bwMode="auto">
          <a:xfrm>
            <a:off x="-71438" y="1700808"/>
            <a:ext cx="92519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92;p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DDCD66-54BB-B94C-9E7D-1F8B3BE62BEC}"/>
              </a:ext>
            </a:extLst>
          </p:cNvPr>
          <p:cNvSpPr txBox="1">
            <a:spLocks/>
          </p:cNvSpPr>
          <p:nvPr/>
        </p:nvSpPr>
        <p:spPr bwMode="auto">
          <a:xfrm>
            <a:off x="-158657" y="260648"/>
            <a:ext cx="9426388" cy="1124712"/>
          </a:xfrm>
          <a:prstGeom prst="rect">
            <a:avLst/>
          </a:prstGeom>
          <a:solidFill>
            <a:srgbClr val="C000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SzPts val="5000"/>
            </a:pPr>
            <a:r>
              <a:rPr lang="es-GT" kern="0" dirty="0">
                <a:solidFill>
                  <a:schemeClr val="bg1"/>
                </a:solidFill>
                <a:ea typeface="Questrial"/>
                <a:sym typeface="Questrial"/>
              </a:rPr>
              <a:t>La caja</a:t>
            </a:r>
            <a:endParaRPr lang="es-GT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oogle Shape;755;p9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4A0117-094C-6E42-95CB-4A2AF7482E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140" t="27631" r="35677" b="32529"/>
          <a:stretch>
            <a:fillRect/>
          </a:stretch>
        </p:blipFill>
        <p:spPr bwMode="auto">
          <a:xfrm>
            <a:off x="-97585" y="1604436"/>
            <a:ext cx="9304243" cy="49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92;p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AF3ED5-BD56-374B-A27F-E82EF7B3D017}"/>
              </a:ext>
            </a:extLst>
          </p:cNvPr>
          <p:cNvSpPr txBox="1">
            <a:spLocks/>
          </p:cNvSpPr>
          <p:nvPr/>
        </p:nvSpPr>
        <p:spPr bwMode="auto">
          <a:xfrm>
            <a:off x="-158657" y="260648"/>
            <a:ext cx="9426388" cy="1124712"/>
          </a:xfrm>
          <a:prstGeom prst="rect">
            <a:avLst/>
          </a:prstGeom>
          <a:solidFill>
            <a:srgbClr val="C000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SzPts val="5000"/>
            </a:pPr>
            <a:r>
              <a:rPr lang="es-GT" kern="0" dirty="0">
                <a:solidFill>
                  <a:schemeClr val="bg1"/>
                </a:solidFill>
                <a:ea typeface="Questrial"/>
                <a:sym typeface="Questrial"/>
              </a:rPr>
              <a:t>La pelota</a:t>
            </a:r>
            <a:endParaRPr lang="es-GT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oogle Shape;761;p10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1026CA-A48E-0641-B2E7-ACA5BDC77E3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140" t="37270" r="35373" b="22409"/>
          <a:stretch>
            <a:fillRect/>
          </a:stretch>
        </p:blipFill>
        <p:spPr bwMode="auto">
          <a:xfrm>
            <a:off x="-99960" y="1628800"/>
            <a:ext cx="930899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92;p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EED353-9C55-6143-A0A4-2D2895076673}"/>
              </a:ext>
            </a:extLst>
          </p:cNvPr>
          <p:cNvSpPr txBox="1">
            <a:spLocks/>
          </p:cNvSpPr>
          <p:nvPr/>
        </p:nvSpPr>
        <p:spPr bwMode="auto">
          <a:xfrm>
            <a:off x="-158657" y="260648"/>
            <a:ext cx="9426388" cy="1124712"/>
          </a:xfrm>
          <a:prstGeom prst="rect">
            <a:avLst/>
          </a:prstGeom>
          <a:solidFill>
            <a:srgbClr val="C000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SzPts val="5000"/>
            </a:pPr>
            <a:r>
              <a:rPr lang="es-GT" kern="0" dirty="0">
                <a:solidFill>
                  <a:schemeClr val="bg1"/>
                </a:solidFill>
                <a:ea typeface="Questrial"/>
                <a:sym typeface="Questrial"/>
              </a:rPr>
              <a:t>La piramide</a:t>
            </a:r>
            <a:endParaRPr lang="es-GT" kern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Google Shape;767;p10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0A7B9F-6263-4345-8FF2-451E9B9B857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036" t="27470" r="34975" b="31886"/>
          <a:stretch>
            <a:fillRect/>
          </a:stretch>
        </p:blipFill>
        <p:spPr bwMode="auto">
          <a:xfrm>
            <a:off x="-31137" y="1772816"/>
            <a:ext cx="92266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92;p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51E8C1-6674-2A46-931F-607BF3F9C7A8}"/>
              </a:ext>
            </a:extLst>
          </p:cNvPr>
          <p:cNvSpPr txBox="1">
            <a:spLocks/>
          </p:cNvSpPr>
          <p:nvPr/>
        </p:nvSpPr>
        <p:spPr bwMode="auto">
          <a:xfrm>
            <a:off x="-158657" y="260648"/>
            <a:ext cx="9426388" cy="1124712"/>
          </a:xfrm>
          <a:prstGeom prst="rect">
            <a:avLst/>
          </a:prstGeom>
          <a:solidFill>
            <a:srgbClr val="C000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SzPts val="5000"/>
            </a:pPr>
            <a:r>
              <a:rPr lang="es-GT" kern="0" dirty="0">
                <a:solidFill>
                  <a:schemeClr val="bg1"/>
                </a:solidFill>
                <a:ea typeface="Questrial"/>
                <a:sym typeface="Questrial"/>
              </a:rPr>
              <a:t>Piernas separadas</a:t>
            </a:r>
            <a:endParaRPr lang="es-GT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Google Shape;773;p10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FE2658-783B-1840-9465-C7FFF3B6CC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940" t="28111" r="34773" b="32208"/>
          <a:stretch>
            <a:fillRect/>
          </a:stretch>
        </p:blipFill>
        <p:spPr bwMode="auto">
          <a:xfrm>
            <a:off x="-86773" y="1627283"/>
            <a:ext cx="9282619" cy="49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92;p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5DE357-F98A-5444-A070-871415D5BBA2}"/>
              </a:ext>
            </a:extLst>
          </p:cNvPr>
          <p:cNvSpPr txBox="1">
            <a:spLocks/>
          </p:cNvSpPr>
          <p:nvPr/>
        </p:nvSpPr>
        <p:spPr bwMode="auto">
          <a:xfrm>
            <a:off x="-158657" y="260648"/>
            <a:ext cx="9426388" cy="1124712"/>
          </a:xfrm>
          <a:prstGeom prst="rect">
            <a:avLst/>
          </a:prstGeom>
          <a:solidFill>
            <a:srgbClr val="C000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SzPts val="5000"/>
            </a:pPr>
            <a:r>
              <a:rPr lang="es-GT" kern="0" dirty="0">
                <a:solidFill>
                  <a:schemeClr val="bg1"/>
                </a:solidFill>
                <a:ea typeface="Questrial"/>
                <a:sym typeface="Questrial"/>
              </a:rPr>
              <a:t>Palmas arriba</a:t>
            </a:r>
            <a:endParaRPr lang="es-GT" kern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Google Shape;779;p10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7FF2E0-D425-B24F-B62C-C9220A1D2C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8036" t="28435" r="34673" b="31886"/>
          <a:stretch>
            <a:fillRect/>
          </a:stretch>
        </p:blipFill>
        <p:spPr bwMode="auto">
          <a:xfrm>
            <a:off x="-405830" y="1747527"/>
            <a:ext cx="9705919" cy="48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92;p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61F177-89AC-7643-A1A6-9AE528A6C706}"/>
              </a:ext>
            </a:extLst>
          </p:cNvPr>
          <p:cNvSpPr txBox="1">
            <a:spLocks/>
          </p:cNvSpPr>
          <p:nvPr/>
        </p:nvSpPr>
        <p:spPr bwMode="auto">
          <a:xfrm>
            <a:off x="-158657" y="260648"/>
            <a:ext cx="9426388" cy="1124712"/>
          </a:xfrm>
          <a:prstGeom prst="rect">
            <a:avLst/>
          </a:prstGeom>
          <a:solidFill>
            <a:srgbClr val="C0000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SzPts val="5000"/>
            </a:pPr>
            <a:r>
              <a:rPr lang="es-GT" kern="0" dirty="0">
                <a:solidFill>
                  <a:schemeClr val="bg1"/>
                </a:solidFill>
                <a:ea typeface="Questrial"/>
                <a:sym typeface="Questrial"/>
              </a:rPr>
              <a:t>Palmas abajo</a:t>
            </a:r>
            <a:endParaRPr lang="es-GT" kern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FE19DC-02EB-E146-B490-BCE859DB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693" y="1196752"/>
            <a:ext cx="36322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7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2E40CB-C292-EA47-9843-F9480A1B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797" y="2348880"/>
            <a:ext cx="28606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9" descr="A picture containing person, woman, young, fron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41B90E-4144-074E-AA6D-D95A030D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55" y="3522042"/>
            <a:ext cx="55959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DAF578-6981-8B4A-AE5F-80927714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6000" b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 es un instinto,</a:t>
            </a:r>
            <a:br>
              <a:rPr lang="es-GT" sz="6000" b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6000" b="1" i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es un arte.</a:t>
            </a:r>
            <a:endParaRPr lang="es-GT" sz="4500" i="1" cap="none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008A7D-22FE-9C43-90B3-520FCF8C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vendemos algo</a:t>
            </a:r>
            <a:endParaRPr lang="es-GT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AB5873-B02C-B74F-997B-C423F9AC7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29ED36-3DE5-0F49-A2DC-4839FF6D3208}"/>
              </a:ext>
            </a:extLst>
          </p:cNvPr>
          <p:cNvSpPr txBox="1">
            <a:spLocks/>
          </p:cNvSpPr>
          <p:nvPr/>
        </p:nvSpPr>
        <p:spPr>
          <a:xfrm>
            <a:off x="373063" y="1628800"/>
            <a:ext cx="8607425" cy="3990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s-ES_tradnl" kern="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 err="1"/>
              <a:t>Inventio</a:t>
            </a:r>
            <a:r>
              <a:rPr lang="es-ES_tradnl" sz="2800" b="1" kern="0" dirty="0"/>
              <a:t>---</a:t>
            </a:r>
            <a:r>
              <a:rPr lang="es-ES_tradnl" sz="2800" kern="0" dirty="0"/>
              <a:t> invención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 err="1"/>
              <a:t>Dispositio</a:t>
            </a:r>
            <a:r>
              <a:rPr lang="es-ES_tradnl" sz="2800" b="1" kern="0" dirty="0"/>
              <a:t>---</a:t>
            </a:r>
            <a:r>
              <a:rPr lang="es-ES_tradnl" sz="2800" kern="0" dirty="0"/>
              <a:t> disposición – índice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 err="1"/>
              <a:t>Elocutio</a:t>
            </a:r>
            <a:r>
              <a:rPr lang="es-ES_tradnl" sz="2800" b="1" kern="0" dirty="0"/>
              <a:t>---</a:t>
            </a:r>
            <a:r>
              <a:rPr lang="es-ES_tradnl" sz="2800" kern="0" dirty="0"/>
              <a:t> elocución uso correcto del lenguaje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/>
              <a:t>Memoria---</a:t>
            </a:r>
            <a:r>
              <a:rPr lang="es-ES_tradnl" sz="2800" kern="0" dirty="0"/>
              <a:t> memoria guardar en la memoria las partes discurso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 err="1"/>
              <a:t>Exordium</a:t>
            </a:r>
            <a:r>
              <a:rPr lang="es-ES_tradnl" sz="2800" b="1" kern="0" dirty="0"/>
              <a:t>---</a:t>
            </a:r>
            <a:r>
              <a:rPr lang="es-ES_tradnl" sz="2800" kern="0" dirty="0"/>
              <a:t> introducción- narración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 err="1"/>
              <a:t>Actio</a:t>
            </a:r>
            <a:r>
              <a:rPr lang="es-ES_tradnl" sz="2800" b="1" kern="0" dirty="0"/>
              <a:t>---</a:t>
            </a:r>
            <a:r>
              <a:rPr lang="es-ES_tradnl" sz="2800" kern="0" dirty="0"/>
              <a:t> acción– llevar el discurso a la practica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s-ES_tradnl" sz="2800" kern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2C2359-3F12-1249-932D-F74405A4D4CC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5 fases de la retorica </a:t>
            </a:r>
          </a:p>
          <a:p>
            <a:pPr algn="l"/>
            <a:r>
              <a:rPr lang="es-ES_tradnl" kern="0" dirty="0">
                <a:latin typeface="+mn-lt"/>
              </a:rPr>
              <a:t>de Aristóteles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AB5873-B02C-B74F-997B-C423F9AC7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6644CE-F313-8445-990E-54C9CBD4BD0E}"/>
              </a:ext>
            </a:extLst>
          </p:cNvPr>
          <p:cNvSpPr txBox="1">
            <a:spLocks/>
          </p:cNvSpPr>
          <p:nvPr/>
        </p:nvSpPr>
        <p:spPr>
          <a:xfrm>
            <a:off x="373063" y="1844824"/>
            <a:ext cx="8607425" cy="3990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es-ES_tradnl" kern="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/>
              <a:t>Prudencia: </a:t>
            </a:r>
            <a:r>
              <a:rPr lang="es-ES_tradnl" sz="2800" kern="0" dirty="0"/>
              <a:t>para deliberar entre el bien y el mal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/>
              <a:t>Honestidad: </a:t>
            </a:r>
            <a:r>
              <a:rPr lang="es-ES_tradnl" sz="2800" kern="0" dirty="0"/>
              <a:t>para expresarse abiertamente </a:t>
            </a:r>
            <a:br>
              <a:rPr lang="es-ES_tradnl" sz="2800" kern="0" dirty="0"/>
            </a:br>
            <a:r>
              <a:rPr lang="es-ES_tradnl" sz="2800" kern="0" dirty="0"/>
              <a:t>sin temor a las consecuencias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b="1" kern="0" dirty="0"/>
              <a:t>Benevolencia: </a:t>
            </a:r>
            <a:r>
              <a:rPr lang="es-ES_tradnl" sz="2800" kern="0" dirty="0"/>
              <a:t>capacidad de apelar a los sentimientos adecuados, para disponer anímicamente al publico a su favor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F076FF-7161-4F46-9DE9-7C7092CE3118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3 características </a:t>
            </a:r>
          </a:p>
          <a:p>
            <a:pPr algn="l"/>
            <a:r>
              <a:rPr lang="es-ES_tradnl" kern="0" dirty="0">
                <a:latin typeface="+mn-lt"/>
              </a:rPr>
              <a:t>fundamentales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72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523EA-7434-B546-A8CA-3A0515F2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bemos lo que somos,</a:t>
            </a:r>
            <a:b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no lo que podemos llegar a ser.</a:t>
            </a:r>
            <a:endParaRPr lang="es-GT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655676-8557-8040-96B5-95C214C9D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80FE78-6B4F-2E4A-803D-7DC39C3A12B5}"/>
              </a:ext>
            </a:extLst>
          </p:cNvPr>
          <p:cNvSpPr txBox="1">
            <a:spLocks/>
          </p:cNvSpPr>
          <p:nvPr/>
        </p:nvSpPr>
        <p:spPr>
          <a:xfrm>
            <a:off x="347986" y="2060848"/>
            <a:ext cx="8607425" cy="3990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Es el </a:t>
            </a:r>
            <a:r>
              <a:rPr lang="es-ES_tradnl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r>
              <a:rPr lang="es-ES_tradn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 de nuestras propias creencias.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Es lo que </a:t>
            </a:r>
            <a:r>
              <a:rPr lang="es-ES_tradnl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creemos</a:t>
            </a:r>
            <a:r>
              <a:rPr lang="es-ES_tradn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 sobre nosotros mismos </a:t>
            </a:r>
            <a:r>
              <a:rPr lang="es-ES_tradnl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“autopercepción” </a:t>
            </a:r>
            <a:r>
              <a:rPr lang="es-ES_tradn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lo que determina el éxito o nuestro fracaso.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s-ES_tradn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s-ES_tradnl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fenómeno</a:t>
            </a:r>
            <a:r>
              <a:rPr lang="es-ES_tradnl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 se relaciona con un sentimiento de autosuficiencia que cuando es realista y ajustado al contexto para realizar una tarea terminan y tienen mayor confianza sobre si mismas acaban realzándola con menos esfuerzo y mayor satisfacción.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s-ES_tradnl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3604AA-D4D0-2040-A0E8-A2C7641BCDC9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Efecto Galatea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008A7D-22FE-9C43-90B3-520FCF8C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  <a:endParaRPr lang="es-GT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4401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523EA-7434-B546-A8CA-3A0515F2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PNL</a:t>
            </a:r>
            <a: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</a:t>
            </a:r>
            <a:br>
              <a:rPr lang="es-G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Neurolingüistica</a:t>
            </a:r>
            <a:endParaRPr lang="es-G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63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4C9F81-BB34-854B-9A31-5F8943260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75CE5E-77B6-D942-AF4D-39310085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2" y="1600200"/>
            <a:ext cx="8313737" cy="50688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GT" altLang="es-GT" sz="2800" dirty="0"/>
              <a:t>Se trata de como guiar la imaginación a través de las ideas para guiar a las personas. Todo tiene una representación interna en la mente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GT" altLang="es-GT" sz="2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GT" altLang="es-GT" sz="2800" b="1" dirty="0"/>
              <a:t>Ejemplo: </a:t>
            </a:r>
            <a:r>
              <a:rPr lang="es-GT" altLang="es-GT" sz="2800" dirty="0"/>
              <a:t>Joaquín subió el volcán detrás de la casa. En ese momento todos tendrán que hacer una representación mental de Joaquín, del volcán y de una casa.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GT" altLang="es-GT" sz="2800" dirty="0"/>
              <a:t>Si yo digo: Joaquín no ve el volcán detrás de la casa, porque Joaquín, el volcán y la casa no existen. De todos modos seguirán haciendo la representación interna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32647D-956A-414A-A888-B6E25C86ED81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Clave para la persuasión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4C9F81-BB34-854B-9A31-5F8943260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75CE5E-77B6-D942-AF4D-39310085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2" y="1600200"/>
            <a:ext cx="8313737" cy="50688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GT" altLang="es-GT" sz="2800" b="1" dirty="0"/>
              <a:t>Ejemplo: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s-GT" altLang="es-GT" sz="2800" dirty="0"/>
              <a:t>Entender este concepto es difícil</a:t>
            </a:r>
          </a:p>
          <a:p>
            <a:pPr eaLnBrk="1" hangingPunct="1">
              <a:buFont typeface="Arial" panose="020B0604020202020204" pitchFamily="34" charset="0"/>
              <a:buAutoNum type="arabicPeriod"/>
              <a:defRPr/>
            </a:pPr>
            <a:r>
              <a:rPr lang="es-GT" altLang="es-GT" sz="2800" dirty="0"/>
              <a:t>  Entender este concepto no es fácil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GT" altLang="es-GT" sz="2800" dirty="0"/>
              <a:t>Ambos tienen el mismo significado lógico pero tiene un conjunto diferente de representaciones internas sin que tenga una elección.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GT" altLang="es-GT" sz="2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GT" altLang="es-GT" sz="2800" b="1" dirty="0"/>
              <a:t>Clave: Descripción positiva y evitar lo negativo, estimulo de imaginación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GT" altLang="es-GT" sz="2800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GT" altLang="es-GT" sz="28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32647D-956A-414A-A888-B6E25C86ED81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Clave para la persuasión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087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132875-2391-A249-B59F-EBA98D510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60417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9CB54A-94F1-3146-BC69-9C91AACA6E1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73063" y="1988840"/>
            <a:ext cx="8313737" cy="3989040"/>
          </a:xfrm>
        </p:spPr>
        <p:txBody>
          <a:bodyPr/>
          <a:lstStyle/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Las personas toman decisiones por la emoción, pero se auto convencen con razón y lógica. Existe un patrón que evoca este estado emocional que quiere y presupone que su prospecto hará lo que usted quiere.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GT" altLang="es-G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Piense en cuanta (emoción positiva) sentirá cuando finalmente (lo que quiere que haga, piense o sienta)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GT" altLang="es-G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GT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3055F1-B0BE-7042-AAED-EA274864E0F0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Involucrarse </a:t>
            </a:r>
          </a:p>
          <a:p>
            <a:pPr algn="l"/>
            <a:r>
              <a:rPr lang="es-ES_tradnl" kern="0" dirty="0">
                <a:latin typeface="+mn-lt"/>
              </a:rPr>
              <a:t>emocionalmente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B9209E-3DEB-3546-BEC2-251EE08D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6000" b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lo mismo </a:t>
            </a:r>
            <a:br>
              <a:rPr lang="es-GT" sz="6000" b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6000" b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 en público,</a:t>
            </a:r>
            <a:br>
              <a:rPr lang="es-GT" sz="6000" b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6000" b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6000" b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6000" b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6000" b="1" i="1" cap="none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hablarle al público.</a:t>
            </a:r>
            <a:endParaRPr lang="es-GT" sz="6000" i="1" cap="none" spc="-1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5459F2-ACDC-7541-AB58-61F37FEC1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60417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9CB54A-94F1-3146-BC69-9C91AACA6E1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88021" y="1858714"/>
            <a:ext cx="8313737" cy="5068888"/>
          </a:xfrm>
        </p:spPr>
        <p:txBody>
          <a:bodyPr/>
          <a:lstStyle/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Ejemplo: Piense en la felicidad que sentirá finalmente cuando  tenga la imagen que desea.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GT" altLang="es-G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Piense cuanto alivio sentirá finalmente cuando logre hablar en publico.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GT" altLang="es-G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Poner la palabra </a:t>
            </a: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finalmente</a:t>
            </a: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es especialmente útil cuando el resultado puede ser difícil y sus prospectos han probado muchas cosas antes de que lo encontraran a usted.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GT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3055F1-B0BE-7042-AAED-EA274864E0F0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Involucrarse </a:t>
            </a:r>
          </a:p>
          <a:p>
            <a:pPr algn="l"/>
            <a:r>
              <a:rPr lang="es-ES_tradnl" kern="0" dirty="0">
                <a:latin typeface="+mn-lt"/>
              </a:rPr>
              <a:t>emocionalmente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373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5459F2-ACDC-7541-AB58-61F37FEC1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60417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9CB54A-94F1-3146-BC69-9C91AACA6E1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73063" y="1600200"/>
            <a:ext cx="8313737" cy="5068888"/>
          </a:xfrm>
        </p:spPr>
        <p:txBody>
          <a:bodyPr/>
          <a:lstStyle/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 esta intentando influenciar a las personas, es buena idea conocer los sitemas representacionales preferidos.</a:t>
            </a: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GT" altLang="es-G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Afortunadamente tenemos una palabra que podemos usar en muchas situaciones en las que intenta persuadirá alguien. La palabras es </a:t>
            </a:r>
            <a:r>
              <a:rPr lang="es-GT" altLang="es-GT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“imagine” </a:t>
            </a: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GT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Cuando usa “imagine” como un imperativo (comando o instrucción) es muy probable que involucre a la totalidad de la experiencia interna de  la persona.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GT" altLang="es-G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GT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3055F1-B0BE-7042-AAED-EA274864E0F0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Usar la imaginación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1045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5459F2-ACDC-7541-AB58-61F37FEC1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60417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9CB54A-94F1-3146-BC69-9C91AACA6E1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15131" y="1412776"/>
            <a:ext cx="8313737" cy="5068888"/>
          </a:xfrm>
        </p:spPr>
        <p:txBody>
          <a:bodyPr/>
          <a:lstStyle/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Imaginé como será…….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Imagine por un momento como será un mes más……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Imagine que haria si…………………………………………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Solo imagine como se sentiría ……………………………..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 final de este marco debe indicar el beneficio que usted quiere que hagan. Tambien puede indicar las consecuencias de no hacer lo que usted quiere que hagan.</a:t>
            </a: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Imagine por un momento como será este país para sus hijos cuando hayan mayores oportunidades de educación.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3055F1-B0BE-7042-AAED-EA274864E0F0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Usar la imaginación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8792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5459F2-ACDC-7541-AB58-61F37FEC1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60417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9CB54A-94F1-3146-BC69-9C91AACA6E1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15131" y="1653853"/>
            <a:ext cx="8313737" cy="5068888"/>
          </a:xfrm>
        </p:spPr>
        <p:txBody>
          <a:bodyPr/>
          <a:lstStyle/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Este patrón es muy poderoso, se utiliza para sembrar ideas en la mente de las personas, ideas que quizás no habían pensado.</a:t>
            </a: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¿Ha notado que….?</a:t>
            </a: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¿Se ha dado cuenta de …..?</a:t>
            </a: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¿Puede entender…?</a:t>
            </a: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GT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¿Ha notado que las personas que tienen una buena imagen reciben mejor trato?</a:t>
            </a:r>
            <a:endParaRPr lang="es-GT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3055F1-B0BE-7042-AAED-EA274864E0F0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Sembrar ideas </a:t>
            </a:r>
          </a:p>
          <a:p>
            <a:pPr algn="l"/>
            <a:r>
              <a:rPr lang="es-ES_tradnl" kern="0" dirty="0">
                <a:latin typeface="+mn-lt"/>
              </a:rPr>
              <a:t>en las personas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8339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5459F2-ACDC-7541-AB58-61F37FEC1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50"/>
          <a:stretch/>
        </p:blipFill>
        <p:spPr>
          <a:xfrm>
            <a:off x="0" y="0"/>
            <a:ext cx="9146784" cy="6858000"/>
          </a:xfrm>
          <a:prstGeom prst="rect">
            <a:avLst/>
          </a:prstGeom>
        </p:spPr>
      </p:pic>
      <p:sp>
        <p:nvSpPr>
          <p:cNvPr id="60417" name="Marcador de conteni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9CB54A-94F1-3146-BC69-9C91AACA6E1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415131" y="1653853"/>
            <a:ext cx="8313737" cy="5068888"/>
          </a:xfrm>
        </p:spPr>
        <p:txBody>
          <a:bodyPr/>
          <a:lstStyle/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¿Se ha dado cuenta que es más difícil conseguir trabajo sin un currículum escrito profesionalmente?</a:t>
            </a: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algn="just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 interesante de este patrón es que no importa la respuesta de su receptor, pueden decir </a:t>
            </a:r>
            <a:r>
              <a:rPr lang="es-ES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“si” </a:t>
            </a:r>
            <a:r>
              <a:rPr lang="es-ES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 </a:t>
            </a:r>
            <a:r>
              <a:rPr lang="es-ES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“no” </a:t>
            </a:r>
            <a:r>
              <a:rPr lang="es-ES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pero la idea ya ha sido implantada en sus mentes.</a:t>
            </a:r>
            <a:endParaRPr lang="es-GT" altLang="es-G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3055F1-B0BE-7042-AAED-EA274864E0F0}"/>
              </a:ext>
            </a:extLst>
          </p:cNvPr>
          <p:cNvSpPr txBox="1">
            <a:spLocks/>
          </p:cNvSpPr>
          <p:nvPr/>
        </p:nvSpPr>
        <p:spPr bwMode="auto">
          <a:xfrm>
            <a:off x="373063" y="332656"/>
            <a:ext cx="6858000" cy="11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4400" b="1" i="0" u="none" strike="noStrike" cap="none" spc="-15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s-ES_tradnl" kern="0" dirty="0">
                <a:latin typeface="+mn-lt"/>
              </a:rPr>
              <a:t>Sembrar ideas </a:t>
            </a:r>
          </a:p>
          <a:p>
            <a:pPr algn="l"/>
            <a:r>
              <a:rPr lang="es-ES_tradnl" kern="0" dirty="0">
                <a:latin typeface="+mn-lt"/>
              </a:rPr>
              <a:t>en las personas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825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364AA-04A1-9449-9B4A-07B606021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7" y="1950643"/>
            <a:ext cx="8607425" cy="4534942"/>
          </a:xfrm>
        </p:spPr>
        <p:txBody>
          <a:bodyPr spcFirstLastPara="1">
            <a:normAutofit/>
          </a:bodyPr>
          <a:lstStyle/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cara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mi cara redondita</a:t>
            </a:r>
            <a:b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 ojos y nariz,</a:t>
            </a:r>
            <a:b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también una boquita</a:t>
            </a:r>
            <a:b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hablar y para reír.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mis ojos veo todo,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la nariz hago achís,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mi boca como como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palomitas de maíz. chin chin chin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6B54AD-DE5E-FC48-A0AE-84769ACE0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36712" y="764704"/>
            <a:ext cx="6858000" cy="1185939"/>
          </a:xfrm>
        </p:spPr>
        <p:txBody>
          <a:bodyPr>
            <a:normAutofit/>
          </a:bodyPr>
          <a:lstStyle/>
          <a:p>
            <a:r>
              <a:rPr lang="es-ES_tradnl" sz="4400" b="1" dirty="0">
                <a:latin typeface="+mn-lt"/>
              </a:rPr>
              <a:t>Ejercicios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6632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7364AA-04A1-9449-9B4A-07B606021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7" y="3284984"/>
            <a:ext cx="8607425" cy="4534942"/>
          </a:xfrm>
        </p:spPr>
        <p:txBody>
          <a:bodyPr spcFirstLastPara="1">
            <a:normAutofit/>
          </a:bodyPr>
          <a:lstStyle/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con un objeto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6B54AD-DE5E-FC48-A0AE-84769ACE0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36712" y="764704"/>
            <a:ext cx="6858000" cy="1185939"/>
          </a:xfrm>
        </p:spPr>
        <p:txBody>
          <a:bodyPr>
            <a:normAutofit/>
          </a:bodyPr>
          <a:lstStyle/>
          <a:p>
            <a:r>
              <a:rPr lang="es-ES_tradnl" sz="4400" b="1" dirty="0">
                <a:latin typeface="+mn-lt"/>
              </a:rPr>
              <a:t>Ejercicios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1478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ADDD13-1B11-F94D-8E17-F2DF0502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3" y="-105586"/>
            <a:ext cx="927652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36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22E032-DE5A-CC4A-81F3-E5B031FB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5400" b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4 habilidades del ser humano nos enseñaron a leer y a escribir, </a:t>
            </a:r>
            <a:r>
              <a:rPr lang="es-GT" sz="6000" b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6000" b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6000" b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6000" b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5400" b="1" i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nunca nos enseñaron </a:t>
            </a:r>
            <a:br>
              <a:rPr lang="es-GT" sz="5400" b="1" i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5400" b="1" i="1" cap="none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escuchar ni hablar.</a:t>
            </a:r>
            <a:endParaRPr lang="es-GT" sz="5400" b="1" i="1" cap="none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4C0E86-D914-A546-BAB3-5514F5922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64704" y="1628800"/>
            <a:ext cx="6858000" cy="1185939"/>
          </a:xfrm>
        </p:spPr>
        <p:txBody>
          <a:bodyPr>
            <a:normAutofit/>
          </a:bodyPr>
          <a:lstStyle/>
          <a:p>
            <a:r>
              <a:rPr lang="es-ES_tradnl" sz="4400" b="1" dirty="0">
                <a:latin typeface="+mn-lt"/>
              </a:rPr>
              <a:t>4 vínculos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7FFF08-2BEA-EE4A-A13B-19153FAC0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364144" cy="3992135"/>
          </a:xfrm>
        </p:spPr>
        <p:txBody>
          <a:bodyPr>
            <a:normAutofit/>
          </a:bodyPr>
          <a:lstStyle/>
          <a:p>
            <a:pPr algn="l"/>
            <a:endParaRPr lang="es-ES_tradnl" sz="28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ES_tradnl" sz="2800" dirty="0"/>
              <a:t>Lo que las personas escuchan: </a:t>
            </a:r>
            <a:r>
              <a:rPr lang="es-ES_tradnl" sz="2800" b="1" dirty="0">
                <a:solidFill>
                  <a:srgbClr val="C00000"/>
                </a:solidFill>
              </a:rPr>
              <a:t>vínculos verbales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es-ES_tradnl" sz="2800" dirty="0">
                <a:solidFill>
                  <a:prstClr val="black"/>
                </a:solidFill>
              </a:rPr>
              <a:t>Lo que las personas ven: </a:t>
            </a:r>
            <a:r>
              <a:rPr lang="es-ES_tradnl" sz="2800" b="1" dirty="0">
                <a:solidFill>
                  <a:srgbClr val="C00000"/>
                </a:solidFill>
              </a:rPr>
              <a:t>vínculos visuales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ES_tradnl" sz="2800" dirty="0"/>
              <a:t>Lo que las personas sienten: </a:t>
            </a:r>
            <a:r>
              <a:rPr lang="es-ES_tradnl" sz="2800" b="1" dirty="0">
                <a:solidFill>
                  <a:srgbClr val="C00000"/>
                </a:solidFill>
              </a:rPr>
              <a:t>vínculos emocionales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ES_tradnl" sz="2800" dirty="0"/>
              <a:t>Lo que las personas entiende: </a:t>
            </a:r>
            <a:r>
              <a:rPr lang="es-ES_tradnl" sz="2800" b="1" dirty="0">
                <a:solidFill>
                  <a:srgbClr val="C00000"/>
                </a:solidFill>
              </a:rPr>
              <a:t>vínculos intelectuales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666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AF814C-C4CE-354F-9315-C14B82DF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miedo que come </a:t>
            </a:r>
            <a:b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 palabras.</a:t>
            </a:r>
            <a:endParaRPr lang="es-GT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CA9306-77D3-FC47-B6D7-B61C14CC6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8" y="2433638"/>
            <a:ext cx="8607425" cy="3990975"/>
          </a:xfrm>
        </p:spPr>
        <p:txBody>
          <a:bodyPr spcFirstLastPara="1">
            <a:normAutofit/>
          </a:bodyPr>
          <a:lstStyle/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es-ES_tradn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miedo o incluso el pánico a hablar en publico.</a:t>
            </a: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componen de dos palabras que provienen de raíces  griegas, fobia o </a:t>
            </a:r>
            <a:r>
              <a:rPr lang="es-ES_tradnl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ES_tradnl" sz="2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phobos</a:t>
            </a:r>
            <a:r>
              <a:rPr lang="es-ES_tradnl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cual significa terror o pánico y gloso o </a:t>
            </a:r>
            <a:r>
              <a:rPr lang="es-ES_tradnl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ES_tradnl" sz="2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glossa</a:t>
            </a:r>
            <a:r>
              <a:rPr lang="es-ES_tradnl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significa lengua. </a:t>
            </a: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ES_tradn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glosofobia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trastorno psicológico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FB7833-0994-8D45-BC24-1F9D00C8C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92696" y="1484784"/>
            <a:ext cx="6858000" cy="1185939"/>
          </a:xfrm>
        </p:spPr>
        <p:txBody>
          <a:bodyPr>
            <a:normAutofit/>
          </a:bodyPr>
          <a:lstStyle/>
          <a:p>
            <a:r>
              <a:rPr lang="es-ES_tradnl" sz="4400" b="1" dirty="0" err="1">
                <a:latin typeface="+mn-lt"/>
              </a:rPr>
              <a:t>Glosofobia</a:t>
            </a:r>
            <a:endParaRPr lang="es-ES_tradnl" sz="4400" b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0519DA-836A-654A-A43C-2F150FCA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7" y="1484784"/>
            <a:ext cx="8607425" cy="5587678"/>
          </a:xfrm>
        </p:spPr>
        <p:txBody>
          <a:bodyPr spcFirstLastPara="1">
            <a:noAutofit/>
          </a:bodyPr>
          <a:lstStyle/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es-ES_tradn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que ver con la comunicación verbal</a:t>
            </a:r>
          </a:p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endParaRPr lang="es-ES_tradn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just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Timbre: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modo propio o característico de sonar la voz de las personas. Sirve para distinguir a unos de otros.</a:t>
            </a:r>
          </a:p>
          <a:p>
            <a:pPr marL="457200" indent="-457200" algn="just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Tono: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emplea para transmitir lo que queremos. Es el regulador entre el sentimiento y la expresión, entre lo sentido y lo verbalizado. Se diferencian los tonos agudos, medios, graves y muy graves según lo que quiera transmitir el hablante.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19D57C-E231-6B4F-9872-CFC292336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88640" y="548680"/>
            <a:ext cx="6858000" cy="1185939"/>
          </a:xfrm>
        </p:spPr>
        <p:txBody>
          <a:bodyPr>
            <a:normAutofit/>
          </a:bodyPr>
          <a:lstStyle/>
          <a:p>
            <a:r>
              <a:rPr lang="es-ES_tradnl" sz="4400" b="1" dirty="0">
                <a:latin typeface="+mn-lt"/>
              </a:rPr>
              <a:t>Paralingüística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BFF004-DEAE-7049-8E5A-A273176AC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287" y="1124744"/>
            <a:ext cx="8607425" cy="5133628"/>
          </a:xfrm>
        </p:spPr>
        <p:txBody>
          <a:bodyPr spcFirstLastPara="1">
            <a:normAutofit/>
          </a:bodyPr>
          <a:lstStyle/>
          <a:p>
            <a:pPr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lang="es-ES_tradn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Ritmo: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al hablar para que nuestro mensaje sea audible y entendible. Si una persona habla muy lento aburre, y si una persona habla muy rápido pone nervioso. La norma seria pensar mas deprisa que el interlocutor, pero hablar mas despacio de lo que el piense.</a:t>
            </a: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endParaRPr lang="es-ES_tradnl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  <a:defRPr/>
            </a:pPr>
            <a:r>
              <a:rPr lang="es-ES_trad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Volumen: </a:t>
            </a:r>
            <a:r>
              <a:rPr lang="es-ES_trad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Sirve para transmitir emociones y resaltar algunas partes del discurso. Los grados del volumen pueden ser: Elevado, muy alto y moderado y bajo. 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Sociologia de la imagen" id="{012AE69D-187E-4C8C-81C7-4C8F1F65AF34}" vid="{B1386709-C67F-4277-A34E-E5647501C338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1339</Words>
  <Application>Microsoft Macintosh PowerPoint</Application>
  <PresentationFormat>On-screen Show (4:3)</PresentationFormat>
  <Paragraphs>140</Paragraphs>
  <Slides>37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14_Tema de Office</vt:lpstr>
      <vt:lpstr>1_Integral</vt:lpstr>
      <vt:lpstr>Slide 1</vt:lpstr>
      <vt:lpstr>Hablar es un instinto, comunicar es un arte.</vt:lpstr>
      <vt:lpstr>No es lo mismo  hablar en público,   que hablarle al público.</vt:lpstr>
      <vt:lpstr>De las 4 habilidades del ser humano nos enseñaron a leer y a escribir,   pero nunca nos enseñaron  a escuchar ni hablar.</vt:lpstr>
      <vt:lpstr>4 vínculos</vt:lpstr>
      <vt:lpstr>El miedo que come  tus palabras.</vt:lpstr>
      <vt:lpstr>Glosofobia</vt:lpstr>
      <vt:lpstr>Paralingüística</vt:lpstr>
      <vt:lpstr>Slide 9</vt:lpstr>
      <vt:lpstr>Slide 10</vt:lpstr>
      <vt:lpstr>Slide 11</vt:lpstr>
      <vt:lpstr>Kinesia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Todos vendemos algo</vt:lpstr>
      <vt:lpstr>Slide 21</vt:lpstr>
      <vt:lpstr>Slide 22</vt:lpstr>
      <vt:lpstr>Sabemos lo que somos,  pero no lo que podemos llegar a ser.</vt:lpstr>
      <vt:lpstr>Slide 24</vt:lpstr>
      <vt:lpstr>Interpretación</vt:lpstr>
      <vt:lpstr>PNL  Programación  Neurolingüistica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Ejercicios</vt:lpstr>
      <vt:lpstr>Ejercicios</vt:lpstr>
      <vt:lpstr>Slide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 Mazariegos</dc:creator>
  <cp:lastModifiedBy>Tabarini</cp:lastModifiedBy>
  <cp:revision>148</cp:revision>
  <dcterms:created xsi:type="dcterms:W3CDTF">2020-05-25T16:29:06Z</dcterms:created>
  <dcterms:modified xsi:type="dcterms:W3CDTF">2020-05-25T16:29:33Z</dcterms:modified>
</cp:coreProperties>
</file>