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58" r:id="rId2"/>
    <p:sldId id="268" r:id="rId3"/>
    <p:sldId id="269" r:id="rId4"/>
    <p:sldId id="359" r:id="rId5"/>
    <p:sldId id="270" r:id="rId6"/>
    <p:sldId id="289" r:id="rId7"/>
    <p:sldId id="290" r:id="rId8"/>
    <p:sldId id="291" r:id="rId9"/>
    <p:sldId id="334" r:id="rId10"/>
    <p:sldId id="335" r:id="rId11"/>
    <p:sldId id="292" r:id="rId12"/>
    <p:sldId id="293" r:id="rId13"/>
    <p:sldId id="294" r:id="rId14"/>
    <p:sldId id="318" r:id="rId15"/>
    <p:sldId id="311" r:id="rId16"/>
    <p:sldId id="304" r:id="rId17"/>
    <p:sldId id="319" r:id="rId18"/>
    <p:sldId id="316" r:id="rId19"/>
    <p:sldId id="272" r:id="rId20"/>
    <p:sldId id="278" r:id="rId21"/>
    <p:sldId id="349" r:id="rId22"/>
    <p:sldId id="276" r:id="rId23"/>
    <p:sldId id="273" r:id="rId24"/>
    <p:sldId id="320" r:id="rId25"/>
    <p:sldId id="284" r:id="rId26"/>
    <p:sldId id="346" r:id="rId27"/>
    <p:sldId id="348" r:id="rId28"/>
    <p:sldId id="336" r:id="rId29"/>
    <p:sldId id="343" r:id="rId30"/>
    <p:sldId id="344" r:id="rId31"/>
    <p:sldId id="357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45" r:id="rId40"/>
    <p:sldId id="309" r:id="rId4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FF"/>
    <a:srgbClr val="00FF00"/>
    <a:srgbClr val="A50021"/>
    <a:srgbClr val="FF9999"/>
    <a:srgbClr val="FF33CC"/>
    <a:srgbClr val="008080"/>
    <a:srgbClr val="8000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93" autoAdjust="0"/>
    <p:restoredTop sz="87211" autoAdjust="0"/>
  </p:normalViewPr>
  <p:slideViewPr>
    <p:cSldViewPr>
      <p:cViewPr varScale="1">
        <p:scale>
          <a:sx n="102" d="100"/>
          <a:sy n="102" d="100"/>
        </p:scale>
        <p:origin x="-18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Onkologie</c:v>
                </c:pt>
              </c:strCache>
            </c:strRef>
          </c:tx>
          <c:spPr>
            <a:solidFill>
              <a:srgbClr val="FF9999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Tabelle1!$A$2</c:f>
              <c:numCache>
                <c:formatCode>General</c:formatCode>
                <c:ptCount val="1"/>
                <c:pt idx="0">
                  <c:v>2017</c:v>
                </c:pt>
              </c:numCache>
            </c:numRef>
          </c:cat>
          <c:val>
            <c:numRef>
              <c:f>Tabelle1!$B$2</c:f>
              <c:numCache>
                <c:formatCode>General</c:formatCode>
                <c:ptCount val="1"/>
                <c:pt idx="0">
                  <c:v>990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Nerven</c:v>
                </c:pt>
              </c:strCache>
            </c:strRef>
          </c:tx>
          <c:spPr>
            <a:solidFill>
              <a:srgbClr val="FF33CC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Tabelle1!$A$2</c:f>
              <c:numCache>
                <c:formatCode>General</c:formatCode>
                <c:ptCount val="1"/>
                <c:pt idx="0">
                  <c:v>2017</c:v>
                </c:pt>
              </c:numCache>
            </c:numRef>
          </c:cat>
          <c:val>
            <c:numRef>
              <c:f>Tabelle1!$C$2</c:f>
              <c:numCache>
                <c:formatCode>General</c:formatCode>
                <c:ptCount val="1"/>
                <c:pt idx="0">
                  <c:v>995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Diabetes</c:v>
                </c:pt>
              </c:strCache>
            </c:strRef>
          </c:tx>
          <c:spPr>
            <a:solidFill>
              <a:srgbClr val="00808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Tabelle1!$A$2</c:f>
              <c:numCache>
                <c:formatCode>General</c:formatCode>
                <c:ptCount val="1"/>
                <c:pt idx="0">
                  <c:v>2017</c:v>
                </c:pt>
              </c:numCache>
            </c:numRef>
          </c:cat>
          <c:val>
            <c:numRef>
              <c:f>Tabelle1!$D$2</c:f>
              <c:numCache>
                <c:formatCode>General</c:formatCode>
                <c:ptCount val="1"/>
                <c:pt idx="0">
                  <c:v>1000</c:v>
                </c:pt>
              </c:numCache>
            </c:numRef>
          </c:val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Orthopädie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Tabelle1!$A$2</c:f>
              <c:numCache>
                <c:formatCode>General</c:formatCode>
                <c:ptCount val="1"/>
                <c:pt idx="0">
                  <c:v>2017</c:v>
                </c:pt>
              </c:numCache>
            </c:numRef>
          </c:cat>
          <c:val>
            <c:numRef>
              <c:f>Tabelle1!$E$2</c:f>
              <c:numCache>
                <c:formatCode>General</c:formatCode>
                <c:ptCount val="1"/>
                <c:pt idx="0">
                  <c:v>2800</c:v>
                </c:pt>
              </c:numCache>
            </c:numRef>
          </c:val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Haut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Tabelle1!$A$2</c:f>
              <c:numCache>
                <c:formatCode>General</c:formatCode>
                <c:ptCount val="1"/>
                <c:pt idx="0">
                  <c:v>2017</c:v>
                </c:pt>
              </c:numCache>
            </c:numRef>
          </c:cat>
          <c:val>
            <c:numRef>
              <c:f>Tabelle1!$F$2</c:f>
              <c:numCache>
                <c:formatCode>General</c:formatCode>
                <c:ptCount val="1"/>
                <c:pt idx="0">
                  <c:v>3100</c:v>
                </c:pt>
              </c:numCache>
            </c:numRef>
          </c:val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Adipositas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Tabelle1!$A$2</c:f>
              <c:numCache>
                <c:formatCode>General</c:formatCode>
                <c:ptCount val="1"/>
                <c:pt idx="0">
                  <c:v>2017</c:v>
                </c:pt>
              </c:numCache>
            </c:numRef>
          </c:cat>
          <c:val>
            <c:numRef>
              <c:f>Tabelle1!$G$2</c:f>
              <c:numCache>
                <c:formatCode>General</c:formatCode>
                <c:ptCount val="1"/>
                <c:pt idx="0">
                  <c:v>6000</c:v>
                </c:pt>
              </c:numCache>
            </c:numRef>
          </c:val>
        </c:ser>
        <c:ser>
          <c:idx val="6"/>
          <c:order val="6"/>
          <c:tx>
            <c:strRef>
              <c:f>Tabelle1!$H$1</c:f>
              <c:strCache>
                <c:ptCount val="1"/>
                <c:pt idx="0">
                  <c:v>Atemwege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Tabelle1!$A$2</c:f>
              <c:numCache>
                <c:formatCode>General</c:formatCode>
                <c:ptCount val="1"/>
                <c:pt idx="0">
                  <c:v>2017</c:v>
                </c:pt>
              </c:numCache>
            </c:numRef>
          </c:cat>
          <c:val>
            <c:numRef>
              <c:f>Tabelle1!$H$2</c:f>
              <c:numCache>
                <c:formatCode>General</c:formatCode>
                <c:ptCount val="1"/>
                <c:pt idx="0">
                  <c:v>8700</c:v>
                </c:pt>
              </c:numCache>
            </c:numRef>
          </c:val>
        </c:ser>
        <c:ser>
          <c:idx val="7"/>
          <c:order val="7"/>
          <c:tx>
            <c:strRef>
              <c:f>Tabelle1!$I$1</c:f>
              <c:strCache>
                <c:ptCount val="1"/>
                <c:pt idx="0">
                  <c:v>Psyche, Verh.2</c:v>
                </c:pt>
              </c:strCache>
            </c:strRef>
          </c:tx>
          <c:spPr>
            <a:solidFill>
              <a:srgbClr val="A50021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Tabelle1!$A$2</c:f>
              <c:numCache>
                <c:formatCode>General</c:formatCode>
                <c:ptCount val="1"/>
                <c:pt idx="0">
                  <c:v>2017</c:v>
                </c:pt>
              </c:numCache>
            </c:numRef>
          </c:cat>
          <c:val>
            <c:numRef>
              <c:f>Tabelle1!$I$2</c:f>
              <c:numCache>
                <c:formatCode>General</c:formatCode>
                <c:ptCount val="1"/>
                <c:pt idx="0">
                  <c:v>9100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7510144"/>
        <c:axId val="117512448"/>
        <c:axId val="0"/>
      </c:bar3DChart>
      <c:catAx>
        <c:axId val="117510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de-DE"/>
          </a:p>
        </c:txPr>
        <c:crossAx val="117512448"/>
        <c:crosses val="autoZero"/>
        <c:auto val="1"/>
        <c:lblAlgn val="ctr"/>
        <c:lblOffset val="100"/>
        <c:noMultiLvlLbl val="0"/>
      </c:catAx>
      <c:valAx>
        <c:axId val="117512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de-DE"/>
          </a:p>
        </c:txPr>
        <c:crossAx val="117510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321918633778642"/>
          <c:y val="0.18703628357790616"/>
          <c:w val="0.21678081366221363"/>
          <c:h val="0.63741014999864376"/>
        </c:manualLayout>
      </c:layout>
      <c:overlay val="0"/>
      <c:spPr>
        <a:ln>
          <a:solidFill>
            <a:schemeClr val="tx1"/>
          </a:solidFill>
        </a:ln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66666666666667"/>
          <c:y val="5.9221658206429779E-2"/>
          <c:w val="0.87395833333333328"/>
          <c:h val="0.66835871404399327"/>
        </c:manualLayout>
      </c:layout>
      <c:lineChart>
        <c:grouping val="standard"/>
        <c:varyColors val="0"/>
        <c:ser>
          <c:idx val="2"/>
          <c:order val="0"/>
          <c:tx>
            <c:strRef>
              <c:f>Sheet1!$A$2</c:f>
              <c:strCache>
                <c:ptCount val="1"/>
                <c:pt idx="0">
                  <c:v>Atemwege</c:v>
                </c:pt>
              </c:strCache>
            </c:strRef>
          </c:tx>
          <c:spPr>
            <a:ln w="27872">
              <a:solidFill>
                <a:srgbClr val="00FF0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cat>
            <c:numRef>
              <c:f>Sheet1!$F$1:$N$1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Sheet1!$F$2:$N$2</c:f>
              <c:numCache>
                <c:formatCode>General</c:formatCode>
                <c:ptCount val="9"/>
                <c:pt idx="0">
                  <c:v>11019</c:v>
                </c:pt>
                <c:pt idx="1">
                  <c:v>10275</c:v>
                </c:pt>
                <c:pt idx="2">
                  <c:v>8649</c:v>
                </c:pt>
                <c:pt idx="3">
                  <c:v>9066</c:v>
                </c:pt>
                <c:pt idx="4">
                  <c:v>7780</c:v>
                </c:pt>
                <c:pt idx="5">
                  <c:v>8204</c:v>
                </c:pt>
                <c:pt idx="6">
                  <c:v>7633</c:v>
                </c:pt>
                <c:pt idx="7">
                  <c:v>7716</c:v>
                </c:pt>
                <c:pt idx="8">
                  <c:v>8645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33C-4CE1-99F0-5DF19D9444E0}"/>
            </c:ext>
          </c:extLst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Psyche, Verh.</c:v>
                </c:pt>
              </c:strCache>
            </c:strRef>
          </c:tx>
          <c:spPr>
            <a:ln w="27872">
              <a:solidFill>
                <a:srgbClr val="993366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993366"/>
              </a:solidFill>
              <a:ln>
                <a:solidFill>
                  <a:srgbClr val="993366"/>
                </a:solidFill>
                <a:prstDash val="solid"/>
              </a:ln>
            </c:spPr>
          </c:marker>
          <c:cat>
            <c:numRef>
              <c:f>Sheet1!$F$1:$N$1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Sheet1!$F$3:$N$3</c:f>
              <c:numCache>
                <c:formatCode>General</c:formatCode>
                <c:ptCount val="9"/>
                <c:pt idx="0">
                  <c:v>7356</c:v>
                </c:pt>
                <c:pt idx="1">
                  <c:v>7270</c:v>
                </c:pt>
                <c:pt idx="2">
                  <c:v>7089</c:v>
                </c:pt>
                <c:pt idx="3">
                  <c:v>7613</c:v>
                </c:pt>
                <c:pt idx="4">
                  <c:v>7679</c:v>
                </c:pt>
                <c:pt idx="5">
                  <c:v>7546</c:v>
                </c:pt>
                <c:pt idx="6">
                  <c:v>7515</c:v>
                </c:pt>
                <c:pt idx="7">
                  <c:v>7623</c:v>
                </c:pt>
                <c:pt idx="8">
                  <c:v>9050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33C-4CE1-99F0-5DF19D9444E0}"/>
            </c:ext>
          </c:extLst>
        </c:ser>
        <c:ser>
          <c:idx val="3"/>
          <c:order val="2"/>
          <c:tx>
            <c:strRef>
              <c:f>Sheet1!$A$4</c:f>
              <c:strCache>
                <c:ptCount val="1"/>
                <c:pt idx="0">
                  <c:v>Adipositas</c:v>
                </c:pt>
              </c:strCache>
            </c:strRef>
          </c:tx>
          <c:spPr>
            <a:ln w="27872">
              <a:solidFill>
                <a:srgbClr val="0000FF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cat>
            <c:numRef>
              <c:f>Sheet1!$F$1:$N$1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Sheet1!$F$4:$N$4</c:f>
              <c:numCache>
                <c:formatCode>General</c:formatCode>
                <c:ptCount val="9"/>
                <c:pt idx="0">
                  <c:v>7325</c:v>
                </c:pt>
                <c:pt idx="1">
                  <c:v>6803</c:v>
                </c:pt>
                <c:pt idx="2">
                  <c:v>5787</c:v>
                </c:pt>
                <c:pt idx="3">
                  <c:v>5745</c:v>
                </c:pt>
                <c:pt idx="4">
                  <c:v>5757</c:v>
                </c:pt>
                <c:pt idx="5">
                  <c:v>5883</c:v>
                </c:pt>
                <c:pt idx="6">
                  <c:v>6040</c:v>
                </c:pt>
                <c:pt idx="7">
                  <c:v>5476</c:v>
                </c:pt>
                <c:pt idx="8">
                  <c:v>5967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33C-4CE1-99F0-5DF19D9444E0}"/>
            </c:ext>
          </c:extLst>
        </c:ser>
        <c:ser>
          <c:idx val="1"/>
          <c:order val="3"/>
          <c:tx>
            <c:strRef>
              <c:f>Sheet1!$A$5</c:f>
              <c:strCache>
                <c:ptCount val="1"/>
                <c:pt idx="0">
                  <c:v>Haut</c:v>
                </c:pt>
              </c:strCache>
            </c:strRef>
          </c:tx>
          <c:spPr>
            <a:ln w="27872">
              <a:solidFill>
                <a:srgbClr val="FFCC00"/>
              </a:solidFill>
              <a:prstDash val="solid"/>
            </a:ln>
          </c:spPr>
          <c:marker>
            <c:symbol val="square"/>
            <c:size val="6"/>
            <c:spPr>
              <a:solidFill>
                <a:srgbClr val="FFCC00"/>
              </a:solidFill>
              <a:ln>
                <a:solidFill>
                  <a:srgbClr val="FFCC00"/>
                </a:solidFill>
                <a:prstDash val="solid"/>
              </a:ln>
            </c:spPr>
          </c:marker>
          <c:cat>
            <c:numRef>
              <c:f>Sheet1!$F$1:$N$1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Sheet1!$F$5:$N$5</c:f>
              <c:numCache>
                <c:formatCode>General</c:formatCode>
                <c:ptCount val="9"/>
                <c:pt idx="0">
                  <c:v>2994</c:v>
                </c:pt>
                <c:pt idx="1">
                  <c:v>2927</c:v>
                </c:pt>
                <c:pt idx="2">
                  <c:v>2497</c:v>
                </c:pt>
                <c:pt idx="3">
                  <c:v>2661</c:v>
                </c:pt>
                <c:pt idx="4">
                  <c:v>2595</c:v>
                </c:pt>
                <c:pt idx="5">
                  <c:v>2726</c:v>
                </c:pt>
                <c:pt idx="6">
                  <c:v>2623</c:v>
                </c:pt>
                <c:pt idx="7">
                  <c:v>2812</c:v>
                </c:pt>
                <c:pt idx="8">
                  <c:v>3178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633C-4CE1-99F0-5DF19D9444E0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Orthopädie</c:v>
                </c:pt>
              </c:strCache>
            </c:strRef>
          </c:tx>
          <c:spPr>
            <a:ln w="27872">
              <a:solidFill>
                <a:srgbClr val="666699"/>
              </a:solidFill>
              <a:prstDash val="solid"/>
            </a:ln>
          </c:spPr>
          <c:marker>
            <c:symbol val="triangle"/>
            <c:size val="6"/>
            <c:spPr>
              <a:solidFill>
                <a:srgbClr val="666699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cat>
            <c:numRef>
              <c:f>Sheet1!$F$1:$N$1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Sheet1!$F$6:$N$6</c:f>
              <c:numCache>
                <c:formatCode>General</c:formatCode>
                <c:ptCount val="9"/>
                <c:pt idx="0">
                  <c:v>2490</c:v>
                </c:pt>
                <c:pt idx="1">
                  <c:v>2428</c:v>
                </c:pt>
                <c:pt idx="2">
                  <c:v>2600</c:v>
                </c:pt>
                <c:pt idx="3">
                  <c:v>2543</c:v>
                </c:pt>
                <c:pt idx="4">
                  <c:v>2439</c:v>
                </c:pt>
                <c:pt idx="5">
                  <c:v>2483</c:v>
                </c:pt>
                <c:pt idx="6">
                  <c:v>2556</c:v>
                </c:pt>
                <c:pt idx="7">
                  <c:v>2651</c:v>
                </c:pt>
                <c:pt idx="8">
                  <c:v>2806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633C-4CE1-99F0-5DF19D9444E0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Nerven</c:v>
                </c:pt>
              </c:strCache>
            </c:strRef>
          </c:tx>
          <c:spPr>
            <a:ln w="27872">
              <a:solidFill>
                <a:srgbClr val="FF99CC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numRef>
              <c:f>Sheet1!$F$1:$N$1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Sheet1!$F$7:$N$7</c:f>
              <c:numCache>
                <c:formatCode>General</c:formatCode>
                <c:ptCount val="9"/>
                <c:pt idx="0">
                  <c:v>836</c:v>
                </c:pt>
                <c:pt idx="1">
                  <c:v>780</c:v>
                </c:pt>
                <c:pt idx="2">
                  <c:v>710</c:v>
                </c:pt>
                <c:pt idx="3">
                  <c:v>735</c:v>
                </c:pt>
                <c:pt idx="4">
                  <c:v>800</c:v>
                </c:pt>
                <c:pt idx="5">
                  <c:v>756</c:v>
                </c:pt>
                <c:pt idx="6">
                  <c:v>706</c:v>
                </c:pt>
                <c:pt idx="7">
                  <c:v>714</c:v>
                </c:pt>
                <c:pt idx="8">
                  <c:v>829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633C-4CE1-99F0-5DF19D9444E0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Diabetes</c:v>
                </c:pt>
              </c:strCache>
            </c:strRef>
          </c:tx>
          <c:spPr>
            <a:ln w="27872">
              <a:solidFill>
                <a:srgbClr val="00808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008080"/>
              </a:solidFill>
              <a:ln>
                <a:solidFill>
                  <a:srgbClr val="008080"/>
                </a:solidFill>
                <a:prstDash val="solid"/>
              </a:ln>
            </c:spPr>
          </c:marker>
          <c:cat>
            <c:numRef>
              <c:f>Sheet1!$F$1:$N$1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Sheet1!$F$8:$N$8</c:f>
              <c:numCache>
                <c:formatCode>General</c:formatCode>
                <c:ptCount val="9"/>
                <c:pt idx="0">
                  <c:v>605</c:v>
                </c:pt>
                <c:pt idx="1">
                  <c:v>689</c:v>
                </c:pt>
                <c:pt idx="2">
                  <c:v>593</c:v>
                </c:pt>
                <c:pt idx="3">
                  <c:v>656</c:v>
                </c:pt>
                <c:pt idx="4">
                  <c:v>684</c:v>
                </c:pt>
                <c:pt idx="5">
                  <c:v>734</c:v>
                </c:pt>
                <c:pt idx="6">
                  <c:v>725</c:v>
                </c:pt>
                <c:pt idx="7">
                  <c:v>816</c:v>
                </c:pt>
                <c:pt idx="8">
                  <c:v>933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633C-4CE1-99F0-5DF19D9444E0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Onkologie</c:v>
                </c:pt>
              </c:strCache>
            </c:strRef>
          </c:tx>
          <c:cat>
            <c:numRef>
              <c:f>Sheet1!$F$1:$N$1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Sheet1!$F$9:$N$9</c:f>
              <c:numCache>
                <c:formatCode>General</c:formatCode>
                <c:ptCount val="9"/>
                <c:pt idx="0">
                  <c:v>573</c:v>
                </c:pt>
                <c:pt idx="1">
                  <c:v>545</c:v>
                </c:pt>
                <c:pt idx="2">
                  <c:v>620</c:v>
                </c:pt>
                <c:pt idx="3">
                  <c:v>616</c:v>
                </c:pt>
                <c:pt idx="4">
                  <c:v>587</c:v>
                </c:pt>
                <c:pt idx="5">
                  <c:v>532</c:v>
                </c:pt>
                <c:pt idx="6">
                  <c:v>657</c:v>
                </c:pt>
                <c:pt idx="7">
                  <c:v>625</c:v>
                </c:pt>
                <c:pt idx="8">
                  <c:v>730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633C-4CE1-99F0-5DF19D9444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254080"/>
        <c:axId val="62403328"/>
      </c:lineChart>
      <c:catAx>
        <c:axId val="62254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32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81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62403328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62403328"/>
        <c:scaling>
          <c:orientation val="minMax"/>
          <c:max val="13000"/>
          <c:min val="0"/>
        </c:scaling>
        <c:delete val="0"/>
        <c:axPos val="l"/>
        <c:majorGridlines>
          <c:spPr>
            <a:ln w="2323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32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81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62254080"/>
        <c:crosses val="autoZero"/>
        <c:crossBetween val="between"/>
      </c:valAx>
      <c:spPr>
        <a:noFill/>
        <a:ln w="9291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15190058122481764"/>
          <c:y val="0.8526186785706904"/>
          <c:w val="0.7097716865239273"/>
          <c:h val="0.10657697315394629"/>
        </c:manualLayout>
      </c:layout>
      <c:overlay val="0"/>
      <c:spPr>
        <a:solidFill>
          <a:schemeClr val="bg1"/>
        </a:solidFill>
        <a:ln w="2323">
          <a:solidFill>
            <a:schemeClr val="tx1"/>
          </a:solidFill>
          <a:prstDash val="solid"/>
        </a:ln>
      </c:spPr>
      <c:txPr>
        <a:bodyPr/>
        <a:lstStyle/>
        <a:p>
          <a:pPr>
            <a:defRPr sz="1361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81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72104595796642"/>
          <c:y val="8.3037378948321111E-2"/>
          <c:w val="0.8571428571428571"/>
          <c:h val="0.69527896995708149"/>
        </c:manualLayout>
      </c:layout>
      <c:lineChart>
        <c:grouping val="standard"/>
        <c:varyColors val="0"/>
        <c:ser>
          <c:idx val="6"/>
          <c:order val="0"/>
          <c:tx>
            <c:strRef>
              <c:f>Sheet1!$A$2</c:f>
              <c:strCache>
                <c:ptCount val="1"/>
                <c:pt idx="0">
                  <c:v>mit Begleitpers.</c:v>
                </c:pt>
              </c:strCache>
            </c:strRef>
          </c:tx>
          <c:spPr>
            <a:ln w="37990">
              <a:solidFill>
                <a:srgbClr val="FF0000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Sheet1!$B$1:$K$1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Sheet1!$B$2:$K$2</c:f>
              <c:numCache>
                <c:formatCode>General</c:formatCode>
                <c:ptCount val="10"/>
                <c:pt idx="0">
                  <c:v>11864</c:v>
                </c:pt>
                <c:pt idx="1">
                  <c:v>13556</c:v>
                </c:pt>
                <c:pt idx="2">
                  <c:v>13416</c:v>
                </c:pt>
                <c:pt idx="3">
                  <c:v>12861</c:v>
                </c:pt>
                <c:pt idx="4">
                  <c:v>12175</c:v>
                </c:pt>
                <c:pt idx="5">
                  <c:v>13387</c:v>
                </c:pt>
                <c:pt idx="6">
                  <c:v>12625</c:v>
                </c:pt>
                <c:pt idx="7">
                  <c:v>13578</c:v>
                </c:pt>
                <c:pt idx="8">
                  <c:v>16362</c:v>
                </c:pt>
                <c:pt idx="9">
                  <c:v>17828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1C1-44F1-8393-2FF9AE39A9B7}"/>
            </c:ext>
          </c:extLst>
        </c:ser>
        <c:ser>
          <c:idx val="2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37990">
              <a:solidFill>
                <a:srgbClr val="00FF00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cat>
            <c:numRef>
              <c:f>Sheet1!$B$1:$K$1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1C1-44F1-8393-2FF9AE39A9B7}"/>
            </c:ext>
          </c:extLst>
        </c:ser>
        <c:ser>
          <c:idx val="0"/>
          <c:order val="2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37990">
              <a:solidFill>
                <a:srgbClr val="993366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993366"/>
              </a:solidFill>
              <a:ln>
                <a:solidFill>
                  <a:srgbClr val="993366"/>
                </a:solidFill>
                <a:prstDash val="solid"/>
              </a:ln>
            </c:spPr>
          </c:marker>
          <c:cat>
            <c:numRef>
              <c:f>Sheet1!$B$1:$K$1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1C1-44F1-8393-2FF9AE39A9B7}"/>
            </c:ext>
          </c:extLst>
        </c:ser>
        <c:ser>
          <c:idx val="3"/>
          <c:order val="3"/>
          <c:tx>
            <c:strRef>
              <c:f>Sheet1!$A$3</c:f>
              <c:strCache>
                <c:ptCount val="1"/>
                <c:pt idx="0">
                  <c:v>ohne Begleitpers.</c:v>
                </c:pt>
              </c:strCache>
            </c:strRef>
          </c:tx>
          <c:spPr>
            <a:ln w="37990">
              <a:solidFill>
                <a:srgbClr val="0000FF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cat>
            <c:numRef>
              <c:f>Sheet1!$B$1:$K$1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Sheet1!$B$3:$K$3</c:f>
              <c:numCache>
                <c:formatCode>General</c:formatCode>
                <c:ptCount val="10"/>
                <c:pt idx="0">
                  <c:v>25634</c:v>
                </c:pt>
                <c:pt idx="1">
                  <c:v>24012</c:v>
                </c:pt>
                <c:pt idx="2">
                  <c:v>22838</c:v>
                </c:pt>
                <c:pt idx="3">
                  <c:v>21362</c:v>
                </c:pt>
                <c:pt idx="4">
                  <c:v>18744</c:v>
                </c:pt>
                <c:pt idx="5">
                  <c:v>18716</c:v>
                </c:pt>
                <c:pt idx="6">
                  <c:v>18187</c:v>
                </c:pt>
                <c:pt idx="7">
                  <c:v>17806</c:v>
                </c:pt>
                <c:pt idx="8">
                  <c:v>14992</c:v>
                </c:pt>
                <c:pt idx="9">
                  <c:v>13518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B1C1-44F1-8393-2FF9AE39A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466496"/>
        <c:axId val="63485440"/>
      </c:lineChart>
      <c:catAx>
        <c:axId val="63466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6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634854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3485440"/>
        <c:scaling>
          <c:orientation val="minMax"/>
          <c:max val="26000"/>
          <c:min val="8000"/>
        </c:scaling>
        <c:delete val="0"/>
        <c:axPos val="l"/>
        <c:majorGridlines>
          <c:spPr>
            <a:ln w="3166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6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63466496"/>
        <c:crosses val="autoZero"/>
        <c:crossBetween val="between"/>
      </c:valAx>
      <c:spPr>
        <a:noFill/>
        <a:ln w="12663">
          <a:solidFill>
            <a:schemeClr val="tx1"/>
          </a:solidFill>
          <a:prstDash val="solid"/>
        </a:ln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5.1522248243559721E-2"/>
          <c:y val="0.91201716738197425"/>
          <c:w val="0.8946135831381733"/>
          <c:h val="8.15450643776824E-2"/>
        </c:manualLayout>
      </c:layout>
      <c:overlay val="0"/>
      <c:spPr>
        <a:solidFill>
          <a:schemeClr val="bg1"/>
        </a:solidFill>
        <a:ln w="3166">
          <a:solidFill>
            <a:schemeClr val="tx1"/>
          </a:solidFill>
          <a:prstDash val="solid"/>
        </a:ln>
      </c:spPr>
      <c:txPr>
        <a:bodyPr/>
        <a:lstStyle/>
        <a:p>
          <a:pPr>
            <a:defRPr sz="165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56846019247595"/>
          <c:y val="6.6031663184160663E-2"/>
          <c:w val="0.85965376202974642"/>
          <c:h val="0.492127640793781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0-6 Monate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 w="0"/>
            </c:spPr>
          </c:dPt>
          <c:dLbls>
            <c:dLbl>
              <c:idx val="0"/>
              <c:layout>
                <c:manualLayout>
                  <c:x val="-8.9209006824120581E-3"/>
                  <c:y val="2.19948078398500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7567402637740956E-3"/>
                  <c:y val="-2.168480228053251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18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8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23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46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 b="1"/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Tabelle1!$A$2:$A$7</c:f>
              <c:strCache>
                <c:ptCount val="6"/>
                <c:pt idx="0">
                  <c:v>EK Haut (n=42)</c:v>
                </c:pt>
                <c:pt idx="1">
                  <c:v>EK Atemwege (n=72)</c:v>
                </c:pt>
                <c:pt idx="2">
                  <c:v>EK Übergewicht (n=12)</c:v>
                </c:pt>
                <c:pt idx="3">
                  <c:v>Jug. Haut (n=13)</c:v>
                </c:pt>
                <c:pt idx="4">
                  <c:v>Jug. Atemwege (n=21)</c:v>
                </c:pt>
                <c:pt idx="5">
                  <c:v>Jug. Übergewicht (n=83)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0.1905</c:v>
                </c:pt>
                <c:pt idx="1">
                  <c:v>0.18060000000000001</c:v>
                </c:pt>
                <c:pt idx="2">
                  <c:v>8.3299999999999999E-2</c:v>
                </c:pt>
                <c:pt idx="3">
                  <c:v>0.23080000000000001</c:v>
                </c:pt>
                <c:pt idx="4">
                  <c:v>4.7600000000000003E-2</c:v>
                </c:pt>
                <c:pt idx="5">
                  <c:v>0.45779999999999998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6-12 Monate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19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13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17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8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18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 b="1"/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Tabelle1!$A$2:$A$7</c:f>
              <c:strCache>
                <c:ptCount val="6"/>
                <c:pt idx="0">
                  <c:v>EK Haut (n=42)</c:v>
                </c:pt>
                <c:pt idx="1">
                  <c:v>EK Atemwege (n=72)</c:v>
                </c:pt>
                <c:pt idx="2">
                  <c:v>EK Übergewicht (n=12)</c:v>
                </c:pt>
                <c:pt idx="3">
                  <c:v>Jug. Haut (n=13)</c:v>
                </c:pt>
                <c:pt idx="4">
                  <c:v>Jug. Atemwege (n=21)</c:v>
                </c:pt>
                <c:pt idx="5">
                  <c:v>Jug. Übergewicht (n=83)</c:v>
                </c:pt>
              </c:strCache>
            </c:strRef>
          </c:cat>
          <c:val>
            <c:numRef>
              <c:f>Tabelle1!$C$2:$C$7</c:f>
              <c:numCache>
                <c:formatCode>General</c:formatCode>
                <c:ptCount val="6"/>
                <c:pt idx="0">
                  <c:v>0.1905</c:v>
                </c:pt>
                <c:pt idx="1">
                  <c:v>0.125</c:v>
                </c:pt>
                <c:pt idx="2">
                  <c:v>0.16669999999999999</c:v>
                </c:pt>
                <c:pt idx="3">
                  <c:v>7.6899999999999996E-2</c:v>
                </c:pt>
                <c:pt idx="4">
                  <c:v>4.7600000000000003E-2</c:v>
                </c:pt>
                <c:pt idx="5">
                  <c:v>0.1807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&gt; 1 Jahr</c:v>
                </c:pt>
              </c:strCache>
            </c:strRef>
          </c:tx>
          <c:spPr>
            <a:solidFill>
              <a:srgbClr val="0059A4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45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51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8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71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34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 b="1"/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Tabelle1!$A$2:$A$7</c:f>
              <c:strCache>
                <c:ptCount val="6"/>
                <c:pt idx="0">
                  <c:v>EK Haut (n=42)</c:v>
                </c:pt>
                <c:pt idx="1">
                  <c:v>EK Atemwege (n=72)</c:v>
                </c:pt>
                <c:pt idx="2">
                  <c:v>EK Übergewicht (n=12)</c:v>
                </c:pt>
                <c:pt idx="3">
                  <c:v>Jug. Haut (n=13)</c:v>
                </c:pt>
                <c:pt idx="4">
                  <c:v>Jug. Atemwege (n=21)</c:v>
                </c:pt>
                <c:pt idx="5">
                  <c:v>Jug. Übergewicht (n=83)</c:v>
                </c:pt>
              </c:strCache>
            </c:strRef>
          </c:cat>
          <c:val>
            <c:numRef>
              <c:f>Tabelle1!$D$2:$D$7</c:f>
              <c:numCache>
                <c:formatCode>General</c:formatCode>
                <c:ptCount val="6"/>
                <c:pt idx="0">
                  <c:v>0.45240000000000002</c:v>
                </c:pt>
                <c:pt idx="1">
                  <c:v>0.51390000000000002</c:v>
                </c:pt>
                <c:pt idx="2">
                  <c:v>8.3299999999999999E-2</c:v>
                </c:pt>
                <c:pt idx="3">
                  <c:v>5.3850000000000002E-2</c:v>
                </c:pt>
                <c:pt idx="4">
                  <c:v>0.71430000000000005</c:v>
                </c:pt>
                <c:pt idx="5">
                  <c:v>0.33729999999999999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3"/>
        <c:overlap val="-39"/>
        <c:axId val="117201536"/>
        <c:axId val="117514624"/>
      </c:barChart>
      <c:catAx>
        <c:axId val="11720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17514624"/>
        <c:crosses val="autoZero"/>
        <c:auto val="1"/>
        <c:lblAlgn val="ctr"/>
        <c:lblOffset val="100"/>
        <c:noMultiLvlLbl val="0"/>
      </c:catAx>
      <c:valAx>
        <c:axId val="117514624"/>
        <c:scaling>
          <c:orientation val="minMax"/>
          <c:max val="1"/>
          <c:min val="0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spPr>
          <a:ln w="9501">
            <a:noFill/>
          </a:ln>
        </c:spPr>
        <c:crossAx val="117201536"/>
        <c:crosses val="autoZero"/>
        <c:crossBetween val="between"/>
        <c:majorUnit val="0.2"/>
      </c:valAx>
      <c:spPr>
        <a:noFill/>
        <a:ln w="25399">
          <a:noFill/>
        </a:ln>
      </c:spPr>
    </c:plotArea>
    <c:legend>
      <c:legendPos val="b"/>
      <c:layout>
        <c:manualLayout>
          <c:xMode val="edge"/>
          <c:yMode val="edge"/>
          <c:x val="0.25102173937118621"/>
          <c:y val="2.3183221971070649E-5"/>
          <c:w val="0.60604505133060893"/>
          <c:h val="7.834836102900386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796"/>
      </a:pPr>
      <a:endParaRPr lang="de-D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4D57D-E740-43C8-8909-EB0E4D1365B8}" type="datetimeFigureOut">
              <a:rPr lang="de-DE" smtClean="0"/>
              <a:pPr/>
              <a:t>02.04.2019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43067-5EAF-459D-8C1B-13507FED80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65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4B61444C-172D-40D3-975C-ACB3F3414584}" type="slidenum">
              <a:rPr lang="de-DE" altLang="de-DE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</a:t>
            </a:fld>
            <a:endParaRPr lang="de-DE" altLang="de-DE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Rectangle 7"/>
          <p:cNvSpPr txBox="1">
            <a:spLocks noGrp="1" noChangeArrowheads="1"/>
          </p:cNvSpPr>
          <p:nvPr/>
        </p:nvSpPr>
        <p:spPr bwMode="auto">
          <a:xfrm>
            <a:off x="4056823" y="8953927"/>
            <a:ext cx="3103878" cy="47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26" tIns="49514" rIns="99026" bIns="49514" anchor="b"/>
          <a:lstStyle>
            <a:lvl1pPr defTabSz="99060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04863" indent="-309563" defTabSz="99060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238250" indent="-247650" defTabSz="99060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733550" indent="-247650" defTabSz="99060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228850" indent="-247650" defTabSz="99060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DB3145C-7265-4B70-A865-D51855A9F98F}" type="slidenum">
              <a:rPr lang="de-DE" altLang="de-DE" sz="1300">
                <a:solidFill>
                  <a:schemeClr val="tx1"/>
                </a:solidFill>
              </a:rPr>
              <a:pPr algn="r" eaLnBrk="1" hangingPunct="1"/>
              <a:t>2</a:t>
            </a:fld>
            <a:endParaRPr lang="de-DE" altLang="de-DE" sz="1300">
              <a:solidFill>
                <a:schemeClr val="tx1"/>
              </a:solidFill>
            </a:endParaRPr>
          </a:p>
        </p:txBody>
      </p:sp>
      <p:sp>
        <p:nvSpPr>
          <p:cNvPr id="13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7138" y="709613"/>
            <a:ext cx="4710112" cy="3532187"/>
          </a:xfrm>
          <a:ln/>
        </p:spPr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11" y="4476963"/>
            <a:ext cx="5730482" cy="4240102"/>
          </a:xfrm>
          <a:noFill/>
        </p:spPr>
        <p:txBody>
          <a:bodyPr lIns="99026" tIns="49514" rIns="99026" bIns="49514"/>
          <a:lstStyle/>
          <a:p>
            <a:pPr eaLnBrk="1" hangingPunct="1"/>
            <a:r>
              <a:rPr lang="de-DE" altLang="de-DE" dirty="0" smtClean="0"/>
              <a:t>Prozente in Balken eintragen</a:t>
            </a:r>
          </a:p>
          <a:p>
            <a:pPr eaLnBrk="1" hangingPunct="1"/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39601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43067-5EAF-459D-8C1B-13507FED806B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828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43067-5EAF-459D-8C1B-13507FED806B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502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</a:pPr>
            <a:endParaRPr lang="de-DE" smtClean="0"/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49BCE4F-95E1-4179-83D9-682BDF51F20C}" type="slidenum">
              <a:rPr lang="de-DE" smtClean="0"/>
              <a:pPr eaLnBrk="1" hangingPunct="1"/>
              <a:t>28</a:t>
            </a:fld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1946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FF778C6-BA35-4292-909C-A6AAA450036D}" type="slidenum">
              <a:rPr lang="de-DE" smtClean="0"/>
              <a:pPr eaLnBrk="1" hangingPunct="1"/>
              <a:t>39</a:t>
            </a:fld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43067-5EAF-459D-8C1B-13507FED806B}" type="slidenum">
              <a:rPr lang="de-DE" smtClean="0"/>
              <a:pPr/>
              <a:t>40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3EF8-F556-467D-B55B-00F900A22FD9}" type="datetimeFigureOut">
              <a:rPr lang="de-DE" smtClean="0"/>
              <a:pPr/>
              <a:t>02.04.2019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4157-6BA7-4743-87F8-17B34024FF4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364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3EF8-F556-467D-B55B-00F900A22FD9}" type="datetimeFigureOut">
              <a:rPr lang="de-DE" smtClean="0"/>
              <a:pPr/>
              <a:t>02.04.2019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4157-6BA7-4743-87F8-17B34024FF4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2487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3EF8-F556-467D-B55B-00F900A22FD9}" type="datetimeFigureOut">
              <a:rPr lang="de-DE" smtClean="0"/>
              <a:pPr/>
              <a:t>02.04.2019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4157-6BA7-4743-87F8-17B34024FF4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84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3EF8-F556-467D-B55B-00F900A22FD9}" type="datetimeFigureOut">
              <a:rPr lang="de-DE" smtClean="0"/>
              <a:pPr/>
              <a:t>02.04.2019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4157-6BA7-4743-87F8-17B34024FF4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194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3EF8-F556-467D-B55B-00F900A22FD9}" type="datetimeFigureOut">
              <a:rPr lang="de-DE" smtClean="0"/>
              <a:pPr/>
              <a:t>02.04.2019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4157-6BA7-4743-87F8-17B34024FF4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96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3EF8-F556-467D-B55B-00F900A22FD9}" type="datetimeFigureOut">
              <a:rPr lang="de-DE" smtClean="0"/>
              <a:pPr/>
              <a:t>02.04.2019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4157-6BA7-4743-87F8-17B34024FF4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8167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3EF8-F556-467D-B55B-00F900A22FD9}" type="datetimeFigureOut">
              <a:rPr lang="de-DE" smtClean="0"/>
              <a:pPr/>
              <a:t>02.04.2019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4157-6BA7-4743-87F8-17B34024FF4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49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3EF8-F556-467D-B55B-00F900A22FD9}" type="datetimeFigureOut">
              <a:rPr lang="de-DE" smtClean="0"/>
              <a:pPr/>
              <a:t>02.04.2019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4157-6BA7-4743-87F8-17B34024FF4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451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3EF8-F556-467D-B55B-00F900A22FD9}" type="datetimeFigureOut">
              <a:rPr lang="de-DE" smtClean="0"/>
              <a:pPr/>
              <a:t>02.04.2019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4157-6BA7-4743-87F8-17B34024FF4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63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3EF8-F556-467D-B55B-00F900A22FD9}" type="datetimeFigureOut">
              <a:rPr lang="de-DE" smtClean="0"/>
              <a:pPr/>
              <a:t>02.04.2019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4157-6BA7-4743-87F8-17B34024FF4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880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C3EF8-F556-467D-B55B-00F900A22FD9}" type="datetimeFigureOut">
              <a:rPr lang="de-DE" smtClean="0"/>
              <a:pPr/>
              <a:t>02.04.2019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4157-6BA7-4743-87F8-17B34024FF4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255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C3EF8-F556-467D-B55B-00F900A22FD9}" type="datetimeFigureOut">
              <a:rPr lang="de-DE" smtClean="0"/>
              <a:pPr/>
              <a:t>02.04.2019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84157-6BA7-4743-87F8-17B34024FF4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955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oleObject" Target="../embeddings/Microsoft_Excel_97-2003_Worksheet1.xls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31"/>
            <a:ext cx="9144000" cy="6858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422664"/>
            <a:ext cx="6912768" cy="349905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53768"/>
            <a:ext cx="9144000" cy="170423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6633"/>
            <a:ext cx="1812977" cy="678592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4026" y="692696"/>
            <a:ext cx="9079974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300"/>
              </a:lnSpc>
            </a:pPr>
            <a:r>
              <a:rPr lang="de-DE" sz="3200" b="1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- KINDER UND JUGENDREHA IM AUFWIND </a:t>
            </a:r>
            <a:r>
              <a:rPr lang="de-DE" sz="3200" b="1" dirty="0" smtClean="0">
                <a:solidFill>
                  <a:schemeClr val="bg1"/>
                </a:solidFill>
                <a:latin typeface="Lucida Sans" pitchFamily="34" charset="0"/>
              </a:rPr>
              <a:t>-</a:t>
            </a:r>
            <a:endParaRPr lang="de-DE" sz="4000" b="1" dirty="0" smtClean="0">
              <a:solidFill>
                <a:schemeClr val="bg1"/>
              </a:solidFill>
              <a:latin typeface="Lucida Sans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278" y="5450972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dirty="0">
                <a:solidFill>
                  <a:srgbClr val="00B05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Neue Chancen für chronisch kranke Kinder und Jugendliche </a:t>
            </a:r>
            <a:r>
              <a:rPr lang="de-DE" sz="3000" b="1" dirty="0" smtClean="0">
                <a:solidFill>
                  <a:srgbClr val="00B05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de-DE" sz="3000" b="1" dirty="0" smtClean="0">
                <a:solidFill>
                  <a:srgbClr val="00B05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de-DE" sz="1100" dirty="0" smtClean="0">
                <a:solidFill>
                  <a:srgbClr val="00B05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Dr. Jens Nielinger</a:t>
            </a:r>
            <a:br>
              <a:rPr lang="de-DE" sz="1100" dirty="0" smtClean="0">
                <a:solidFill>
                  <a:srgbClr val="00B05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de-DE" sz="1100" dirty="0" smtClean="0">
                <a:solidFill>
                  <a:srgbClr val="00B05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CJD Nord | Fachklinik für Kinder und Jugendliche Garz</a:t>
            </a:r>
            <a:endParaRPr lang="de-DE" sz="1100" dirty="0">
              <a:solidFill>
                <a:srgbClr val="00B05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90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31548"/>
              </p:ext>
            </p:extLst>
          </p:nvPr>
        </p:nvGraphicFramePr>
        <p:xfrm>
          <a:off x="251512" y="4797152"/>
          <a:ext cx="8568963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107"/>
                <a:gridCol w="952107"/>
                <a:gridCol w="952107"/>
                <a:gridCol w="952107"/>
                <a:gridCol w="952107"/>
                <a:gridCol w="856097"/>
                <a:gridCol w="1048117"/>
                <a:gridCol w="896099"/>
                <a:gridCol w="1008115"/>
              </a:tblGrid>
              <a:tr h="370840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Soll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Ist 1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%Soll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Ist 2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%Ist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2/1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Ist 3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%Ist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3/1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4066">
                <a:tc>
                  <a:txBody>
                    <a:bodyPr/>
                    <a:lstStyle/>
                    <a:p>
                      <a:r>
                        <a:rPr lang="de-DE" dirty="0" smtClean="0"/>
                        <a:t>FEV 1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[L]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3.85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3.89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101.0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2.97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76.2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3.30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84.7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MEF 50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[L/s]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4.70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3.32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70.6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2.08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62.8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2.30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69.4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mtClean="0"/>
                        <a:t>SR tot</a:t>
                      </a:r>
                      <a:endParaRPr lang="de-D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[</a:t>
                      </a:r>
                      <a:r>
                        <a:rPr lang="de-DE" dirty="0" err="1" smtClean="0"/>
                        <a:t>kPa</a:t>
                      </a:r>
                      <a:r>
                        <a:rPr lang="de-DE" dirty="0" smtClean="0"/>
                        <a:t>*s]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0.53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1.22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229.5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2.78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227.7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1.81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147.8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6" y="1665671"/>
            <a:ext cx="8510855" cy="2985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09617" y="455367"/>
            <a:ext cx="280831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Geschwindigkeit:	</a:t>
            </a:r>
            <a:r>
              <a:rPr lang="de-DE" dirty="0" smtClean="0"/>
              <a:t>7 km/h</a:t>
            </a:r>
          </a:p>
          <a:p>
            <a:r>
              <a:rPr lang="de-DE" b="1" dirty="0" smtClean="0"/>
              <a:t>Steigung:	</a:t>
            </a:r>
            <a:r>
              <a:rPr lang="de-DE" dirty="0"/>
              <a:t>	</a:t>
            </a:r>
            <a:r>
              <a:rPr lang="de-DE" dirty="0" smtClean="0"/>
              <a:t>5 %</a:t>
            </a:r>
          </a:p>
          <a:p>
            <a:r>
              <a:rPr lang="de-DE" b="1" dirty="0" err="1" smtClean="0"/>
              <a:t>Subj</a:t>
            </a:r>
            <a:r>
              <a:rPr lang="de-DE" b="1" dirty="0" smtClean="0"/>
              <a:t>. Befinden:	</a:t>
            </a:r>
            <a:r>
              <a:rPr lang="de-DE" dirty="0" smtClean="0"/>
              <a:t>1</a:t>
            </a:r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396791"/>
              </p:ext>
            </p:extLst>
          </p:nvPr>
        </p:nvGraphicFramePr>
        <p:xfrm>
          <a:off x="4578975" y="134809"/>
          <a:ext cx="424149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3832"/>
                <a:gridCol w="1413832"/>
                <a:gridCol w="1413832"/>
              </a:tblGrid>
              <a:tr h="332203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Zeit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RR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Puls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4519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11:00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120/79</a:t>
                      </a:r>
                      <a:endParaRPr lang="de-DE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100</a:t>
                      </a:r>
                      <a:endParaRPr lang="de-DE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04519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11:15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165/86</a:t>
                      </a:r>
                      <a:endParaRPr lang="de-DE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189</a:t>
                      </a:r>
                      <a:endParaRPr lang="de-DE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304519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11:25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120/81</a:t>
                      </a:r>
                      <a:endParaRPr lang="de-DE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90</a:t>
                      </a:r>
                      <a:endParaRPr lang="de-DE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6084168" y="5229200"/>
            <a:ext cx="5760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084168" y="5580391"/>
            <a:ext cx="5760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6084168" y="5964885"/>
            <a:ext cx="5760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5148064" y="5964885"/>
            <a:ext cx="5760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3275856" y="5964885"/>
            <a:ext cx="5760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7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gonal liegende Ecken des Rechtecks abrunden 6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12" name="Textfeld 5"/>
          <p:cNvSpPr txBox="1">
            <a:spLocks noChangeArrowheads="1"/>
          </p:cNvSpPr>
          <p:nvPr/>
        </p:nvSpPr>
        <p:spPr bwMode="auto">
          <a:xfrm>
            <a:off x="467544" y="1412776"/>
            <a:ext cx="748883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Dominik, 14 Jahre alt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u="sng" dirty="0" smtClean="0">
                <a:latin typeface="Lucida Sans" pitchFamily="34" charset="0"/>
              </a:rPr>
              <a:t>Reha-Therapien: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marL="342900" indent="-342900" algn="l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Schulungen/ individuelle Ernährungsberatung</a:t>
            </a:r>
          </a:p>
          <a:p>
            <a:pPr marL="342900" indent="-342900" algn="l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Intensives Sport- und Bewegungsprogramm</a:t>
            </a:r>
          </a:p>
          <a:p>
            <a:pPr marL="342900" indent="-342900" algn="l" eaLnBrk="1" hangingPunct="1">
              <a:buFont typeface="Arial" pitchFamily="34" charset="0"/>
              <a:buChar char="•"/>
              <a:defRPr/>
            </a:pPr>
            <a:r>
              <a:rPr lang="de-DE" sz="2300" dirty="0" err="1" smtClean="0">
                <a:latin typeface="Lucida Sans" pitchFamily="34" charset="0"/>
              </a:rPr>
              <a:t>Inhalative</a:t>
            </a:r>
            <a:r>
              <a:rPr lang="de-DE" sz="2300" dirty="0" smtClean="0">
                <a:latin typeface="Lucida Sans" pitchFamily="34" charset="0"/>
              </a:rPr>
              <a:t> Therapie mit </a:t>
            </a:r>
            <a:r>
              <a:rPr lang="de-DE" sz="2300" dirty="0" err="1" smtClean="0">
                <a:latin typeface="Lucida Sans" pitchFamily="34" charset="0"/>
              </a:rPr>
              <a:t>Salbutamol</a:t>
            </a:r>
            <a:endParaRPr lang="de-DE" sz="2300" dirty="0" smtClean="0">
              <a:latin typeface="Lucida Sans" pitchFamily="34" charset="0"/>
            </a:endParaRPr>
          </a:p>
          <a:p>
            <a:pPr marL="342900" indent="-342900" algn="l" eaLnBrk="1" hangingPunct="1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im Verlauf DT mit </a:t>
            </a:r>
            <a:r>
              <a:rPr lang="de-DE" sz="2300" dirty="0" err="1" smtClean="0">
                <a:latin typeface="Lucida Sans" pitchFamily="34" charset="0"/>
              </a:rPr>
              <a:t>Viani</a:t>
            </a:r>
            <a:endParaRPr lang="de-DE" sz="2300" dirty="0" smtClean="0">
              <a:latin typeface="Lucida Sans" pitchFamily="34" charset="0"/>
            </a:endParaRPr>
          </a:p>
          <a:p>
            <a:pPr marL="342900" indent="-342900" algn="l" eaLnBrk="1" hangingPunct="1"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Individuelle psychologische Begleitung</a:t>
            </a:r>
            <a:r>
              <a:rPr lang="de-DE" sz="2300" b="1" dirty="0" smtClean="0">
                <a:latin typeface="Lucida Sans" pitchFamily="34" charset="0"/>
              </a:rPr>
              <a:t/>
            </a:r>
            <a:br>
              <a:rPr lang="de-DE" sz="2300" b="1" dirty="0" smtClean="0">
                <a:latin typeface="Lucida Sans" pitchFamily="34" charset="0"/>
              </a:rPr>
            </a:br>
            <a:endParaRPr lang="de-DE" sz="2300" b="1" dirty="0" smtClean="0">
              <a:latin typeface="Lucida Sans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1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gonal liegende Ecken des Rechtecks abrunden 6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10" name="Textfeld 5"/>
          <p:cNvSpPr txBox="1">
            <a:spLocks noChangeArrowheads="1"/>
          </p:cNvSpPr>
          <p:nvPr/>
        </p:nvSpPr>
        <p:spPr bwMode="auto">
          <a:xfrm>
            <a:off x="467544" y="1412776"/>
            <a:ext cx="8462144" cy="460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Dominik, 14 Jahre alt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u="sng" dirty="0" smtClean="0">
                <a:latin typeface="Lucida Sans" pitchFamily="34" charset="0"/>
              </a:rPr>
              <a:t>Psychologische Einschätzung:</a:t>
            </a:r>
          </a:p>
          <a:p>
            <a:pPr algn="l" eaLnBrk="1" hangingPunct="1">
              <a:defRPr/>
            </a:pPr>
            <a:endParaRPr lang="de-DE" sz="2300" b="1" u="sng" dirty="0" smtClean="0">
              <a:latin typeface="Lucida Sans" pitchFamily="34" charset="0"/>
            </a:endParaRPr>
          </a:p>
          <a:p>
            <a:pPr marL="342900" indent="-342900" algn="l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Sensibler Jugendlicher</a:t>
            </a:r>
          </a:p>
          <a:p>
            <a:pPr marL="342900" indent="-342900" algn="l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Geringer Selbstwert</a:t>
            </a:r>
          </a:p>
          <a:p>
            <a:pPr marL="342900" indent="-342900" algn="l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Geringe Selbstwirksamkeit in Leistungssituationen</a:t>
            </a:r>
          </a:p>
          <a:p>
            <a:pPr marL="342900" indent="-342900" algn="l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Hohe Stigmatisierung bzgl. seiner </a:t>
            </a:r>
            <a:r>
              <a:rPr lang="de-DE" sz="2300" dirty="0" err="1" smtClean="0">
                <a:latin typeface="Lucida Sans" pitchFamily="34" charset="0"/>
              </a:rPr>
              <a:t>path</a:t>
            </a:r>
            <a:r>
              <a:rPr lang="de-DE" sz="2300" dirty="0" smtClean="0">
                <a:latin typeface="Lucida Sans" pitchFamily="34" charset="0"/>
              </a:rPr>
              <a:t>. Auffälligkeiten verinnerlicht</a:t>
            </a:r>
          </a:p>
          <a:p>
            <a:pPr marL="342900" indent="-342900" algn="l" eaLnBrk="1" hangingPunct="1"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Zunächst hocherregt, ängstlich, angespannt, misstrauisch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44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gonal liegende Ecken des Rechtecks abrunden 6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12" name="Textfeld 5"/>
          <p:cNvSpPr txBox="1">
            <a:spLocks noChangeArrowheads="1"/>
          </p:cNvSpPr>
          <p:nvPr/>
        </p:nvSpPr>
        <p:spPr bwMode="auto">
          <a:xfrm>
            <a:off x="502978" y="1412776"/>
            <a:ext cx="8280920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Dominik, 14 Jahre alt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u="sng" dirty="0" smtClean="0">
                <a:latin typeface="Lucida Sans" pitchFamily="34" charset="0"/>
              </a:rPr>
              <a:t>Rehabilitationsverlauf: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marL="342900" indent="-342900" algn="l" eaLnBrk="1" hangingPunct="1">
              <a:buFont typeface="Arial" pitchFamily="34" charset="0"/>
              <a:buChar char="•"/>
              <a:defRPr/>
            </a:pPr>
            <a:r>
              <a:rPr lang="de-DE" sz="2300" dirty="0" err="1" smtClean="0">
                <a:latin typeface="Lucida Sans" pitchFamily="34" charset="0"/>
              </a:rPr>
              <a:t>Bronchopulmonale</a:t>
            </a:r>
            <a:r>
              <a:rPr lang="de-DE" sz="2300" dirty="0" smtClean="0">
                <a:latin typeface="Lucida Sans" pitchFamily="34" charset="0"/>
              </a:rPr>
              <a:t> Situation verbessert</a:t>
            </a:r>
          </a:p>
          <a:p>
            <a:pPr marL="342900" indent="-342900" algn="l" eaLnBrk="1" hangingPunct="1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Kondition verbessert</a:t>
            </a:r>
          </a:p>
          <a:p>
            <a:pPr marL="342900" indent="-342900" algn="l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Gewichtsreduktion von 104,7 kg auf 95,9 kg</a:t>
            </a:r>
          </a:p>
          <a:p>
            <a:pPr marL="342900" indent="-342900" algn="l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Im Verlauf gute Integration in die Gruppe Gleichaltriger</a:t>
            </a:r>
          </a:p>
          <a:p>
            <a:pPr marL="342900" indent="-342900" algn="l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Emotionales Aufblühen</a:t>
            </a:r>
          </a:p>
          <a:p>
            <a:pPr marL="342900" indent="-342900" algn="l" eaLnBrk="1" hangingPunct="1"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2 Wochen nach Reha: Mutter dankbar &amp; glücklich</a:t>
            </a:r>
            <a:endParaRPr lang="de-DE" sz="2300" dirty="0">
              <a:latin typeface="Lucida Sans" pitchFamily="34" charset="0"/>
            </a:endParaRPr>
          </a:p>
          <a:p>
            <a:pPr algn="l" eaLnBrk="1" hangingPunct="1">
              <a:defRPr/>
            </a:pPr>
            <a:endParaRPr lang="de-DE" sz="2300" dirty="0" smtClean="0">
              <a:latin typeface="Lucida Sans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14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gonal liegende Ecken des Rechtecks abrunden 6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 dirty="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713384" y="-65898"/>
            <a:ext cx="8229600" cy="1143000"/>
          </a:xfrm>
        </p:spPr>
        <p:txBody>
          <a:bodyPr/>
          <a:lstStyle/>
          <a:p>
            <a:r>
              <a:rPr lang="de-DE" dirty="0" smtClean="0"/>
              <a:t>Wann?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400142" y="6238637"/>
            <a:ext cx="1371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(Bild: H. </a:t>
            </a:r>
            <a:r>
              <a:rPr lang="de-DE" sz="1400" dirty="0" err="1" smtClean="0"/>
              <a:t>Stützer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pic>
        <p:nvPicPr>
          <p:cNvPr id="11" name="Picture 2" descr="C:\Users\koenen michael\AppData\Local\Microsoft\Windows\Temporary Internet Files\Content.Outlook\GPXEFFMO\aquarell-arko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49" y="1103002"/>
            <a:ext cx="7406778" cy="5289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86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gonal liegende Ecken des Rechtecks abrunden 6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 dirty="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11560" y="1482818"/>
            <a:ext cx="792088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Lucida Sans" pitchFamily="34" charset="0"/>
              </a:rPr>
              <a:t>Kinderrehabilitationsleistung</a:t>
            </a:r>
          </a:p>
          <a:p>
            <a:endParaRPr lang="de-DE" sz="2300" b="1" dirty="0">
              <a:latin typeface="Lucida Sans" pitchFamily="34" charset="0"/>
            </a:endParaRPr>
          </a:p>
          <a:p>
            <a:r>
              <a:rPr lang="de-DE" sz="2100" b="1" dirty="0" smtClean="0">
                <a:latin typeface="Lucida Sans" pitchFamily="34" charset="0"/>
              </a:rPr>
              <a:t>Zielgruppe:</a:t>
            </a:r>
            <a:endParaRPr lang="de-DE" sz="2300" b="1" dirty="0" smtClean="0">
              <a:latin typeface="Lucida Sans" pitchFamily="34" charset="0"/>
            </a:endParaRPr>
          </a:p>
          <a:p>
            <a:endParaRPr lang="de-DE" sz="2300" b="1" dirty="0" smtClean="0">
              <a:latin typeface="Lucida Sans" pitchFamily="34" charset="0"/>
            </a:endParaRPr>
          </a:p>
          <a:p>
            <a:pPr marL="268288" indent="-268288"/>
            <a:r>
              <a:rPr lang="de-DE" sz="2000" dirty="0" smtClean="0">
                <a:latin typeface="Lucida Sans" pitchFamily="34" charset="0"/>
                <a:sym typeface="Wingdings" pitchFamily="2" charset="2"/>
              </a:rPr>
              <a:t></a:t>
            </a:r>
            <a:r>
              <a:rPr lang="de-DE" sz="2000" dirty="0" smtClean="0">
                <a:latin typeface="Lucida Sans" pitchFamily="34" charset="0"/>
              </a:rPr>
              <a:t>Kinder, die erheblich erkrankt sind oder deren Gesundheit   in hohem Maße gefährdet ist </a:t>
            </a:r>
            <a:r>
              <a:rPr lang="de-DE" sz="1200" dirty="0" smtClean="0">
                <a:latin typeface="Lucida Sans" pitchFamily="34" charset="0"/>
              </a:rPr>
              <a:t>(Homepage DRV)</a:t>
            </a:r>
          </a:p>
          <a:p>
            <a:endParaRPr lang="de-DE" sz="2000" b="1" dirty="0" smtClean="0">
              <a:latin typeface="Lucida Sans" pitchFamily="34" charset="0"/>
            </a:endParaRPr>
          </a:p>
          <a:p>
            <a:endParaRPr lang="de-DE" sz="2000" b="1" dirty="0">
              <a:latin typeface="Lucida Sans" pitchFamily="34" charset="0"/>
            </a:endParaRPr>
          </a:p>
          <a:p>
            <a:r>
              <a:rPr lang="de-DE" sz="2100" b="1" dirty="0" smtClean="0">
                <a:latin typeface="Lucida Sans" pitchFamily="34" charset="0"/>
              </a:rPr>
              <a:t>Ziel:</a:t>
            </a:r>
          </a:p>
          <a:p>
            <a:endParaRPr lang="de-DE" sz="2100" b="1" dirty="0" smtClean="0">
              <a:latin typeface="Lucida Sans" pitchFamily="34" charset="0"/>
            </a:endParaRPr>
          </a:p>
          <a:p>
            <a:pPr marL="268288" indent="-268288"/>
            <a:r>
              <a:rPr lang="de-DE" sz="2000" dirty="0" smtClean="0">
                <a:latin typeface="Lucida Sans" pitchFamily="34" charset="0"/>
                <a:sym typeface="Wingdings" pitchFamily="2" charset="2"/>
              </a:rPr>
              <a:t></a:t>
            </a:r>
            <a:r>
              <a:rPr lang="de-DE" sz="2000" dirty="0" smtClean="0">
                <a:latin typeface="Lucida Sans" pitchFamily="34" charset="0"/>
              </a:rPr>
              <a:t>Krankheitsbedingte Einschränkungen der Alltagsaktivitäten und der Teilhabe reduzieren</a:t>
            </a:r>
          </a:p>
          <a:p>
            <a:endParaRPr lang="de-DE" sz="2000" dirty="0">
              <a:latin typeface="Lucida Sans" pitchFamily="34" charset="0"/>
            </a:endParaRPr>
          </a:p>
          <a:p>
            <a:pPr marL="268288" indent="-268288"/>
            <a:r>
              <a:rPr lang="de-DE" sz="2000" dirty="0" smtClean="0">
                <a:latin typeface="Lucida Sans" pitchFamily="34" charset="0"/>
                <a:sym typeface="Wingdings" pitchFamily="2" charset="2"/>
              </a:rPr>
              <a:t></a:t>
            </a:r>
            <a:r>
              <a:rPr lang="de-DE" sz="2000" dirty="0" smtClean="0">
                <a:latin typeface="Lucida Sans" pitchFamily="34" charset="0"/>
              </a:rPr>
              <a:t>Kinder zu Aktivitäten und Teilhabe zu befähigen, wie sie als „normal“ für deren persönlichen Lebenskontext erachtet werden </a:t>
            </a:r>
            <a:r>
              <a:rPr lang="de-DE" sz="1200" dirty="0" smtClean="0">
                <a:latin typeface="Lucida Sans" pitchFamily="34" charset="0"/>
              </a:rPr>
              <a:t>(BAR Rahmenkonzept)</a:t>
            </a:r>
            <a:endParaRPr lang="de-DE" sz="2300" dirty="0">
              <a:latin typeface="Lucida San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0618"/>
            <a:ext cx="2352177" cy="169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3295092"/>
            <a:ext cx="1912479" cy="143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65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89856"/>
            <a:ext cx="8229600" cy="1143000"/>
          </a:xfrm>
        </p:spPr>
        <p:txBody>
          <a:bodyPr/>
          <a:lstStyle/>
          <a:p>
            <a:pPr eaLnBrk="1" hangingPunct="1"/>
            <a:r>
              <a:rPr lang="de-DE" dirty="0" smtClean="0"/>
              <a:t>Indikationen für die Reha</a:t>
            </a:r>
          </a:p>
        </p:txBody>
      </p:sp>
      <p:sp>
        <p:nvSpPr>
          <p:cNvPr id="21507" name="Rechteck 2"/>
          <p:cNvSpPr>
            <a:spLocks noGrp="1" noChangeArrowheads="1"/>
          </p:cNvSpPr>
          <p:nvPr>
            <p:ph type="body" idx="1"/>
          </p:nvPr>
        </p:nvSpPr>
        <p:spPr>
          <a:xfrm>
            <a:off x="457200" y="2243534"/>
            <a:ext cx="8229600" cy="46418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400" dirty="0" smtClean="0"/>
              <a:t>Einschränkungen der körperlichen Aktivität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 smtClean="0"/>
              <a:t>Einschränkungen der Teilhabe an schulischer Qualifikation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 smtClean="0"/>
              <a:t>therapierefraktäre Beschwerden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 smtClean="0"/>
              <a:t>aufwändige diagnostische Maßnahmen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 smtClean="0"/>
              <a:t>unzureichende Krankheitsbewältigung und Therapieakzeptanz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 smtClean="0"/>
              <a:t>somatische Multimorbidität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 err="1" smtClean="0"/>
              <a:t>komorbide</a:t>
            </a:r>
            <a:r>
              <a:rPr lang="de-DE" sz="2400" dirty="0" smtClean="0"/>
              <a:t> psychische Störungen/Defizite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 smtClean="0"/>
              <a:t>dysfunktionales bzw. überfordertes soziales Umfeld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 smtClean="0"/>
              <a:t>unzureichendes selbstständiges Krankheitsmanagement</a:t>
            </a:r>
          </a:p>
        </p:txBody>
      </p:sp>
      <p:sp>
        <p:nvSpPr>
          <p:cNvPr id="4" name="Diagonal liegende Ecken des Rechtecks abrunden 3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f der gleichen Seite des Rechtecks liegende Ecken abrunden 6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 dirty="0">
              <a:solidFill>
                <a:srgbClr val="FFFFFF"/>
              </a:solidFill>
              <a:latin typeface="Lucian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27023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gonal liegende Ecken des Rechtecks abrunden 6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713384" y="-65898"/>
            <a:ext cx="8229600" cy="1143000"/>
          </a:xfrm>
        </p:spPr>
        <p:txBody>
          <a:bodyPr/>
          <a:lstStyle/>
          <a:p>
            <a:r>
              <a:rPr lang="de-DE" dirty="0" smtClean="0"/>
              <a:t>Wie?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400142" y="6238637"/>
            <a:ext cx="1371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(Bild: H. </a:t>
            </a:r>
            <a:r>
              <a:rPr lang="de-DE" sz="1400" dirty="0" err="1" smtClean="0"/>
              <a:t>Stützer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pic>
        <p:nvPicPr>
          <p:cNvPr id="11" name="Picture 2" descr="C:\Users\koenen michael\AppData\Local\Microsoft\Windows\Temporary Internet Files\Content.Outlook\GPXEFFMO\aquarell-arko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49" y="1103002"/>
            <a:ext cx="7406778" cy="5289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45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89856"/>
            <a:ext cx="8229600" cy="1143000"/>
          </a:xfrm>
        </p:spPr>
        <p:txBody>
          <a:bodyPr/>
          <a:lstStyle/>
          <a:p>
            <a:pPr eaLnBrk="1" hangingPunct="1"/>
            <a:r>
              <a:rPr lang="de-DE" dirty="0" smtClean="0"/>
              <a:t>Die Reha-Idee</a:t>
            </a:r>
          </a:p>
        </p:txBody>
      </p:sp>
      <p:sp>
        <p:nvSpPr>
          <p:cNvPr id="21507" name="Rechteck 2"/>
          <p:cNvSpPr>
            <a:spLocks noGrp="1" noChangeArrowheads="1"/>
          </p:cNvSpPr>
          <p:nvPr>
            <p:ph type="body" idx="1"/>
          </p:nvPr>
        </p:nvSpPr>
        <p:spPr>
          <a:xfrm>
            <a:off x="395536" y="2243534"/>
            <a:ext cx="8229600" cy="46418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400" dirty="0" smtClean="0"/>
              <a:t>Gemeinsam mit Gleichbetroffenen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 smtClean="0"/>
              <a:t>In einem Alltagssetting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 smtClean="0"/>
              <a:t>24 Std. täglich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 smtClean="0"/>
              <a:t>4 Wochen lang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 smtClean="0"/>
              <a:t>Im </a:t>
            </a:r>
            <a:r>
              <a:rPr lang="de-DE" sz="2400" dirty="0" err="1" smtClean="0"/>
              <a:t>supervidierten</a:t>
            </a:r>
            <a:r>
              <a:rPr lang="de-DE" sz="2400" dirty="0" smtClean="0"/>
              <a:t> Umfeld</a:t>
            </a:r>
          </a:p>
          <a:p>
            <a:pPr eaLnBrk="1" hangingPunct="1">
              <a:lnSpc>
                <a:spcPct val="80000"/>
              </a:lnSpc>
            </a:pPr>
            <a:endParaRPr lang="de-DE" sz="2400" dirty="0" smtClean="0"/>
          </a:p>
          <a:p>
            <a:pPr eaLnBrk="1" hangingPunct="1">
              <a:lnSpc>
                <a:spcPct val="80000"/>
              </a:lnSpc>
            </a:pPr>
            <a:endParaRPr lang="de-DE" sz="2400" dirty="0" smtClean="0"/>
          </a:p>
          <a:p>
            <a:pPr algn="ctr" eaLnBrk="1" hangingPunct="1">
              <a:lnSpc>
                <a:spcPct val="80000"/>
              </a:lnSpc>
            </a:pPr>
            <a:r>
              <a:rPr lang="de-DE" sz="2400" dirty="0" smtClean="0"/>
              <a:t>Grenzen überwinden</a:t>
            </a:r>
          </a:p>
          <a:p>
            <a:pPr algn="r" eaLnBrk="1" hangingPunct="1">
              <a:lnSpc>
                <a:spcPct val="80000"/>
              </a:lnSpc>
            </a:pPr>
            <a:r>
              <a:rPr lang="de-DE" sz="2400" dirty="0" smtClean="0"/>
              <a:t>Etwas neues lernen, üben und anwenden	</a:t>
            </a:r>
          </a:p>
          <a:p>
            <a:pPr algn="r" eaLnBrk="1" hangingPunct="1">
              <a:lnSpc>
                <a:spcPct val="80000"/>
              </a:lnSpc>
            </a:pPr>
            <a:r>
              <a:rPr lang="de-DE" sz="2400" dirty="0" smtClean="0"/>
              <a:t>Selbstbewusstsein gewinnen		</a:t>
            </a:r>
          </a:p>
          <a:p>
            <a:pPr algn="r" eaLnBrk="1" hangingPunct="1">
              <a:lnSpc>
                <a:spcPct val="80000"/>
              </a:lnSpc>
            </a:pPr>
            <a:r>
              <a:rPr lang="de-DE" sz="2400" dirty="0" smtClean="0"/>
              <a:t>Krankheitsmanagement verbessern	</a:t>
            </a:r>
          </a:p>
          <a:p>
            <a:pPr algn="r" eaLnBrk="1" hangingPunct="1">
              <a:lnSpc>
                <a:spcPct val="80000"/>
              </a:lnSpc>
            </a:pPr>
            <a:endParaRPr lang="de-DE" sz="2400" dirty="0" smtClean="0"/>
          </a:p>
        </p:txBody>
      </p:sp>
      <p:sp>
        <p:nvSpPr>
          <p:cNvPr id="4" name="Diagonal liegende Ecken des Rechtecks abrunden 3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f der gleichen Seite des Rechtecks liegende Ecken abrunden 6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 dirty="0">
              <a:solidFill>
                <a:srgbClr val="FFFFFF"/>
              </a:solidFill>
              <a:latin typeface="Lucian Sans Unicode"/>
            </a:endParaRPr>
          </a:p>
        </p:txBody>
      </p:sp>
      <p:pic>
        <p:nvPicPr>
          <p:cNvPr id="1027" name="Picture 3" descr="Z:\Foto Austausch\120712-Asthmasegeln\Heber\P1060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97" y="2060848"/>
            <a:ext cx="2052019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03105"/>
            <a:ext cx="2024080" cy="2204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77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uppieren 32"/>
          <p:cNvGrpSpPr>
            <a:grpSpLocks/>
          </p:cNvGrpSpPr>
          <p:nvPr/>
        </p:nvGrpSpPr>
        <p:grpSpPr bwMode="auto">
          <a:xfrm>
            <a:off x="2714625" y="3504456"/>
            <a:ext cx="3786188" cy="1214437"/>
            <a:chOff x="2500298" y="3071810"/>
            <a:chExt cx="3786214" cy="1214446"/>
          </a:xfrm>
        </p:grpSpPr>
        <p:sp>
          <p:nvSpPr>
            <p:cNvPr id="4" name="Ellipse 3"/>
            <p:cNvSpPr/>
            <p:nvPr/>
          </p:nvSpPr>
          <p:spPr>
            <a:xfrm>
              <a:off x="2500298" y="3071810"/>
              <a:ext cx="3786214" cy="1214446"/>
            </a:xfrm>
            <a:prstGeom prst="ellipse">
              <a:avLst/>
            </a:prstGeom>
            <a:solidFill>
              <a:srgbClr val="0059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2564" name="Textfeld 4"/>
            <p:cNvSpPr txBox="1">
              <a:spLocks noChangeArrowheads="1"/>
            </p:cNvSpPr>
            <p:nvPr/>
          </p:nvSpPr>
          <p:spPr bwMode="auto">
            <a:xfrm>
              <a:off x="3071802" y="3429000"/>
              <a:ext cx="2786082" cy="427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de-DE" sz="2200">
                  <a:solidFill>
                    <a:schemeClr val="bg1"/>
                  </a:solidFill>
                  <a:latin typeface="Calibri" pitchFamily="34" charset="0"/>
                </a:rPr>
                <a:t>Kind/ Eltern/ Familie</a:t>
              </a:r>
            </a:p>
          </p:txBody>
        </p:sp>
      </p:grpSp>
      <p:grpSp>
        <p:nvGrpSpPr>
          <p:cNvPr id="22531" name="Gruppieren 21"/>
          <p:cNvGrpSpPr>
            <a:grpSpLocks/>
          </p:cNvGrpSpPr>
          <p:nvPr/>
        </p:nvGrpSpPr>
        <p:grpSpPr bwMode="auto">
          <a:xfrm>
            <a:off x="1061294" y="2348880"/>
            <a:ext cx="2214562" cy="785812"/>
            <a:chOff x="571472" y="1857364"/>
            <a:chExt cx="2214578" cy="785818"/>
          </a:xfrm>
        </p:grpSpPr>
        <p:sp>
          <p:nvSpPr>
            <p:cNvPr id="6" name="Abgerundetes Rechteck 5"/>
            <p:cNvSpPr/>
            <p:nvPr/>
          </p:nvSpPr>
          <p:spPr>
            <a:xfrm>
              <a:off x="571472" y="1857364"/>
              <a:ext cx="2214578" cy="785818"/>
            </a:xfrm>
            <a:prstGeom prst="roundRect">
              <a:avLst/>
            </a:prstGeom>
            <a:solidFill>
              <a:srgbClr val="F4A314">
                <a:alpha val="52000"/>
              </a:srgbClr>
            </a:solidFill>
            <a:ln>
              <a:solidFill>
                <a:srgbClr val="F4A314">
                  <a:alpha val="6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2562" name="Textfeld 6"/>
            <p:cNvSpPr txBox="1">
              <a:spLocks noChangeArrowheads="1"/>
            </p:cNvSpPr>
            <p:nvPr/>
          </p:nvSpPr>
          <p:spPr bwMode="auto">
            <a:xfrm>
              <a:off x="785786" y="1928802"/>
              <a:ext cx="1714512" cy="64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de-DE" dirty="0">
                  <a:latin typeface="Calibri" pitchFamily="34" charset="0"/>
                </a:rPr>
                <a:t>Diagnostik</a:t>
              </a:r>
            </a:p>
            <a:p>
              <a:pPr algn="ctr" eaLnBrk="1" hangingPunct="1"/>
              <a:r>
                <a:rPr lang="de-DE" dirty="0">
                  <a:latin typeface="Calibri" pitchFamily="34" charset="0"/>
                </a:rPr>
                <a:t>MTA</a:t>
              </a:r>
            </a:p>
          </p:txBody>
        </p:sp>
      </p:grpSp>
      <p:sp>
        <p:nvSpPr>
          <p:cNvPr id="8" name="Abgerundetes Rechteck 7"/>
          <p:cNvSpPr/>
          <p:nvPr/>
        </p:nvSpPr>
        <p:spPr>
          <a:xfrm>
            <a:off x="71438" y="3646661"/>
            <a:ext cx="2268537" cy="1006475"/>
          </a:xfrm>
          <a:prstGeom prst="roundRect">
            <a:avLst/>
          </a:prstGeom>
          <a:solidFill>
            <a:srgbClr val="F4A314">
              <a:alpha val="52000"/>
            </a:srgbClr>
          </a:solidFill>
          <a:ln>
            <a:solidFill>
              <a:srgbClr val="F4A314">
                <a:alpha val="6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2533" name="Textfeld 8"/>
          <p:cNvSpPr txBox="1">
            <a:spLocks noChangeArrowheads="1"/>
          </p:cNvSpPr>
          <p:nvPr/>
        </p:nvSpPr>
        <p:spPr bwMode="auto">
          <a:xfrm>
            <a:off x="71438" y="3645743"/>
            <a:ext cx="22685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dirty="0">
                <a:latin typeface="Calibri" pitchFamily="34" charset="0"/>
                <a:cs typeface="Calibri" pitchFamily="34" charset="0"/>
              </a:rPr>
              <a:t>Psychologie Ergotherapie</a:t>
            </a:r>
          </a:p>
          <a:p>
            <a:pPr algn="ctr" eaLnBrk="1" hangingPunct="1"/>
            <a:r>
              <a:rPr lang="de-DE" dirty="0">
                <a:latin typeface="Calibri" pitchFamily="34" charset="0"/>
                <a:cs typeface="Calibri" pitchFamily="34" charset="0"/>
              </a:rPr>
              <a:t>Familientherapie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3509565" y="2139132"/>
            <a:ext cx="2214563" cy="785812"/>
          </a:xfrm>
          <a:prstGeom prst="roundRect">
            <a:avLst/>
          </a:prstGeom>
          <a:solidFill>
            <a:srgbClr val="F4A314">
              <a:alpha val="52000"/>
            </a:srgbClr>
          </a:solidFill>
          <a:ln>
            <a:solidFill>
              <a:srgbClr val="F4A314">
                <a:alpha val="6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2535" name="Textfeld 10"/>
          <p:cNvSpPr txBox="1">
            <a:spLocks noChangeArrowheads="1"/>
          </p:cNvSpPr>
          <p:nvPr/>
        </p:nvSpPr>
        <p:spPr bwMode="auto">
          <a:xfrm>
            <a:off x="3420219" y="2208872"/>
            <a:ext cx="2447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dirty="0" smtClean="0">
                <a:latin typeface="Calibri" pitchFamily="34" charset="0"/>
              </a:rPr>
              <a:t>Pädiater/ Dermatologe</a:t>
            </a:r>
          </a:p>
          <a:p>
            <a:pPr algn="ctr" eaLnBrk="1" hangingPunct="1"/>
            <a:r>
              <a:rPr lang="de-DE" dirty="0" smtClean="0">
                <a:latin typeface="Calibri" pitchFamily="34" charset="0"/>
              </a:rPr>
              <a:t>Krankenschwestern</a:t>
            </a:r>
            <a:endParaRPr lang="de-DE" dirty="0">
              <a:latin typeface="Calibri" pitchFamily="34" charset="0"/>
            </a:endParaRPr>
          </a:p>
        </p:txBody>
      </p:sp>
      <p:grpSp>
        <p:nvGrpSpPr>
          <p:cNvPr id="22536" name="Gruppieren 25"/>
          <p:cNvGrpSpPr>
            <a:grpSpLocks/>
          </p:cNvGrpSpPr>
          <p:nvPr/>
        </p:nvGrpSpPr>
        <p:grpSpPr bwMode="auto">
          <a:xfrm>
            <a:off x="395288" y="4861768"/>
            <a:ext cx="2663825" cy="785813"/>
            <a:chOff x="285720" y="4286256"/>
            <a:chExt cx="2214578" cy="785818"/>
          </a:xfrm>
        </p:grpSpPr>
        <p:sp>
          <p:nvSpPr>
            <p:cNvPr id="12" name="Abgerundetes Rechteck 11"/>
            <p:cNvSpPr/>
            <p:nvPr/>
          </p:nvSpPr>
          <p:spPr>
            <a:xfrm>
              <a:off x="285720" y="4286256"/>
              <a:ext cx="2214578" cy="785818"/>
            </a:xfrm>
            <a:prstGeom prst="roundRect">
              <a:avLst/>
            </a:prstGeom>
            <a:solidFill>
              <a:srgbClr val="F4A314">
                <a:alpha val="52000"/>
              </a:srgbClr>
            </a:solidFill>
            <a:ln>
              <a:solidFill>
                <a:srgbClr val="F4A314">
                  <a:alpha val="6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2560" name="Textfeld 12"/>
            <p:cNvSpPr txBox="1">
              <a:spLocks noChangeArrowheads="1"/>
            </p:cNvSpPr>
            <p:nvPr/>
          </p:nvSpPr>
          <p:spPr bwMode="auto">
            <a:xfrm>
              <a:off x="499523" y="4487868"/>
              <a:ext cx="1714384" cy="36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de-DE" dirty="0">
                  <a:latin typeface="Calibri" pitchFamily="34" charset="0"/>
                </a:rPr>
                <a:t>Berufsorientierung </a:t>
              </a:r>
            </a:p>
          </p:txBody>
        </p:sp>
      </p:grpSp>
      <p:sp>
        <p:nvSpPr>
          <p:cNvPr id="14" name="Abgerundetes Rechteck 13"/>
          <p:cNvSpPr/>
          <p:nvPr/>
        </p:nvSpPr>
        <p:spPr>
          <a:xfrm>
            <a:off x="6697663" y="3573016"/>
            <a:ext cx="2266950" cy="928687"/>
          </a:xfrm>
          <a:prstGeom prst="roundRect">
            <a:avLst/>
          </a:prstGeom>
          <a:solidFill>
            <a:srgbClr val="F4A314">
              <a:alpha val="52000"/>
            </a:srgbClr>
          </a:solidFill>
          <a:ln>
            <a:solidFill>
              <a:srgbClr val="F4A314">
                <a:alpha val="6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2538" name="Textfeld 14"/>
          <p:cNvSpPr txBox="1">
            <a:spLocks noChangeArrowheads="1"/>
          </p:cNvSpPr>
          <p:nvPr/>
        </p:nvSpPr>
        <p:spPr bwMode="auto">
          <a:xfrm>
            <a:off x="6875463" y="3647331"/>
            <a:ext cx="194468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dirty="0">
                <a:latin typeface="Calibri" pitchFamily="34" charset="0"/>
              </a:rPr>
              <a:t>Ernährung</a:t>
            </a:r>
          </a:p>
          <a:p>
            <a:pPr algn="ctr" eaLnBrk="1" hangingPunct="1"/>
            <a:r>
              <a:rPr lang="de-DE" dirty="0" smtClean="0">
                <a:latin typeface="Calibri" pitchFamily="34" charset="0"/>
              </a:rPr>
              <a:t>Diätassistentin </a:t>
            </a:r>
            <a:r>
              <a:rPr lang="de-DE" dirty="0">
                <a:latin typeface="Calibri" pitchFamily="34" charset="0"/>
              </a:rPr>
              <a:t>Ökotrophologin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6173862" y="4875435"/>
            <a:ext cx="2214562" cy="785813"/>
          </a:xfrm>
          <a:prstGeom prst="roundRect">
            <a:avLst/>
          </a:prstGeom>
          <a:solidFill>
            <a:srgbClr val="F4A314">
              <a:alpha val="52000"/>
            </a:srgbClr>
          </a:solidFill>
          <a:ln>
            <a:solidFill>
              <a:srgbClr val="F4A314">
                <a:alpha val="6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2540" name="Textfeld 16"/>
          <p:cNvSpPr txBox="1">
            <a:spLocks noChangeArrowheads="1"/>
          </p:cNvSpPr>
          <p:nvPr/>
        </p:nvSpPr>
        <p:spPr bwMode="auto">
          <a:xfrm>
            <a:off x="6313488" y="4933206"/>
            <a:ext cx="171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dirty="0">
                <a:latin typeface="Calibri" pitchFamily="34" charset="0"/>
              </a:rPr>
              <a:t>Sport- und Physiotherapie</a:t>
            </a:r>
          </a:p>
        </p:txBody>
      </p:sp>
      <p:grpSp>
        <p:nvGrpSpPr>
          <p:cNvPr id="22541" name="Gruppieren 27"/>
          <p:cNvGrpSpPr>
            <a:grpSpLocks/>
          </p:cNvGrpSpPr>
          <p:nvPr/>
        </p:nvGrpSpPr>
        <p:grpSpPr bwMode="auto">
          <a:xfrm>
            <a:off x="4429125" y="5790456"/>
            <a:ext cx="2214563" cy="785812"/>
            <a:chOff x="3357554" y="5143512"/>
            <a:chExt cx="2214578" cy="785818"/>
          </a:xfrm>
        </p:grpSpPr>
        <p:sp>
          <p:nvSpPr>
            <p:cNvPr id="18" name="Abgerundetes Rechteck 17"/>
            <p:cNvSpPr/>
            <p:nvPr/>
          </p:nvSpPr>
          <p:spPr>
            <a:xfrm>
              <a:off x="3357554" y="5143512"/>
              <a:ext cx="2214578" cy="785818"/>
            </a:xfrm>
            <a:prstGeom prst="roundRect">
              <a:avLst/>
            </a:prstGeom>
            <a:solidFill>
              <a:srgbClr val="F4A314">
                <a:alpha val="52000"/>
              </a:srgbClr>
            </a:solidFill>
            <a:ln>
              <a:solidFill>
                <a:srgbClr val="F4A314">
                  <a:alpha val="6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2558" name="Textfeld 18"/>
            <p:cNvSpPr txBox="1">
              <a:spLocks noChangeArrowheads="1"/>
            </p:cNvSpPr>
            <p:nvPr/>
          </p:nvSpPr>
          <p:spPr bwMode="auto">
            <a:xfrm>
              <a:off x="3571868" y="5345126"/>
              <a:ext cx="1714512" cy="36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de-DE" dirty="0">
                  <a:latin typeface="Calibri" pitchFamily="34" charset="0"/>
                </a:rPr>
                <a:t>Pädagogik</a:t>
              </a:r>
            </a:p>
          </p:txBody>
        </p:sp>
      </p:grpSp>
      <p:grpSp>
        <p:nvGrpSpPr>
          <p:cNvPr id="22542" name="Gruppieren 30"/>
          <p:cNvGrpSpPr>
            <a:grpSpLocks/>
          </p:cNvGrpSpPr>
          <p:nvPr/>
        </p:nvGrpSpPr>
        <p:grpSpPr bwMode="auto">
          <a:xfrm>
            <a:off x="6072188" y="2575768"/>
            <a:ext cx="2214562" cy="785813"/>
            <a:chOff x="6643702" y="2143116"/>
            <a:chExt cx="2214578" cy="785818"/>
          </a:xfrm>
        </p:grpSpPr>
        <p:sp>
          <p:nvSpPr>
            <p:cNvPr id="20" name="Abgerundetes Rechteck 19"/>
            <p:cNvSpPr/>
            <p:nvPr/>
          </p:nvSpPr>
          <p:spPr>
            <a:xfrm>
              <a:off x="6643702" y="2143116"/>
              <a:ext cx="2214578" cy="785818"/>
            </a:xfrm>
            <a:prstGeom prst="roundRect">
              <a:avLst/>
            </a:prstGeom>
            <a:solidFill>
              <a:srgbClr val="F4A314">
                <a:alpha val="52000"/>
              </a:srgbClr>
            </a:solidFill>
            <a:ln>
              <a:solidFill>
                <a:srgbClr val="F4A314">
                  <a:alpha val="6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2556" name="Textfeld 20"/>
            <p:cNvSpPr txBox="1">
              <a:spLocks noChangeArrowheads="1"/>
            </p:cNvSpPr>
            <p:nvPr/>
          </p:nvSpPr>
          <p:spPr bwMode="auto">
            <a:xfrm>
              <a:off x="6858016" y="2344730"/>
              <a:ext cx="1714512" cy="36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de-DE" dirty="0">
                  <a:latin typeface="Calibri" pitchFamily="34" charset="0"/>
                </a:rPr>
                <a:t>Schulung</a:t>
              </a:r>
            </a:p>
          </p:txBody>
        </p:sp>
      </p:grpSp>
      <p:sp>
        <p:nvSpPr>
          <p:cNvPr id="24" name="Abgerundetes Rechteck 23"/>
          <p:cNvSpPr/>
          <p:nvPr/>
        </p:nvSpPr>
        <p:spPr>
          <a:xfrm>
            <a:off x="1714500" y="5790456"/>
            <a:ext cx="2209800" cy="785812"/>
          </a:xfrm>
          <a:prstGeom prst="roundRect">
            <a:avLst/>
          </a:prstGeom>
          <a:solidFill>
            <a:srgbClr val="F4A314">
              <a:alpha val="52000"/>
            </a:srgbClr>
          </a:solidFill>
          <a:ln>
            <a:solidFill>
              <a:srgbClr val="F4A314">
                <a:alpha val="6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2544" name="Textfeld 24"/>
          <p:cNvSpPr txBox="1">
            <a:spLocks noChangeArrowheads="1"/>
          </p:cNvSpPr>
          <p:nvPr/>
        </p:nvSpPr>
        <p:spPr bwMode="auto">
          <a:xfrm>
            <a:off x="1856432" y="6014616"/>
            <a:ext cx="19954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dirty="0">
                <a:latin typeface="Calibri" pitchFamily="34" charset="0"/>
              </a:rPr>
              <a:t>Schulunterricht</a:t>
            </a:r>
          </a:p>
        </p:txBody>
      </p:sp>
      <p:cxnSp>
        <p:nvCxnSpPr>
          <p:cNvPr id="22545" name="Gerade Verbindung mit Pfeil 36"/>
          <p:cNvCxnSpPr>
            <a:cxnSpLocks noChangeShapeType="1"/>
            <a:endCxn id="4" idx="0"/>
          </p:cNvCxnSpPr>
          <p:nvPr/>
        </p:nvCxnSpPr>
        <p:spPr bwMode="auto">
          <a:xfrm>
            <a:off x="4600575" y="2931368"/>
            <a:ext cx="7938" cy="560388"/>
          </a:xfrm>
          <a:prstGeom prst="straightConnector1">
            <a:avLst/>
          </a:prstGeom>
          <a:noFill/>
          <a:ln w="9525" algn="ctr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Gerade Verbindung mit Pfeil 38"/>
          <p:cNvCxnSpPr>
            <a:endCxn id="4" idx="1"/>
          </p:cNvCxnSpPr>
          <p:nvPr/>
        </p:nvCxnSpPr>
        <p:spPr>
          <a:xfrm rot="16200000" flipH="1">
            <a:off x="2938462" y="3339356"/>
            <a:ext cx="392113" cy="2682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>
            <a:endCxn id="4" idx="7"/>
          </p:cNvCxnSpPr>
          <p:nvPr/>
        </p:nvCxnSpPr>
        <p:spPr>
          <a:xfrm rot="5400000">
            <a:off x="5884862" y="3410794"/>
            <a:ext cx="320675" cy="1968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48" name="Gerade Verbindung mit Pfeil 42"/>
          <p:cNvCxnSpPr>
            <a:cxnSpLocks noChangeShapeType="1"/>
            <a:endCxn id="4" idx="6"/>
          </p:cNvCxnSpPr>
          <p:nvPr/>
        </p:nvCxnSpPr>
        <p:spPr bwMode="auto">
          <a:xfrm flipH="1">
            <a:off x="6513513" y="4112468"/>
            <a:ext cx="171450" cy="0"/>
          </a:xfrm>
          <a:prstGeom prst="straightConnector1">
            <a:avLst/>
          </a:prstGeom>
          <a:noFill/>
          <a:ln w="9525" algn="ctr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Gerade Verbindung mit Pfeil 44"/>
          <p:cNvCxnSpPr/>
          <p:nvPr/>
        </p:nvCxnSpPr>
        <p:spPr>
          <a:xfrm rot="10800000">
            <a:off x="5643563" y="4647456"/>
            <a:ext cx="428625" cy="3571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>
            <a:stCxn id="18" idx="0"/>
          </p:cNvCxnSpPr>
          <p:nvPr/>
        </p:nvCxnSpPr>
        <p:spPr>
          <a:xfrm rot="16200000" flipV="1">
            <a:off x="4804568" y="5045125"/>
            <a:ext cx="1071563" cy="3937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 rot="5400000" flipH="1" flipV="1">
            <a:off x="2893219" y="4968925"/>
            <a:ext cx="1143000" cy="5000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/>
          <p:cNvCxnSpPr/>
          <p:nvPr/>
        </p:nvCxnSpPr>
        <p:spPr>
          <a:xfrm rot="5400000" flipH="1" flipV="1">
            <a:off x="2555875" y="4441081"/>
            <a:ext cx="428625" cy="4286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53" name="Gerade Verbindung mit Pfeil 67"/>
          <p:cNvCxnSpPr>
            <a:cxnSpLocks noChangeShapeType="1"/>
            <a:endCxn id="4" idx="2"/>
          </p:cNvCxnSpPr>
          <p:nvPr/>
        </p:nvCxnSpPr>
        <p:spPr bwMode="auto">
          <a:xfrm flipV="1">
            <a:off x="2352675" y="4112468"/>
            <a:ext cx="349250" cy="38100"/>
          </a:xfrm>
          <a:prstGeom prst="straightConnector1">
            <a:avLst/>
          </a:prstGeom>
          <a:noFill/>
          <a:ln w="9525" algn="ctr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54" name="Rectangle 39"/>
          <p:cNvSpPr>
            <a:spLocks noGrp="1" noChangeArrowheads="1"/>
          </p:cNvSpPr>
          <p:nvPr>
            <p:ph type="title"/>
          </p:nvPr>
        </p:nvSpPr>
        <p:spPr>
          <a:xfrm>
            <a:off x="564356" y="989856"/>
            <a:ext cx="8229600" cy="1143000"/>
          </a:xfrm>
        </p:spPr>
        <p:txBody>
          <a:bodyPr/>
          <a:lstStyle/>
          <a:p>
            <a:pPr eaLnBrk="1" hangingPunct="1"/>
            <a:r>
              <a:rPr lang="de-DE" dirty="0" smtClean="0"/>
              <a:t>Interdisziplinäres Team</a:t>
            </a:r>
          </a:p>
        </p:txBody>
      </p:sp>
      <p:sp>
        <p:nvSpPr>
          <p:cNvPr id="37" name="Diagonal liegende Ecken des Rechtecks abrunden 36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40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Auf der gleichen Seite des Rechtecks liegende Ecken abrunden 41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25432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700" smtClean="0"/>
              <a:t>Seite </a:t>
            </a:r>
            <a:fld id="{3442E1D6-7DC5-4BDB-9B18-510886F88E65}" type="slidenum">
              <a:rPr lang="de-DE" altLang="de-DE" sz="700" smtClean="0"/>
              <a:pPr/>
              <a:t>2</a:t>
            </a:fld>
            <a:endParaRPr lang="de-DE" altLang="de-DE" sz="700" smtClean="0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1268760"/>
            <a:ext cx="8145463" cy="738664"/>
          </a:xfrm>
        </p:spPr>
        <p:txBody>
          <a:bodyPr>
            <a:normAutofit fontScale="90000"/>
          </a:bodyPr>
          <a:lstStyle/>
          <a:p>
            <a:r>
              <a:rPr lang="de-DE" altLang="de-DE" sz="2800" dirty="0"/>
              <a:t>DRV </a:t>
            </a:r>
            <a:r>
              <a:rPr lang="de-DE" altLang="de-DE" sz="2800" dirty="0" err="1"/>
              <a:t>KiJuReha</a:t>
            </a:r>
            <a:r>
              <a:rPr lang="de-DE" altLang="de-DE" sz="2800" dirty="0"/>
              <a:t> </a:t>
            </a:r>
            <a:r>
              <a:rPr lang="de-DE" altLang="de-DE" sz="2800" dirty="0" smtClean="0"/>
              <a:t>2017 - Diagnosegruppen</a:t>
            </a:r>
            <a:br>
              <a:rPr lang="de-DE" altLang="de-DE" sz="2800" dirty="0" smtClean="0"/>
            </a:br>
            <a:r>
              <a:rPr lang="de-DE" dirty="0"/>
              <a:t>35.348</a:t>
            </a:r>
            <a:r>
              <a:rPr lang="de-DE" altLang="de-DE" dirty="0" smtClean="0"/>
              <a:t> Maßnahmen</a:t>
            </a:r>
            <a:endParaRPr lang="de-DE" altLang="de-DE" sz="2000" dirty="0" smtClean="0"/>
          </a:p>
        </p:txBody>
      </p:sp>
      <p:sp>
        <p:nvSpPr>
          <p:cNvPr id="7" name="Diagonal liegende Ecken des Rechtecks abrunden 6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9" name="Picture 2" descr="CJD-Bb RZ_2se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f der gleichen Seite des Rechtecks liegende Ecken abrunden 9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 dirty="0">
              <a:solidFill>
                <a:srgbClr val="FFFFFF"/>
              </a:solidFill>
              <a:latin typeface="Lucian Sans Unicode"/>
            </a:endParaRP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1765906007"/>
              </p:ext>
            </p:extLst>
          </p:nvPr>
        </p:nvGraphicFramePr>
        <p:xfrm>
          <a:off x="827584" y="1944724"/>
          <a:ext cx="7632848" cy="4424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539552" y="162967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WER?</a:t>
            </a:r>
            <a:endParaRPr lang="de-DE" sz="4400" dirty="0">
              <a:solidFill>
                <a:schemeClr val="bg1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0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107379" y="4233862"/>
            <a:ext cx="43926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de-DE" sz="2000" dirty="0">
                <a:latin typeface="Lucida Sans Unicode" pitchFamily="34" charset="0"/>
              </a:rPr>
              <a:t>Integration in Sportgruppen </a:t>
            </a:r>
            <a:br>
              <a:rPr lang="de-DE" sz="2000" dirty="0">
                <a:latin typeface="Lucida Sans Unicode" pitchFamily="34" charset="0"/>
              </a:rPr>
            </a:br>
            <a:r>
              <a:rPr lang="de-DE" sz="2000" dirty="0">
                <a:latin typeface="Lucida Sans Unicode" pitchFamily="34" charset="0"/>
              </a:rPr>
              <a:t>und Sport im Alltag, Schulung Umgang mit Erkrankung im Alltag</a:t>
            </a:r>
          </a:p>
        </p:txBody>
      </p:sp>
      <p:sp>
        <p:nvSpPr>
          <p:cNvPr id="32771" name="Rectangle 5"/>
          <p:cNvSpPr>
            <a:spLocks/>
          </p:cNvSpPr>
          <p:nvPr/>
        </p:nvSpPr>
        <p:spPr bwMode="auto">
          <a:xfrm>
            <a:off x="179388" y="1158875"/>
            <a:ext cx="53387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</a:pPr>
            <a:endParaRPr lang="de-DE" sz="3200">
              <a:latin typeface="Lucida Sans Unicode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</a:pPr>
            <a:endParaRPr lang="de-DE" sz="3200">
              <a:latin typeface="Lucida Sans Unicode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</a:pPr>
            <a:endParaRPr lang="de-DE" sz="3200">
              <a:latin typeface="Lucida Sans Unicode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</a:pPr>
            <a:endParaRPr lang="de-DE" sz="1000">
              <a:latin typeface="Lucida Sans Unicode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de-DE" sz="2800">
              <a:latin typeface="Lucida Sans Unicode" pitchFamily="34" charset="0"/>
            </a:endParaRPr>
          </a:p>
        </p:txBody>
      </p:sp>
      <p:pic>
        <p:nvPicPr>
          <p:cNvPr id="32772" name="Picture 6" descr="P10409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6" b="19110"/>
          <a:stretch>
            <a:fillRect/>
          </a:stretch>
        </p:blipFill>
        <p:spPr bwMode="auto">
          <a:xfrm>
            <a:off x="3635896" y="5166444"/>
            <a:ext cx="287972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11"/>
          <p:cNvSpPr txBox="1">
            <a:spLocks noChangeArrowheads="1"/>
          </p:cNvSpPr>
          <p:nvPr/>
        </p:nvSpPr>
        <p:spPr bwMode="auto">
          <a:xfrm>
            <a:off x="5905500" y="3789363"/>
            <a:ext cx="29876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2000" dirty="0">
                <a:latin typeface="Lucida Sans Unicode" pitchFamily="34" charset="0"/>
              </a:rPr>
              <a:t>Selbstwertgefühl, Teamgedanke</a:t>
            </a:r>
          </a:p>
        </p:txBody>
      </p:sp>
      <p:sp>
        <p:nvSpPr>
          <p:cNvPr id="32776" name="Text Box 12"/>
          <p:cNvSpPr txBox="1">
            <a:spLocks noChangeArrowheads="1"/>
          </p:cNvSpPr>
          <p:nvPr/>
        </p:nvSpPr>
        <p:spPr bwMode="auto">
          <a:xfrm>
            <a:off x="2848769" y="3336439"/>
            <a:ext cx="3744913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de-DE" sz="2000" dirty="0">
                <a:latin typeface="Lucida Sans Unicode" pitchFamily="34" charset="0"/>
              </a:rPr>
              <a:t>Motivationssteigerung/      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de-DE" sz="2000" dirty="0">
                <a:latin typeface="Lucida Sans Unicode" pitchFamily="34" charset="0"/>
              </a:rPr>
              <a:t>Willensstärke</a:t>
            </a:r>
          </a:p>
          <a:p>
            <a:pPr eaLnBrk="1" hangingPunct="1">
              <a:spcBef>
                <a:spcPct val="50000"/>
              </a:spcBef>
            </a:pPr>
            <a:endParaRPr lang="de-DE" sz="2200" dirty="0"/>
          </a:p>
        </p:txBody>
      </p:sp>
      <p:pic>
        <p:nvPicPr>
          <p:cNvPr id="32778" name="Picture 14" descr="Fotos EK5 0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364435"/>
            <a:ext cx="1944687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AutoShape 16"/>
          <p:cNvSpPr>
            <a:spLocks noChangeArrowheads="1"/>
          </p:cNvSpPr>
          <p:nvPr/>
        </p:nvSpPr>
        <p:spPr bwMode="auto">
          <a:xfrm>
            <a:off x="4211638" y="3644057"/>
            <a:ext cx="1584325" cy="108108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2781" name="Rectangle 16"/>
          <p:cNvSpPr>
            <a:spLocks noGrp="1" noChangeArrowheads="1"/>
          </p:cNvSpPr>
          <p:nvPr>
            <p:ph type="title"/>
          </p:nvPr>
        </p:nvSpPr>
        <p:spPr>
          <a:xfrm>
            <a:off x="528638" y="735831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DE" sz="4000" dirty="0" smtClean="0"/>
              <a:t>Sporttherapie</a:t>
            </a:r>
          </a:p>
        </p:txBody>
      </p:sp>
      <p:sp>
        <p:nvSpPr>
          <p:cNvPr id="14" name="Diagonal liegende Ecken des Rechtecks abrunden 13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16" name="Picture 2" descr="CJD-Bb RZ_2se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f der gleichen Seite des Rechtecks liegende Ecken abrunden 16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 dirty="0">
              <a:solidFill>
                <a:srgbClr val="FFFFFF"/>
              </a:solidFill>
              <a:latin typeface="Lucian Sans Unicode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217" y="1601005"/>
            <a:ext cx="2153797" cy="204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Z:\GSV\Fotos\Asthma Segeln 2014 König\CIMG45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9" y="1386085"/>
            <a:ext cx="1910228" cy="254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Z:\GSV\Fotos\2017\Bilder gesamt - Fototermin\IMG_757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126" y="1601005"/>
            <a:ext cx="1287946" cy="171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:\GSV\Fotos\2017\Bilder gesamt - Fototermin\IMG_14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96" y="4620621"/>
            <a:ext cx="2231442" cy="148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27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iagonal liegende Ecken des Rechtecks abrunden 2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4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f der gleichen Seite des Rechtecks liegende Ecken abrunden 4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 dirty="0">
              <a:solidFill>
                <a:srgbClr val="FFFFFF"/>
              </a:solidFill>
              <a:latin typeface="Lucian Sans Unicode"/>
            </a:endParaRPr>
          </a:p>
        </p:txBody>
      </p:sp>
      <p:pic>
        <p:nvPicPr>
          <p:cNvPr id="6146" name="Picture 2" descr="Z:\DSC046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17" y="1840555"/>
            <a:ext cx="6418758" cy="3604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97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144448"/>
              </p:ext>
            </p:extLst>
          </p:nvPr>
        </p:nvGraphicFramePr>
        <p:xfrm>
          <a:off x="395536" y="1556792"/>
          <a:ext cx="7776864" cy="576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6955"/>
                <a:gridCol w="6919909"/>
              </a:tblGrid>
              <a:tr h="164138">
                <a:tc gridSpan="2">
                  <a:txBody>
                    <a:bodyPr/>
                    <a:lstStyle/>
                    <a:p>
                      <a:r>
                        <a:rPr lang="de-DE" b="1" dirty="0" smtClean="0"/>
                        <a:t>Reha-Therapiestandard Asthma</a:t>
                      </a:r>
                      <a:r>
                        <a:rPr lang="de-DE" b="1" baseline="0" dirty="0" smtClean="0"/>
                        <a:t> bronchiale </a:t>
                      </a:r>
                      <a:endParaRPr lang="de-DE" b="1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b="1" dirty="0"/>
                    </a:p>
                  </a:txBody>
                  <a:tcPr>
                    <a:noFill/>
                  </a:tcPr>
                </a:tc>
              </a:tr>
              <a:tr h="1641376">
                <a:tc>
                  <a:txBody>
                    <a:bodyPr/>
                    <a:lstStyle/>
                    <a:p>
                      <a:r>
                        <a:rPr lang="de-DE" dirty="0" smtClean="0"/>
                        <a:t>01</a:t>
                      </a:r>
                    </a:p>
                    <a:p>
                      <a:r>
                        <a:rPr lang="de-DE" dirty="0" smtClean="0"/>
                        <a:t>02</a:t>
                      </a:r>
                    </a:p>
                    <a:p>
                      <a:r>
                        <a:rPr lang="de-DE" dirty="0" smtClean="0"/>
                        <a:t>03</a:t>
                      </a:r>
                    </a:p>
                    <a:p>
                      <a:r>
                        <a:rPr lang="de-DE" dirty="0" smtClean="0"/>
                        <a:t>04</a:t>
                      </a:r>
                    </a:p>
                    <a:p>
                      <a:r>
                        <a:rPr lang="de-DE" dirty="0" smtClean="0"/>
                        <a:t>05</a:t>
                      </a:r>
                    </a:p>
                    <a:p>
                      <a:r>
                        <a:rPr lang="de-DE" dirty="0" smtClean="0"/>
                        <a:t>06</a:t>
                      </a:r>
                    </a:p>
                    <a:p>
                      <a:r>
                        <a:rPr lang="de-DE" dirty="0" smtClean="0"/>
                        <a:t>07</a:t>
                      </a:r>
                    </a:p>
                    <a:p>
                      <a:r>
                        <a:rPr lang="de-DE" dirty="0" smtClean="0"/>
                        <a:t>08</a:t>
                      </a:r>
                    </a:p>
                    <a:p>
                      <a:r>
                        <a:rPr lang="de-DE" dirty="0" smtClean="0"/>
                        <a:t>09</a:t>
                      </a:r>
                    </a:p>
                    <a:p>
                      <a:r>
                        <a:rPr lang="de-DE" dirty="0" smtClean="0"/>
                        <a:t>10</a:t>
                      </a:r>
                    </a:p>
                    <a:p>
                      <a:r>
                        <a:rPr lang="de-DE" dirty="0" smtClean="0"/>
                        <a:t>11</a:t>
                      </a:r>
                    </a:p>
                    <a:p>
                      <a:r>
                        <a:rPr lang="de-DE" dirty="0" smtClean="0"/>
                        <a:t>12</a:t>
                      </a:r>
                    </a:p>
                    <a:p>
                      <a:endParaRPr lang="de-DE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Bewegungstherapie</a:t>
                      </a:r>
                    </a:p>
                    <a:p>
                      <a:r>
                        <a:rPr lang="de-DE" dirty="0" smtClean="0"/>
                        <a:t>Bewegungsspiele</a:t>
                      </a:r>
                    </a:p>
                    <a:p>
                      <a:r>
                        <a:rPr lang="de-DE" dirty="0" smtClean="0"/>
                        <a:t>Atemgymnastik</a:t>
                      </a:r>
                      <a:endParaRPr lang="de-DE" baseline="0" dirty="0" smtClean="0"/>
                    </a:p>
                    <a:p>
                      <a:r>
                        <a:rPr lang="de-DE" baseline="0" dirty="0" smtClean="0"/>
                        <a:t>Instruktion zur Inhalation/Peak-Flow</a:t>
                      </a:r>
                    </a:p>
                    <a:p>
                      <a:r>
                        <a:rPr lang="de-DE" baseline="0" dirty="0" smtClean="0"/>
                        <a:t>Patienten- und Angehörigenschulung</a:t>
                      </a:r>
                    </a:p>
                    <a:p>
                      <a:r>
                        <a:rPr lang="de-DE" baseline="0" dirty="0" smtClean="0"/>
                        <a:t>Angehörigengespräche und -beratung</a:t>
                      </a:r>
                    </a:p>
                    <a:p>
                      <a:r>
                        <a:rPr lang="de-DE" baseline="0" dirty="0" smtClean="0"/>
                        <a:t>Gesundheitsbildung</a:t>
                      </a:r>
                    </a:p>
                    <a:p>
                      <a:r>
                        <a:rPr lang="de-DE" baseline="0" dirty="0" smtClean="0"/>
                        <a:t>Psychologische Beratung und Therapie</a:t>
                      </a:r>
                    </a:p>
                    <a:p>
                      <a:r>
                        <a:rPr lang="de-DE" baseline="0" dirty="0" smtClean="0"/>
                        <a:t>Stärkung von Selbstwahrnehmung und Handlungskompetenz</a:t>
                      </a:r>
                    </a:p>
                    <a:p>
                      <a:r>
                        <a:rPr lang="de-DE" baseline="0" dirty="0" smtClean="0"/>
                        <a:t>Sozial- und sozialrechtliche Beratung</a:t>
                      </a:r>
                    </a:p>
                    <a:p>
                      <a:r>
                        <a:rPr lang="de-DE" baseline="0" dirty="0" smtClean="0"/>
                        <a:t>Unterstützung der beruflichen Integration</a:t>
                      </a:r>
                    </a:p>
                    <a:p>
                      <a:r>
                        <a:rPr lang="de-DE" baseline="0" dirty="0" smtClean="0"/>
                        <a:t>Nachsorge, schulische und soziale Integration</a:t>
                      </a:r>
                    </a:p>
                    <a:p>
                      <a:endParaRPr lang="de-DE" dirty="0"/>
                    </a:p>
                  </a:txBody>
                  <a:tcPr>
                    <a:noFill/>
                  </a:tcPr>
                </a:tc>
              </a:tr>
              <a:tr h="164138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/>
                    </a:p>
                  </a:txBody>
                  <a:tcPr>
                    <a:noFill/>
                  </a:tcPr>
                </a:tc>
              </a:tr>
              <a:tr h="164138">
                <a:tc gridSpan="2">
                  <a:txBody>
                    <a:bodyPr/>
                    <a:lstStyle/>
                    <a:p>
                      <a:r>
                        <a:rPr lang="de-DE" dirty="0" smtClean="0"/>
                        <a:t>Reha-</a:t>
                      </a:r>
                      <a:r>
                        <a:rPr lang="de-DE" baseline="0" dirty="0" smtClean="0"/>
                        <a:t>Qualitätssicherung der DRV</a:t>
                      </a:r>
                      <a:r>
                        <a:rPr lang="de-DE" dirty="0" smtClean="0"/>
                        <a:t>, April 2011</a:t>
                      </a:r>
                      <a:endParaRPr lang="de-DE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</a:tr>
              <a:tr h="164138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</a:tr>
              <a:tr h="164138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5" name="Diagonal liegende Ecken des Rechtecks abrunden 4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Picture 2" descr="CJD-Bb RZ_2se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f der gleichen Seite des Rechtecks liegende Ecken abrunden 7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 dirty="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804421" y="2564903"/>
            <a:ext cx="313175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u="sng" dirty="0" smtClean="0"/>
              <a:t>Asthma-Schulung</a:t>
            </a:r>
          </a:p>
          <a:p>
            <a:r>
              <a:rPr lang="de-DE" dirty="0" smtClean="0"/>
              <a:t>Patienten - Alter ab </a:t>
            </a:r>
            <a:r>
              <a:rPr lang="de-DE" dirty="0"/>
              <a:t>8</a:t>
            </a:r>
            <a:r>
              <a:rPr lang="de-DE" dirty="0" smtClean="0"/>
              <a:t> Jahre</a:t>
            </a:r>
          </a:p>
          <a:p>
            <a:r>
              <a:rPr lang="de-DE" dirty="0" smtClean="0"/>
              <a:t>	</a:t>
            </a:r>
            <a:r>
              <a:rPr lang="de-DE" dirty="0"/>
              <a:t> </a:t>
            </a:r>
            <a:r>
              <a:rPr lang="de-DE" dirty="0" smtClean="0"/>
              <a:t>mind. 450 min./Reha</a:t>
            </a:r>
          </a:p>
          <a:p>
            <a:r>
              <a:rPr lang="de-DE" dirty="0" smtClean="0"/>
              <a:t>	 Mindestanteil 80%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4888243" y="3219546"/>
            <a:ext cx="7920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07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09" y="1071563"/>
            <a:ext cx="833993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DE" sz="2800" dirty="0" smtClean="0"/>
              <a:t>Einbindung der Reha in die ambulante Versorgung</a:t>
            </a:r>
          </a:p>
        </p:txBody>
      </p:sp>
      <p:sp>
        <p:nvSpPr>
          <p:cNvPr id="83" name="Ellipse 3"/>
          <p:cNvSpPr/>
          <p:nvPr/>
        </p:nvSpPr>
        <p:spPr>
          <a:xfrm>
            <a:off x="3489325" y="3786386"/>
            <a:ext cx="2133600" cy="803275"/>
          </a:xfrm>
          <a:prstGeom prst="ellipse">
            <a:avLst/>
          </a:prstGeom>
          <a:solidFill>
            <a:srgbClr val="0059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4036" name="Textfeld 4"/>
          <p:cNvSpPr txBox="1">
            <a:spLocks noChangeArrowheads="1"/>
          </p:cNvSpPr>
          <p:nvPr/>
        </p:nvSpPr>
        <p:spPr bwMode="auto">
          <a:xfrm>
            <a:off x="3708400" y="4045148"/>
            <a:ext cx="1697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bg1"/>
                </a:solidFill>
                <a:latin typeface="Lucida Sans Unicode" pitchFamily="34" charset="0"/>
              </a:rPr>
              <a:t>Kind/</a:t>
            </a:r>
            <a:r>
              <a:rPr lang="de-DE" sz="500" b="1">
                <a:solidFill>
                  <a:schemeClr val="bg1"/>
                </a:solidFill>
                <a:latin typeface="Lucida Sans Unicode" pitchFamily="34" charset="0"/>
              </a:rPr>
              <a:t> </a:t>
            </a:r>
            <a:r>
              <a:rPr lang="de-DE" sz="1200" b="1">
                <a:solidFill>
                  <a:schemeClr val="bg1"/>
                </a:solidFill>
                <a:latin typeface="Lucida Sans Unicode" pitchFamily="34" charset="0"/>
              </a:rPr>
              <a:t>Eltern/</a:t>
            </a:r>
            <a:r>
              <a:rPr lang="de-DE" sz="500" b="1">
                <a:solidFill>
                  <a:schemeClr val="bg1"/>
                </a:solidFill>
                <a:latin typeface="Lucida Sans Unicode" pitchFamily="34" charset="0"/>
              </a:rPr>
              <a:t> </a:t>
            </a:r>
            <a:r>
              <a:rPr lang="de-DE" sz="1200" b="1">
                <a:solidFill>
                  <a:schemeClr val="bg1"/>
                </a:solidFill>
                <a:latin typeface="Lucida Sans Unicode" pitchFamily="34" charset="0"/>
              </a:rPr>
              <a:t>Familie</a:t>
            </a:r>
          </a:p>
        </p:txBody>
      </p:sp>
      <p:sp>
        <p:nvSpPr>
          <p:cNvPr id="81" name="Abgerundetes Rechteck 5"/>
          <p:cNvSpPr/>
          <p:nvPr/>
        </p:nvSpPr>
        <p:spPr>
          <a:xfrm>
            <a:off x="2411413" y="3095823"/>
            <a:ext cx="1223962" cy="519113"/>
          </a:xfrm>
          <a:prstGeom prst="roundRect">
            <a:avLst/>
          </a:prstGeom>
          <a:solidFill>
            <a:srgbClr val="F4A314">
              <a:alpha val="52000"/>
            </a:srgbClr>
          </a:solidFill>
          <a:ln>
            <a:solidFill>
              <a:srgbClr val="F4A314">
                <a:alpha val="6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/>
          </a:p>
        </p:txBody>
      </p:sp>
      <p:sp>
        <p:nvSpPr>
          <p:cNvPr id="44038" name="Textfeld 6"/>
          <p:cNvSpPr txBox="1">
            <a:spLocks noChangeArrowheads="1"/>
          </p:cNvSpPr>
          <p:nvPr/>
        </p:nvSpPr>
        <p:spPr bwMode="auto">
          <a:xfrm>
            <a:off x="2411413" y="3143448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1200" dirty="0">
                <a:latin typeface="Lucida Sans Unicode" pitchFamily="34" charset="0"/>
              </a:rPr>
              <a:t>Diagnostik</a:t>
            </a:r>
          </a:p>
          <a:p>
            <a:pPr algn="ctr" eaLnBrk="1" hangingPunct="1"/>
            <a:r>
              <a:rPr lang="de-DE" sz="1200" dirty="0">
                <a:latin typeface="Lucida Sans Unicode" pitchFamily="34" charset="0"/>
              </a:rPr>
              <a:t>MTA</a:t>
            </a:r>
          </a:p>
        </p:txBody>
      </p:sp>
      <p:sp>
        <p:nvSpPr>
          <p:cNvPr id="79" name="Abgerundetes Rechteck 7"/>
          <p:cNvSpPr/>
          <p:nvPr/>
        </p:nvSpPr>
        <p:spPr>
          <a:xfrm>
            <a:off x="1979613" y="3881636"/>
            <a:ext cx="1296987" cy="581025"/>
          </a:xfrm>
          <a:prstGeom prst="roundRect">
            <a:avLst/>
          </a:prstGeom>
          <a:solidFill>
            <a:srgbClr val="F4A314">
              <a:alpha val="52000"/>
            </a:srgbClr>
          </a:solidFill>
          <a:ln>
            <a:solidFill>
              <a:srgbClr val="F4A314">
                <a:alpha val="6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/>
          </a:p>
        </p:txBody>
      </p:sp>
      <p:sp>
        <p:nvSpPr>
          <p:cNvPr id="284681" name="Textfeld 8"/>
          <p:cNvSpPr txBox="1">
            <a:spLocks noChangeArrowheads="1"/>
          </p:cNvSpPr>
          <p:nvPr/>
        </p:nvSpPr>
        <p:spPr bwMode="auto">
          <a:xfrm>
            <a:off x="1857375" y="3884811"/>
            <a:ext cx="1490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endParaRPr lang="de-DE" sz="400" dirty="0" smtClean="0">
              <a:latin typeface="Lucida Sans Unicode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de-DE" sz="1200" dirty="0" smtClean="0">
                <a:latin typeface="Lucida Sans Unicode" pitchFamily="34" charset="0"/>
              </a:rPr>
              <a:t>Psychologie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de-DE" sz="1200" dirty="0" smtClean="0">
                <a:latin typeface="+mn-lt"/>
              </a:rPr>
              <a:t>Ergotherapie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de-DE" sz="1200" dirty="0" smtClean="0">
                <a:latin typeface="+mn-lt"/>
              </a:rPr>
              <a:t>Familientherapie</a:t>
            </a:r>
          </a:p>
        </p:txBody>
      </p:sp>
      <p:grpSp>
        <p:nvGrpSpPr>
          <p:cNvPr id="44041" name="Gruppieren 31"/>
          <p:cNvGrpSpPr>
            <a:grpSpLocks/>
          </p:cNvGrpSpPr>
          <p:nvPr/>
        </p:nvGrpSpPr>
        <p:grpSpPr bwMode="auto">
          <a:xfrm>
            <a:off x="3527028" y="2785042"/>
            <a:ext cx="2059782" cy="545460"/>
            <a:chOff x="2715615" y="1571646"/>
            <a:chExt cx="2819659" cy="825103"/>
          </a:xfrm>
        </p:grpSpPr>
        <p:sp>
          <p:nvSpPr>
            <p:cNvPr id="77" name="Abgerundetes Rechteck 9"/>
            <p:cNvSpPr/>
            <p:nvPr/>
          </p:nvSpPr>
          <p:spPr>
            <a:xfrm>
              <a:off x="2988630" y="1571646"/>
              <a:ext cx="2214978" cy="785247"/>
            </a:xfrm>
            <a:prstGeom prst="roundRect">
              <a:avLst/>
            </a:prstGeom>
            <a:solidFill>
              <a:srgbClr val="F4A314">
                <a:alpha val="52000"/>
              </a:srgbClr>
            </a:solidFill>
            <a:ln>
              <a:solidFill>
                <a:srgbClr val="F4A314">
                  <a:alpha val="6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/>
            </a:p>
          </p:txBody>
        </p:sp>
        <p:sp>
          <p:nvSpPr>
            <p:cNvPr id="44074" name="Textfeld 10"/>
            <p:cNvSpPr txBox="1">
              <a:spLocks noChangeArrowheads="1"/>
            </p:cNvSpPr>
            <p:nvPr/>
          </p:nvSpPr>
          <p:spPr bwMode="auto">
            <a:xfrm>
              <a:off x="2715615" y="1686762"/>
              <a:ext cx="2819659" cy="70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de-DE" sz="1100" dirty="0" smtClean="0">
                  <a:latin typeface="Lucida Sans Unicode" pitchFamily="34" charset="0"/>
                </a:rPr>
                <a:t>Pädiater/ Dermatologe</a:t>
              </a:r>
            </a:p>
            <a:p>
              <a:pPr algn="ctr" eaLnBrk="1" hangingPunct="1">
                <a:lnSpc>
                  <a:spcPct val="70000"/>
                </a:lnSpc>
              </a:pPr>
              <a:endParaRPr lang="de-DE" sz="1200" dirty="0" smtClean="0">
                <a:latin typeface="Lucida Sans Unicode" pitchFamily="34" charset="0"/>
              </a:endParaRPr>
            </a:p>
            <a:p>
              <a:pPr algn="ctr" eaLnBrk="1" hangingPunct="1">
                <a:lnSpc>
                  <a:spcPct val="70000"/>
                </a:lnSpc>
              </a:pPr>
              <a:r>
                <a:rPr lang="de-DE" sz="1200" dirty="0" smtClean="0">
                  <a:latin typeface="Lucida Sans Unicode" pitchFamily="34" charset="0"/>
                </a:rPr>
                <a:t>Krankenschwestern</a:t>
              </a:r>
              <a:endParaRPr lang="de-DE" sz="1200" dirty="0">
                <a:latin typeface="Lucida Sans Unicode" pitchFamily="34" charset="0"/>
              </a:endParaRPr>
            </a:p>
          </p:txBody>
        </p:sp>
      </p:grpSp>
      <p:grpSp>
        <p:nvGrpSpPr>
          <p:cNvPr id="44042" name="Gruppieren 25"/>
          <p:cNvGrpSpPr>
            <a:grpSpLocks/>
          </p:cNvGrpSpPr>
          <p:nvPr/>
        </p:nvGrpSpPr>
        <p:grpSpPr bwMode="auto">
          <a:xfrm>
            <a:off x="2195513" y="4684911"/>
            <a:ext cx="1325562" cy="519112"/>
            <a:chOff x="204408" y="4286256"/>
            <a:chExt cx="2353252" cy="785818"/>
          </a:xfrm>
        </p:grpSpPr>
        <p:sp>
          <p:nvSpPr>
            <p:cNvPr id="75" name="Abgerundetes Rechteck 11"/>
            <p:cNvSpPr/>
            <p:nvPr/>
          </p:nvSpPr>
          <p:spPr>
            <a:xfrm>
              <a:off x="286137" y="4286256"/>
              <a:ext cx="2215158" cy="785818"/>
            </a:xfrm>
            <a:prstGeom prst="roundRect">
              <a:avLst/>
            </a:prstGeom>
            <a:solidFill>
              <a:srgbClr val="F4A314">
                <a:alpha val="52000"/>
              </a:srgbClr>
            </a:solidFill>
            <a:ln>
              <a:solidFill>
                <a:srgbClr val="F4A314">
                  <a:alpha val="6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/>
            </a:p>
          </p:txBody>
        </p:sp>
        <p:sp>
          <p:nvSpPr>
            <p:cNvPr id="44072" name="Textfeld 75"/>
            <p:cNvSpPr txBox="1">
              <a:spLocks noChangeArrowheads="1"/>
            </p:cNvSpPr>
            <p:nvPr/>
          </p:nvSpPr>
          <p:spPr bwMode="auto">
            <a:xfrm>
              <a:off x="204408" y="4512591"/>
              <a:ext cx="2353252" cy="419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de-DE" sz="1200" dirty="0">
                  <a:latin typeface="Lucida Sans Unicode" pitchFamily="34" charset="0"/>
                </a:rPr>
                <a:t>Schulunterricht</a:t>
              </a:r>
            </a:p>
          </p:txBody>
        </p:sp>
      </p:grpSp>
      <p:grpSp>
        <p:nvGrpSpPr>
          <p:cNvPr id="44043" name="Gruppieren 29"/>
          <p:cNvGrpSpPr>
            <a:grpSpLocks/>
          </p:cNvGrpSpPr>
          <p:nvPr/>
        </p:nvGrpSpPr>
        <p:grpSpPr bwMode="auto">
          <a:xfrm>
            <a:off x="5824538" y="3881636"/>
            <a:ext cx="1411287" cy="614362"/>
            <a:chOff x="6715140" y="3214686"/>
            <a:chExt cx="2214578" cy="928694"/>
          </a:xfrm>
        </p:grpSpPr>
        <p:sp>
          <p:nvSpPr>
            <p:cNvPr id="73" name="Abgerundetes Rechteck 72"/>
            <p:cNvSpPr/>
            <p:nvPr/>
          </p:nvSpPr>
          <p:spPr>
            <a:xfrm>
              <a:off x="6715140" y="3214686"/>
              <a:ext cx="2214578" cy="928694"/>
            </a:xfrm>
            <a:prstGeom prst="roundRect">
              <a:avLst/>
            </a:prstGeom>
            <a:solidFill>
              <a:srgbClr val="F4A314">
                <a:alpha val="52000"/>
              </a:srgbClr>
            </a:solidFill>
            <a:ln>
              <a:solidFill>
                <a:srgbClr val="F4A314">
                  <a:alpha val="6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/>
            </a:p>
          </p:txBody>
        </p:sp>
        <p:sp>
          <p:nvSpPr>
            <p:cNvPr id="44070" name="Textfeld 73"/>
            <p:cNvSpPr txBox="1">
              <a:spLocks noChangeArrowheads="1"/>
            </p:cNvSpPr>
            <p:nvPr/>
          </p:nvSpPr>
          <p:spPr bwMode="auto">
            <a:xfrm>
              <a:off x="6774926" y="3214686"/>
              <a:ext cx="2154792" cy="904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endParaRPr lang="de-DE" sz="500" dirty="0">
                <a:latin typeface="Lucida Sans Unicode" pitchFamily="34" charset="0"/>
              </a:endParaRPr>
            </a:p>
            <a:p>
              <a:pPr algn="ctr" eaLnBrk="1" hangingPunct="1">
                <a:lnSpc>
                  <a:spcPct val="80000"/>
                </a:lnSpc>
              </a:pPr>
              <a:r>
                <a:rPr lang="de-DE" sz="1200" dirty="0">
                  <a:latin typeface="Lucida Sans Unicode" pitchFamily="34" charset="0"/>
                </a:rPr>
                <a:t>Ernährung</a:t>
              </a:r>
            </a:p>
            <a:p>
              <a:pPr algn="ctr" eaLnBrk="1" hangingPunct="1">
                <a:lnSpc>
                  <a:spcPct val="80000"/>
                </a:lnSpc>
              </a:pPr>
              <a:r>
                <a:rPr lang="de-DE" sz="1200" dirty="0" smtClean="0">
                  <a:latin typeface="Lucida Sans Unicode" pitchFamily="34" charset="0"/>
                </a:rPr>
                <a:t>Diätassistentin </a:t>
              </a:r>
              <a:r>
                <a:rPr lang="de-DE" sz="1200" dirty="0">
                  <a:latin typeface="Lucida Sans Unicode" pitchFamily="34" charset="0"/>
                </a:rPr>
                <a:t>Ökotrophologin</a:t>
              </a:r>
            </a:p>
          </p:txBody>
        </p:sp>
      </p:grpSp>
      <p:sp>
        <p:nvSpPr>
          <p:cNvPr id="71" name="Abgerundetes Rechteck 70"/>
          <p:cNvSpPr/>
          <p:nvPr/>
        </p:nvSpPr>
        <p:spPr>
          <a:xfrm>
            <a:off x="5381625" y="4684911"/>
            <a:ext cx="1247775" cy="519112"/>
          </a:xfrm>
          <a:prstGeom prst="roundRect">
            <a:avLst/>
          </a:prstGeom>
          <a:solidFill>
            <a:srgbClr val="F4A314">
              <a:alpha val="52000"/>
            </a:srgbClr>
          </a:solidFill>
          <a:ln>
            <a:solidFill>
              <a:srgbClr val="F4A314">
                <a:alpha val="6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/>
          </a:p>
        </p:txBody>
      </p:sp>
      <p:sp>
        <p:nvSpPr>
          <p:cNvPr id="44045" name="Textfeld 71"/>
          <p:cNvSpPr txBox="1">
            <a:spLocks noChangeArrowheads="1"/>
          </p:cNvSpPr>
          <p:nvPr/>
        </p:nvSpPr>
        <p:spPr bwMode="auto">
          <a:xfrm>
            <a:off x="5364163" y="4732536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1200" dirty="0">
                <a:latin typeface="Lucida Sans Unicode" pitchFamily="34" charset="0"/>
              </a:rPr>
              <a:t>Sport- und Physiotherapie</a:t>
            </a:r>
          </a:p>
        </p:txBody>
      </p:sp>
      <p:sp>
        <p:nvSpPr>
          <p:cNvPr id="69" name="Abgerundetes Rechteck 68"/>
          <p:cNvSpPr/>
          <p:nvPr/>
        </p:nvSpPr>
        <p:spPr>
          <a:xfrm>
            <a:off x="4456113" y="5299273"/>
            <a:ext cx="1247775" cy="519113"/>
          </a:xfrm>
          <a:prstGeom prst="roundRect">
            <a:avLst/>
          </a:prstGeom>
          <a:solidFill>
            <a:srgbClr val="F4A314">
              <a:alpha val="52000"/>
            </a:srgbClr>
          </a:solidFill>
          <a:ln>
            <a:solidFill>
              <a:srgbClr val="F4A314">
                <a:alpha val="6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/>
          </a:p>
        </p:txBody>
      </p:sp>
      <p:sp>
        <p:nvSpPr>
          <p:cNvPr id="44047" name="Textfeld 69"/>
          <p:cNvSpPr txBox="1">
            <a:spLocks noChangeArrowheads="1"/>
          </p:cNvSpPr>
          <p:nvPr/>
        </p:nvSpPr>
        <p:spPr bwMode="auto">
          <a:xfrm>
            <a:off x="4613275" y="5432623"/>
            <a:ext cx="966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1200" dirty="0">
                <a:latin typeface="Lucida Sans Unicode" pitchFamily="34" charset="0"/>
              </a:rPr>
              <a:t>Pädagogik</a:t>
            </a:r>
          </a:p>
        </p:txBody>
      </p:sp>
      <p:grpSp>
        <p:nvGrpSpPr>
          <p:cNvPr id="44048" name="Gruppieren 30"/>
          <p:cNvGrpSpPr>
            <a:grpSpLocks/>
          </p:cNvGrpSpPr>
          <p:nvPr/>
        </p:nvGrpSpPr>
        <p:grpSpPr bwMode="auto">
          <a:xfrm>
            <a:off x="5381625" y="3173611"/>
            <a:ext cx="1247775" cy="519112"/>
            <a:chOff x="6643702" y="2143116"/>
            <a:chExt cx="2214578" cy="785818"/>
          </a:xfrm>
        </p:grpSpPr>
        <p:sp>
          <p:nvSpPr>
            <p:cNvPr id="67" name="Abgerundetes Rechteck 66"/>
            <p:cNvSpPr/>
            <p:nvPr/>
          </p:nvSpPr>
          <p:spPr>
            <a:xfrm>
              <a:off x="6643702" y="2143116"/>
              <a:ext cx="2214578" cy="785818"/>
            </a:xfrm>
            <a:prstGeom prst="roundRect">
              <a:avLst/>
            </a:prstGeom>
            <a:solidFill>
              <a:srgbClr val="F4A314">
                <a:alpha val="52000"/>
              </a:srgbClr>
            </a:solidFill>
            <a:ln>
              <a:solidFill>
                <a:srgbClr val="F4A314">
                  <a:alpha val="6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200"/>
            </a:p>
          </p:txBody>
        </p:sp>
        <p:sp>
          <p:nvSpPr>
            <p:cNvPr id="44068" name="Textfeld 67"/>
            <p:cNvSpPr txBox="1">
              <a:spLocks noChangeArrowheads="1"/>
            </p:cNvSpPr>
            <p:nvPr/>
          </p:nvSpPr>
          <p:spPr bwMode="auto">
            <a:xfrm>
              <a:off x="6858016" y="2345287"/>
              <a:ext cx="1714512" cy="418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de-DE" sz="1200" dirty="0">
                  <a:latin typeface="Lucida Sans Unicode" pitchFamily="34" charset="0"/>
                </a:rPr>
                <a:t>Schulung</a:t>
              </a:r>
            </a:p>
          </p:txBody>
        </p:sp>
      </p:grpSp>
      <p:sp>
        <p:nvSpPr>
          <p:cNvPr id="65" name="Abgerundetes Rechteck 64"/>
          <p:cNvSpPr/>
          <p:nvPr/>
        </p:nvSpPr>
        <p:spPr>
          <a:xfrm>
            <a:off x="2628900" y="5299273"/>
            <a:ext cx="1544638" cy="519113"/>
          </a:xfrm>
          <a:prstGeom prst="roundRect">
            <a:avLst/>
          </a:prstGeom>
          <a:solidFill>
            <a:srgbClr val="F4A314">
              <a:alpha val="52000"/>
            </a:srgbClr>
          </a:solidFill>
          <a:ln>
            <a:solidFill>
              <a:srgbClr val="F4A314">
                <a:alpha val="6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/>
          </a:p>
        </p:txBody>
      </p:sp>
      <p:sp>
        <p:nvSpPr>
          <p:cNvPr id="44050" name="Textfeld 65"/>
          <p:cNvSpPr txBox="1">
            <a:spLocks noChangeArrowheads="1"/>
          </p:cNvSpPr>
          <p:nvPr/>
        </p:nvSpPr>
        <p:spPr bwMode="auto">
          <a:xfrm>
            <a:off x="2568575" y="5399286"/>
            <a:ext cx="16430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1200" dirty="0">
                <a:latin typeface="Lucida Sans Unicode" pitchFamily="34" charset="0"/>
              </a:rPr>
              <a:t>Berufsorientierung</a:t>
            </a:r>
          </a:p>
        </p:txBody>
      </p:sp>
      <p:cxnSp>
        <p:nvCxnSpPr>
          <p:cNvPr id="56" name="Gerade Verbindung mit Pfeil 55"/>
          <p:cNvCxnSpPr/>
          <p:nvPr/>
        </p:nvCxnSpPr>
        <p:spPr>
          <a:xfrm rot="5400000">
            <a:off x="4367212" y="3599061"/>
            <a:ext cx="37782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/>
          <p:cNvCxnSpPr/>
          <p:nvPr/>
        </p:nvCxnSpPr>
        <p:spPr>
          <a:xfrm rot="16200000" flipH="1">
            <a:off x="3597275" y="3699073"/>
            <a:ext cx="258763" cy="1508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/>
          <p:cNvCxnSpPr/>
          <p:nvPr/>
        </p:nvCxnSpPr>
        <p:spPr>
          <a:xfrm rot="5400000">
            <a:off x="5260182" y="3742729"/>
            <a:ext cx="211138" cy="1111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58"/>
          <p:cNvCxnSpPr>
            <a:stCxn id="73" idx="1"/>
          </p:cNvCxnSpPr>
          <p:nvPr/>
        </p:nvCxnSpPr>
        <p:spPr>
          <a:xfrm rot="10800000">
            <a:off x="5610225" y="4188023"/>
            <a:ext cx="201613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/>
          <p:cNvCxnSpPr/>
          <p:nvPr/>
        </p:nvCxnSpPr>
        <p:spPr>
          <a:xfrm rot="10800000">
            <a:off x="5140325" y="4543623"/>
            <a:ext cx="241300" cy="2349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/>
          <p:cNvCxnSpPr>
            <a:stCxn id="69" idx="0"/>
          </p:cNvCxnSpPr>
          <p:nvPr/>
        </p:nvCxnSpPr>
        <p:spPr>
          <a:xfrm rot="16200000" flipV="1">
            <a:off x="4614069" y="4820642"/>
            <a:ext cx="709612" cy="2222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61"/>
          <p:cNvCxnSpPr/>
          <p:nvPr/>
        </p:nvCxnSpPr>
        <p:spPr>
          <a:xfrm rot="5400000" flipH="1" flipV="1">
            <a:off x="3534569" y="4780954"/>
            <a:ext cx="755650" cy="2809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/>
          <p:cNvCxnSpPr/>
          <p:nvPr/>
        </p:nvCxnSpPr>
        <p:spPr>
          <a:xfrm rot="5400000" flipH="1" flipV="1">
            <a:off x="3428206" y="4422180"/>
            <a:ext cx="284163" cy="2413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/>
          <p:cNvCxnSpPr/>
          <p:nvPr/>
        </p:nvCxnSpPr>
        <p:spPr>
          <a:xfrm>
            <a:off x="3248025" y="4141986"/>
            <a:ext cx="241300" cy="460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Abgerundetes Rechteck 84"/>
          <p:cNvSpPr/>
          <p:nvPr/>
        </p:nvSpPr>
        <p:spPr>
          <a:xfrm>
            <a:off x="1785938" y="2460823"/>
            <a:ext cx="5643562" cy="3786188"/>
          </a:xfrm>
          <a:prstGeom prst="roundRect">
            <a:avLst/>
          </a:prstGeom>
          <a:noFill/>
          <a:ln>
            <a:solidFill>
              <a:srgbClr val="0059A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6" name="Abgerundetes Rechteck 125"/>
          <p:cNvSpPr/>
          <p:nvPr/>
        </p:nvSpPr>
        <p:spPr>
          <a:xfrm>
            <a:off x="7715250" y="2460823"/>
            <a:ext cx="1357313" cy="3786188"/>
          </a:xfrm>
          <a:prstGeom prst="roundRect">
            <a:avLst/>
          </a:prstGeom>
          <a:noFill/>
          <a:ln>
            <a:solidFill>
              <a:srgbClr val="0059A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7" name="Abgerundetes Rechteck 126"/>
          <p:cNvSpPr/>
          <p:nvPr/>
        </p:nvSpPr>
        <p:spPr>
          <a:xfrm>
            <a:off x="71438" y="2532261"/>
            <a:ext cx="1428750" cy="3786187"/>
          </a:xfrm>
          <a:prstGeom prst="roundRect">
            <a:avLst/>
          </a:prstGeom>
          <a:noFill/>
          <a:ln>
            <a:solidFill>
              <a:srgbClr val="0059A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4063" name="Textfeld 127"/>
          <p:cNvSpPr txBox="1">
            <a:spLocks noChangeArrowheads="1"/>
          </p:cNvSpPr>
          <p:nvPr/>
        </p:nvSpPr>
        <p:spPr bwMode="auto">
          <a:xfrm>
            <a:off x="47625" y="3599061"/>
            <a:ext cx="1500188" cy="143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15000"/>
              </a:lnSpc>
            </a:pPr>
            <a:r>
              <a:rPr lang="de-DE" sz="1900" dirty="0" smtClean="0">
                <a:latin typeface="Lucida Sans Unicode" pitchFamily="34" charset="0"/>
              </a:rPr>
              <a:t>Kinder-/</a:t>
            </a:r>
            <a:endParaRPr lang="de-DE" sz="1900" dirty="0">
              <a:latin typeface="Lucida Sans Unicode" pitchFamily="34" charset="0"/>
            </a:endParaRPr>
          </a:p>
          <a:p>
            <a:pPr algn="l" eaLnBrk="1" hangingPunct="1">
              <a:lnSpc>
                <a:spcPct val="115000"/>
              </a:lnSpc>
            </a:pPr>
            <a:r>
              <a:rPr lang="de-DE" sz="1900" dirty="0" smtClean="0">
                <a:latin typeface="Lucida Sans Unicode" pitchFamily="34" charset="0"/>
              </a:rPr>
              <a:t>Hausarzt/</a:t>
            </a:r>
          </a:p>
          <a:p>
            <a:pPr algn="l" eaLnBrk="1" hangingPunct="1">
              <a:lnSpc>
                <a:spcPct val="115000"/>
              </a:lnSpc>
            </a:pPr>
            <a:r>
              <a:rPr lang="de-DE" sz="1900" dirty="0" smtClean="0">
                <a:latin typeface="Lucida Sans Unicode" pitchFamily="34" charset="0"/>
              </a:rPr>
              <a:t>Fach-</a:t>
            </a:r>
            <a:r>
              <a:rPr lang="de-DE" sz="1900" dirty="0" err="1" smtClean="0">
                <a:latin typeface="Lucida Sans Unicode" pitchFamily="34" charset="0"/>
              </a:rPr>
              <a:t>ambulanz</a:t>
            </a:r>
            <a:endParaRPr lang="de-DE" sz="1900" dirty="0">
              <a:latin typeface="Lucida Sans Unicode" pitchFamily="34" charset="0"/>
            </a:endParaRPr>
          </a:p>
        </p:txBody>
      </p:sp>
      <p:sp>
        <p:nvSpPr>
          <p:cNvPr id="44064" name="Textfeld 128"/>
          <p:cNvSpPr txBox="1">
            <a:spLocks noChangeArrowheads="1"/>
          </p:cNvSpPr>
          <p:nvPr/>
        </p:nvSpPr>
        <p:spPr bwMode="auto">
          <a:xfrm>
            <a:off x="7715250" y="3603823"/>
            <a:ext cx="150018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15000"/>
              </a:lnSpc>
            </a:pPr>
            <a:r>
              <a:rPr lang="de-DE" sz="1900" dirty="0">
                <a:latin typeface="Lucida Sans Unicode" pitchFamily="34" charset="0"/>
              </a:rPr>
              <a:t>Kinder-/</a:t>
            </a:r>
          </a:p>
          <a:p>
            <a:pPr algn="l" eaLnBrk="1" hangingPunct="1">
              <a:lnSpc>
                <a:spcPct val="115000"/>
              </a:lnSpc>
            </a:pPr>
            <a:r>
              <a:rPr lang="de-DE" sz="1900" dirty="0" smtClean="0">
                <a:latin typeface="Lucida Sans Unicode" pitchFamily="34" charset="0"/>
              </a:rPr>
              <a:t>Hausarzt/</a:t>
            </a:r>
          </a:p>
          <a:p>
            <a:pPr algn="l" eaLnBrk="1" hangingPunct="1">
              <a:lnSpc>
                <a:spcPct val="115000"/>
              </a:lnSpc>
            </a:pPr>
            <a:r>
              <a:rPr lang="de-DE" sz="1900" dirty="0" smtClean="0">
                <a:latin typeface="Lucida Sans Unicode" pitchFamily="34" charset="0"/>
              </a:rPr>
              <a:t>Fach-</a:t>
            </a:r>
            <a:r>
              <a:rPr lang="de-DE" sz="1900" dirty="0" err="1" smtClean="0">
                <a:latin typeface="Lucida Sans Unicode" pitchFamily="34" charset="0"/>
              </a:rPr>
              <a:t>ambulanz</a:t>
            </a:r>
            <a:endParaRPr lang="de-DE" sz="1900" dirty="0">
              <a:latin typeface="Lucida Sans Unicode" pitchFamily="34" charset="0"/>
            </a:endParaRPr>
          </a:p>
        </p:txBody>
      </p:sp>
      <p:cxnSp>
        <p:nvCxnSpPr>
          <p:cNvPr id="131" name="Gerade Verbindung mit Pfeil 130"/>
          <p:cNvCxnSpPr/>
          <p:nvPr/>
        </p:nvCxnSpPr>
        <p:spPr>
          <a:xfrm>
            <a:off x="1500188" y="4246761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Gerade Verbindung mit Pfeil 138"/>
          <p:cNvCxnSpPr/>
          <p:nvPr/>
        </p:nvCxnSpPr>
        <p:spPr>
          <a:xfrm>
            <a:off x="7429500" y="4318198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Diagonal liegende Ecken des Rechtecks abrunden 42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45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f der gleichen Seite des Rechtecks liegende Ecken abrunden 45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 dirty="0">
              <a:solidFill>
                <a:srgbClr val="FFFFFF"/>
              </a:solidFill>
              <a:latin typeface="Lucian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81562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gonal liegende Ecken des Rechtecks abrunden 6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713384" y="-65898"/>
            <a:ext cx="8229600" cy="1143000"/>
          </a:xfrm>
        </p:spPr>
        <p:txBody>
          <a:bodyPr/>
          <a:lstStyle/>
          <a:p>
            <a:r>
              <a:rPr lang="de-DE" dirty="0" smtClean="0"/>
              <a:t>Wo?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400142" y="6238637"/>
            <a:ext cx="1371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(Bild: H. </a:t>
            </a:r>
            <a:r>
              <a:rPr lang="de-DE" sz="1400" dirty="0" err="1" smtClean="0"/>
              <a:t>Stützer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pic>
        <p:nvPicPr>
          <p:cNvPr id="11" name="Picture 2" descr="C:\Users\koenen michael\AppData\Local\Microsoft\Windows\Temporary Internet Files\Content.Outlook\GPXEFFMO\aquarell-arko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49" y="1103002"/>
            <a:ext cx="7406778" cy="5289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3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628105"/>
              </p:ext>
            </p:extLst>
          </p:nvPr>
        </p:nvGraphicFramePr>
        <p:xfrm>
          <a:off x="226178" y="1268760"/>
          <a:ext cx="8703510" cy="50524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2164"/>
                <a:gridCol w="3821053"/>
                <a:gridCol w="3750293"/>
              </a:tblGrid>
              <a:tr h="757123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Rehabilitation</a:t>
                      </a:r>
                      <a:r>
                        <a:rPr lang="de-DE" sz="2400" b="1" baseline="0" dirty="0" smtClean="0"/>
                        <a:t> für Kinder und Jugendliche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Mutter- Vater-</a:t>
                      </a:r>
                      <a:r>
                        <a:rPr lang="de-DE" sz="2400" b="1" baseline="0" dirty="0" smtClean="0"/>
                        <a:t> Kind – Kur</a:t>
                      </a:r>
                    </a:p>
                  </a:txBody>
                  <a:tcPr/>
                </a:tc>
              </a:tr>
              <a:tr h="646502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Ziel</a:t>
                      </a:r>
                      <a:endParaRPr lang="de-D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Wiederherstellung der Gesundheit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Besserung</a:t>
                      </a:r>
                      <a:r>
                        <a:rPr lang="de-DE" sz="1800" baseline="0" dirty="0" smtClean="0"/>
                        <a:t> der Gesundheit</a:t>
                      </a:r>
                      <a:endParaRPr lang="de-DE" sz="1800" dirty="0" smtClean="0"/>
                    </a:p>
                    <a:p>
                      <a:r>
                        <a:rPr lang="de-DE" sz="1800" dirty="0" smtClean="0"/>
                        <a:t>Bewältigung des Familienalltags</a:t>
                      </a:r>
                    </a:p>
                  </a:txBody>
                  <a:tcPr/>
                </a:tc>
              </a:tr>
              <a:tr h="144501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Ziel-</a:t>
                      </a:r>
                    </a:p>
                    <a:p>
                      <a:r>
                        <a:rPr lang="de-DE" sz="1800" b="1" dirty="0" smtClean="0"/>
                        <a:t>gruppe</a:t>
                      </a:r>
                      <a:endParaRPr lang="de-D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Kinder und Jugendliche mit chronischen Erkrankungen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Überlastete Mütter/</a:t>
                      </a:r>
                      <a:r>
                        <a:rPr lang="de-DE" sz="1800" baseline="0" dirty="0" smtClean="0"/>
                        <a:t>Väter mit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smtClean="0"/>
                        <a:t>gesundheitlichen Belastungen</a:t>
                      </a:r>
                      <a:endParaRPr lang="de-DE" sz="1800" dirty="0" smtClean="0"/>
                    </a:p>
                    <a:p>
                      <a:r>
                        <a:rPr lang="de-DE" sz="1800" baseline="0" dirty="0" smtClean="0"/>
                        <a:t>Erziehungs-/ Versorgungsproblemen,</a:t>
                      </a:r>
                    </a:p>
                    <a:p>
                      <a:r>
                        <a:rPr lang="de-DE" sz="1800" baseline="0" dirty="0" smtClean="0"/>
                        <a:t>Familiäre Belastungen</a:t>
                      </a:r>
                    </a:p>
                    <a:p>
                      <a:r>
                        <a:rPr lang="de-DE" sz="1800" baseline="0" dirty="0" smtClean="0"/>
                        <a:t>Psychische Belastungen</a:t>
                      </a:r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Ärztliche</a:t>
                      </a:r>
                      <a:r>
                        <a:rPr lang="de-DE" sz="1800" b="1" baseline="0" dirty="0" smtClean="0"/>
                        <a:t> Leitung</a:t>
                      </a:r>
                      <a:endParaRPr lang="de-D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Pädiater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i.</a:t>
                      </a:r>
                      <a:r>
                        <a:rPr lang="de-DE" sz="1800" baseline="0" dirty="0" smtClean="0"/>
                        <a:t> d. R. Erwachsenenmediziner</a:t>
                      </a:r>
                      <a:endParaRPr lang="de-DE" sz="1800" dirty="0"/>
                    </a:p>
                  </a:txBody>
                  <a:tcPr/>
                </a:tc>
              </a:tr>
              <a:tr h="72872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Dauer</a:t>
                      </a:r>
                      <a:endParaRPr lang="de-D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4-6</a:t>
                      </a:r>
                      <a:r>
                        <a:rPr lang="de-DE" sz="1800" baseline="0" dirty="0" smtClean="0"/>
                        <a:t> Wochen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3 Wochen</a:t>
                      </a:r>
                    </a:p>
                  </a:txBody>
                  <a:tcPr/>
                </a:tc>
              </a:tr>
              <a:tr h="72872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Kosten-träger</a:t>
                      </a:r>
                      <a:endParaRPr lang="de-D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RV/KV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KV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iagonal liegende Ecken des Rechtecks abrunden 3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" name="Picture 2" descr="CJD-Bb RZ_2se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f der gleichen Seite des Rechtecks liegende Ecken abrunden 5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 dirty="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64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700"/>
              <a:t>Seite </a:t>
            </a:r>
            <a:fld id="{1F9A2771-D9EE-461D-8206-B9DED2EBBA0D}" type="slidenum">
              <a:rPr lang="de-DE" altLang="de-DE" sz="700"/>
              <a:pPr/>
              <a:t>26</a:t>
            </a:fld>
            <a:endParaRPr lang="de-DE" altLang="de-DE" sz="700"/>
          </a:p>
        </p:txBody>
      </p:sp>
      <p:sp>
        <p:nvSpPr>
          <p:cNvPr id="6" name="Diagonal liegende Ecken des Rechtecks abrunden 5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 dirty="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66135" y="6340678"/>
            <a:ext cx="3972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www.kinder-und-jugendreha-im-netz.de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611560" y="1779894"/>
            <a:ext cx="4069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Informationsportal zur Kinder- und Jugendrehabilitation</a:t>
            </a:r>
            <a:endParaRPr lang="de-DE" sz="3600" dirty="0"/>
          </a:p>
        </p:txBody>
      </p:sp>
      <p:pic>
        <p:nvPicPr>
          <p:cNvPr id="2052" name="Picture 4" descr="http://www.eubios.de/show_image.php%3Fimg%3D572%26size%3D3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7" y="4342809"/>
            <a:ext cx="4791993" cy="95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kinder-und-jugendreha-im-netz.de/fileadmin/templates/img/kar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561" y="1337006"/>
            <a:ext cx="3096344" cy="439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23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gonal liegende Ecken des Rechtecks abrunden 6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713384" y="-65898"/>
            <a:ext cx="8229600" cy="1143000"/>
          </a:xfrm>
        </p:spPr>
        <p:txBody>
          <a:bodyPr/>
          <a:lstStyle/>
          <a:p>
            <a:r>
              <a:rPr lang="de-DE" dirty="0" smtClean="0"/>
              <a:t>Wohin?</a:t>
            </a:r>
            <a:endParaRPr lang="de-DE" dirty="0"/>
          </a:p>
        </p:txBody>
      </p:sp>
      <p:pic>
        <p:nvPicPr>
          <p:cNvPr id="2050" name="Picture 2" descr="C:\Users\koenen michael\AppData\Local\Microsoft\Windows\Temporary Internet Files\Content.Outlook\GPXEFFMO\aquarell-arko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49" y="1103002"/>
            <a:ext cx="7406778" cy="5289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400142" y="6313325"/>
            <a:ext cx="1371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(Bild: H. </a:t>
            </a:r>
            <a:r>
              <a:rPr lang="de-DE" sz="1400" dirty="0" err="1" smtClean="0"/>
              <a:t>Stützer</a:t>
            </a:r>
            <a:r>
              <a:rPr lang="de-DE" sz="1400" dirty="0" smtClean="0"/>
              <a:t>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81367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8"/>
          <p:cNvSpPr txBox="1">
            <a:spLocks noChangeArrowheads="1"/>
          </p:cNvSpPr>
          <p:nvPr/>
        </p:nvSpPr>
        <p:spPr bwMode="auto">
          <a:xfrm>
            <a:off x="395288" y="1366617"/>
            <a:ext cx="8353425" cy="460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- Nachhaltigkeit aus Sicht der Eltern und Jugendlichen -</a:t>
            </a:r>
          </a:p>
          <a:p>
            <a:pPr eaLnBrk="1" hangingPunct="1">
              <a:spcBef>
                <a:spcPct val="50000"/>
              </a:spcBef>
            </a:pPr>
            <a:endParaRPr lang="de-DE" sz="3600" b="1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de-DE" sz="36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de-DE" sz="4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de-DE" sz="4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de-DE" sz="25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0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0300" y="2303463"/>
            <a:ext cx="3808413" cy="2781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Z:\GSV\Fotos\2017\Bilder gesamt - Fototermin\IMG_09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276475"/>
            <a:ext cx="4248150" cy="283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feld 1"/>
          <p:cNvSpPr txBox="1">
            <a:spLocks noChangeArrowheads="1"/>
          </p:cNvSpPr>
          <p:nvPr/>
        </p:nvSpPr>
        <p:spPr bwMode="auto">
          <a:xfrm>
            <a:off x="-15875" y="6238875"/>
            <a:ext cx="490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600">
                <a:latin typeface="Calibri" pitchFamily="34" charset="0"/>
                <a:ea typeface="Calibri" pitchFamily="34" charset="0"/>
                <a:cs typeface="Calibri" pitchFamily="34" charset="0"/>
              </a:rPr>
              <a:t>Philipp Skodlerak (Sporttherapie/Qualitätsmanagement) </a:t>
            </a:r>
          </a:p>
          <a:p>
            <a:pPr algn="l" eaLnBrk="1" hangingPunct="1"/>
            <a:r>
              <a:rPr lang="de-DE" sz="1600">
                <a:latin typeface="Calibri" pitchFamily="34" charset="0"/>
                <a:ea typeface="Calibri" pitchFamily="34" charset="0"/>
                <a:cs typeface="Calibri" pitchFamily="34" charset="0"/>
              </a:rPr>
              <a:t>CJD Fachklinik für Kinder und Jugendliche Garz/Rügen</a:t>
            </a:r>
          </a:p>
        </p:txBody>
      </p:sp>
      <p:sp>
        <p:nvSpPr>
          <p:cNvPr id="7" name="Diagonal liegende Ecken des Rechtecks abrunden 6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CJD-Bb RZ_2se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f der gleichen Seite des Rechtecks liegende Ecken abrunden 9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 dirty="0">
              <a:solidFill>
                <a:srgbClr val="FFFFFF"/>
              </a:solidFill>
              <a:latin typeface="Lucian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43901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gonal liegende Ecken des Rechtecks abrunden 4"/>
          <p:cNvSpPr/>
          <p:nvPr/>
        </p:nvSpPr>
        <p:spPr>
          <a:xfrm>
            <a:off x="179388" y="196850"/>
            <a:ext cx="5221287" cy="928688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dirty="0">
                <a:latin typeface="Calibri" pitchFamily="34" charset="0"/>
                <a:cs typeface="Calibri" pitchFamily="34" charset="0"/>
              </a:rPr>
              <a:t>Erfolg der Rehabilitation</a:t>
            </a:r>
          </a:p>
        </p:txBody>
      </p:sp>
      <p:graphicFrame>
        <p:nvGraphicFramePr>
          <p:cNvPr id="9219" name="Inhaltsplatzhalter 2"/>
          <p:cNvGraphicFramePr>
            <a:graphicFrameLocks noGrp="1"/>
          </p:cNvGraphicFramePr>
          <p:nvPr>
            <p:ph idx="1"/>
          </p:nvPr>
        </p:nvGraphicFramePr>
        <p:xfrm>
          <a:off x="-50800" y="1096963"/>
          <a:ext cx="9245600" cy="568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r:id="rId4" imgW="9242337" imgH="5688061" progId="Excel.Chart.8">
                  <p:embed/>
                </p:oleObj>
              </mc:Choice>
              <mc:Fallback>
                <p:oleObj r:id="rId4" imgW="9242337" imgH="5688061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096963"/>
                        <a:ext cx="9245600" cy="568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 descr="CJD-Bb RZ_2se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34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700"/>
              <a:t>Seite </a:t>
            </a:r>
            <a:fld id="{0FEC57C7-2F4A-4D9E-B737-1445988ED419}" type="slidenum">
              <a:rPr lang="de-DE" altLang="de-DE" sz="700"/>
              <a:pPr/>
              <a:t>3</a:t>
            </a:fld>
            <a:endParaRPr lang="de-DE" altLang="de-DE" sz="700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613316" y="1268760"/>
            <a:ext cx="8496300" cy="365125"/>
          </a:xfrm>
        </p:spPr>
        <p:txBody>
          <a:bodyPr>
            <a:noAutofit/>
          </a:bodyPr>
          <a:lstStyle/>
          <a:p>
            <a:pPr algn="ctr" eaLnBrk="1" hangingPunct="1"/>
            <a:r>
              <a:rPr lang="de-DE" altLang="de-DE" sz="2500" dirty="0" smtClean="0"/>
              <a:t>DRV </a:t>
            </a:r>
            <a:r>
              <a:rPr lang="de-DE" altLang="de-DE" sz="2500" dirty="0" err="1" smtClean="0"/>
              <a:t>KiJuReha</a:t>
            </a:r>
            <a:r>
              <a:rPr lang="de-DE" altLang="de-DE" sz="2500" dirty="0" smtClean="0"/>
              <a:t> – </a:t>
            </a:r>
            <a:r>
              <a:rPr lang="de-DE" altLang="de-DE" sz="2500" dirty="0" err="1" smtClean="0"/>
              <a:t>Diagnosenentwicklung</a:t>
            </a:r>
            <a:r>
              <a:rPr lang="de-DE" altLang="de-DE" sz="2500" dirty="0" smtClean="0"/>
              <a:t> 2009 - 2017</a:t>
            </a:r>
          </a:p>
        </p:txBody>
      </p:sp>
      <p:sp>
        <p:nvSpPr>
          <p:cNvPr id="6" name="Diagonal liegende Ecken des Rechtecks abrunden 5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 dirty="0">
              <a:solidFill>
                <a:srgbClr val="FFFFFF"/>
              </a:solidFill>
              <a:latin typeface="Lucian Sans Unicode"/>
            </a:endParaRP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10758"/>
              </p:ext>
            </p:extLst>
          </p:nvPr>
        </p:nvGraphicFramePr>
        <p:xfrm>
          <a:off x="323528" y="1519238"/>
          <a:ext cx="8107362" cy="483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634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gonal liegende Ecken des Rechtecks abrunden 4"/>
          <p:cNvSpPr/>
          <p:nvPr/>
        </p:nvSpPr>
        <p:spPr>
          <a:xfrm>
            <a:off x="179388" y="196850"/>
            <a:ext cx="5221287" cy="928688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dirty="0">
                <a:latin typeface="Calibri" pitchFamily="34" charset="0"/>
                <a:cs typeface="Calibri" pitchFamily="34" charset="0"/>
              </a:rPr>
              <a:t>Anhalten des Reha-Effektes</a:t>
            </a:r>
          </a:p>
        </p:txBody>
      </p:sp>
      <p:graphicFrame>
        <p:nvGraphicFramePr>
          <p:cNvPr id="2" name="Inhaltsplatzhalter 2"/>
          <p:cNvGraphicFramePr>
            <a:graphicFrameLocks noGrp="1"/>
          </p:cNvGraphicFramePr>
          <p:nvPr>
            <p:ph idx="1"/>
          </p:nvPr>
        </p:nvGraphicFramePr>
        <p:xfrm>
          <a:off x="-203200" y="1138238"/>
          <a:ext cx="9128125" cy="6138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CJD-Bb RZ_2se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94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98529"/>
            <a:ext cx="2520280" cy="5025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feld 5"/>
          <p:cNvSpPr txBox="1">
            <a:spLocks noChangeArrowheads="1"/>
          </p:cNvSpPr>
          <p:nvPr/>
        </p:nvSpPr>
        <p:spPr bwMode="auto">
          <a:xfrm>
            <a:off x="467544" y="1895148"/>
            <a:ext cx="540060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Hannah,  3 Jahre alt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marL="457200" indent="-457200" algn="l" eaLnBrk="1" hangingPunct="1"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Kontrolliertes Asthma bronchiale Auslöser: Infekte, Hundekontakt, körperliche Belastung</a:t>
            </a:r>
          </a:p>
          <a:p>
            <a:pPr marL="457200" indent="-457200" algn="l" eaLnBrk="1" hangingPunct="1">
              <a:buFont typeface="Arial" pitchFamily="34" charset="0"/>
              <a:buChar char="•"/>
              <a:defRPr/>
            </a:pPr>
            <a:endParaRPr lang="de-DE" sz="2300" dirty="0" smtClean="0">
              <a:latin typeface="Lucida Sans" pitchFamily="34" charset="0"/>
            </a:endParaRPr>
          </a:p>
          <a:p>
            <a:pPr marL="457200" indent="-457200" algn="l" eaLnBrk="1" hangingPunct="1"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Neurodermitis mit Juckreiz und Schlafproblemen </a:t>
            </a:r>
            <a:r>
              <a:rPr lang="de-DE" sz="2300" dirty="0">
                <a:latin typeface="Lucida Sans" pitchFamily="34" charset="0"/>
              </a:rPr>
              <a:t/>
            </a:r>
            <a:br>
              <a:rPr lang="de-DE" sz="2300" dirty="0">
                <a:latin typeface="Lucida Sans" pitchFamily="34" charset="0"/>
              </a:rPr>
            </a:br>
            <a:r>
              <a:rPr lang="de-DE" sz="2300" dirty="0" smtClean="0">
                <a:latin typeface="Lucida Sans" pitchFamily="34" charset="0"/>
              </a:rPr>
              <a:t>Auslöser: Hundekontakt, Hautkontakt mit Nutella</a:t>
            </a:r>
          </a:p>
        </p:txBody>
      </p:sp>
      <p:sp>
        <p:nvSpPr>
          <p:cNvPr id="5" name="Diagonal liegende Ecken des Rechtecks abrunden 4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2" descr="CJD-Bb RZ_2se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10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22" y="1268760"/>
            <a:ext cx="3716183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feld 5"/>
          <p:cNvSpPr txBox="1">
            <a:spLocks noChangeArrowheads="1"/>
          </p:cNvSpPr>
          <p:nvPr/>
        </p:nvSpPr>
        <p:spPr bwMode="auto">
          <a:xfrm>
            <a:off x="467544" y="1844824"/>
            <a:ext cx="4104456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Hannah,  3 Jahre alt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Im Alter von 1,5 Jahren:</a:t>
            </a:r>
            <a:br>
              <a:rPr lang="de-DE" sz="2300" b="1" dirty="0" smtClean="0">
                <a:latin typeface="Lucida Sans" pitchFamily="34" charset="0"/>
              </a:rPr>
            </a:b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Lippenschwellung und </a:t>
            </a:r>
            <a:r>
              <a:rPr lang="de-DE" sz="2300" dirty="0" err="1" smtClean="0">
                <a:latin typeface="Lucida Sans" pitchFamily="34" charset="0"/>
              </a:rPr>
              <a:t>Urticaria</a:t>
            </a:r>
            <a:r>
              <a:rPr lang="de-DE" sz="2300" dirty="0" smtClean="0">
                <a:latin typeface="Lucida Sans" pitchFamily="34" charset="0"/>
              </a:rPr>
              <a:t> am gesamten Körper nach oralem Erdnusskontakt</a:t>
            </a:r>
          </a:p>
        </p:txBody>
      </p:sp>
      <p:sp>
        <p:nvSpPr>
          <p:cNvPr id="5" name="Diagonal liegende Ecken des Rechtecks abrunden 4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2" descr="CJD-Bb RZ_2se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63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10" name="Textfeld 5"/>
          <p:cNvSpPr txBox="1">
            <a:spLocks noChangeArrowheads="1"/>
          </p:cNvSpPr>
          <p:nvPr/>
        </p:nvSpPr>
        <p:spPr bwMode="auto">
          <a:xfrm>
            <a:off x="683568" y="1844824"/>
            <a:ext cx="4104456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Hannah,  3 Jahre alt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Im Alter von 2,5 Jahren:</a:t>
            </a:r>
            <a:br>
              <a:rPr lang="de-DE" sz="2300" b="1" dirty="0" smtClean="0">
                <a:latin typeface="Lucida Sans" pitchFamily="34" charset="0"/>
              </a:rPr>
            </a:b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Unklare Episode mit Schmerzen im Mund, anschließenden Bauchschmerzen, kaltem Schweiß und laut Mutter sehr schneller Herzaktion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96752"/>
            <a:ext cx="2376264" cy="2654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886792"/>
            <a:ext cx="2376264" cy="2351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Diagonal liegende Ecken des Rechtecks abrunden 5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Picture 2" descr="CJD-Bb RZ_2se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46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12" name="Textfeld 5"/>
          <p:cNvSpPr txBox="1">
            <a:spLocks noChangeArrowheads="1"/>
          </p:cNvSpPr>
          <p:nvPr/>
        </p:nvSpPr>
        <p:spPr bwMode="auto">
          <a:xfrm>
            <a:off x="827584" y="1700808"/>
            <a:ext cx="6552728" cy="398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Hannah, 3 Jahre alt</a:t>
            </a:r>
            <a:br>
              <a:rPr lang="de-DE" sz="2300" b="1" dirty="0" smtClean="0">
                <a:latin typeface="Lucida Sans" pitchFamily="34" charset="0"/>
              </a:rPr>
            </a:b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Vorbefund: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Serologisch starke Sensibilisierung auf Hund und Erdnuss</a:t>
            </a:r>
          </a:p>
          <a:p>
            <a:pPr algn="l" eaLnBrk="1" hangingPunct="1">
              <a:defRPr/>
            </a:pPr>
            <a:endParaRPr lang="de-DE" sz="2300" dirty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-&gt; Ernährung ohne Nüsse und Erdnüsse</a:t>
            </a:r>
            <a:r>
              <a:rPr lang="de-DE" sz="2300" b="1" dirty="0" smtClean="0">
                <a:latin typeface="Lucida Sans" pitchFamily="34" charset="0"/>
              </a:rPr>
              <a:t/>
            </a:r>
            <a:br>
              <a:rPr lang="de-DE" sz="2300" b="1" dirty="0" smtClean="0">
                <a:latin typeface="Lucida Sans" pitchFamily="34" charset="0"/>
              </a:rPr>
            </a:br>
            <a:endParaRPr lang="de-DE" sz="2300" b="1" dirty="0" smtClean="0">
              <a:latin typeface="Lucida Sans" pitchFamily="34" charset="0"/>
            </a:endParaRPr>
          </a:p>
        </p:txBody>
      </p:sp>
      <p:sp>
        <p:nvSpPr>
          <p:cNvPr id="5" name="Diagonal liegende Ecken des Rechtecks abrunden 4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59"/>
            <a:ext cx="2596902" cy="2476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535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10" name="Textfeld 5"/>
          <p:cNvSpPr txBox="1">
            <a:spLocks noChangeArrowheads="1"/>
          </p:cNvSpPr>
          <p:nvPr/>
        </p:nvSpPr>
        <p:spPr bwMode="auto">
          <a:xfrm>
            <a:off x="827584" y="1700808"/>
            <a:ext cx="7848872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Hannah, 3 Jahre alt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Aufnahmebefund:</a:t>
            </a:r>
          </a:p>
          <a:p>
            <a:pPr algn="l" eaLnBrk="1" hangingPunct="1">
              <a:defRPr/>
            </a:pPr>
            <a:endParaRPr lang="de-DE" sz="2300" b="1" u="sng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3-jähriges Mädchen in gutem Allgemeinzustand</a:t>
            </a: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Lunge mit </a:t>
            </a:r>
            <a:r>
              <a:rPr lang="de-DE" sz="2300" dirty="0" err="1" smtClean="0">
                <a:latin typeface="Lucida Sans" pitchFamily="34" charset="0"/>
              </a:rPr>
              <a:t>bronchitischen</a:t>
            </a:r>
            <a:r>
              <a:rPr lang="de-DE" sz="2300" dirty="0" smtClean="0">
                <a:latin typeface="Lucida Sans" pitchFamily="34" charset="0"/>
              </a:rPr>
              <a:t> Rasselgeräuschen</a:t>
            </a: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Haut mit deutlichen Ekzemen                    </a:t>
            </a: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(SCORAD-Index 35)</a:t>
            </a:r>
          </a:p>
        </p:txBody>
      </p:sp>
      <p:sp>
        <p:nvSpPr>
          <p:cNvPr id="5" name="Diagonal liegende Ecken des Rechtecks abrunden 4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59"/>
            <a:ext cx="2596902" cy="2476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399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12" name="Textfeld 5"/>
          <p:cNvSpPr txBox="1">
            <a:spLocks noChangeArrowheads="1"/>
          </p:cNvSpPr>
          <p:nvPr/>
        </p:nvSpPr>
        <p:spPr bwMode="auto">
          <a:xfrm>
            <a:off x="539552" y="1700808"/>
            <a:ext cx="8280920" cy="469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Hannah, 3 Jahre alt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endParaRPr lang="de-DE" sz="2300" b="1" u="sng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Rehabilitationsverlauf: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Ergänzende Allergiediagnostik.</a:t>
            </a: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Inhalationstherapie bei </a:t>
            </a:r>
            <a:r>
              <a:rPr lang="de-DE" sz="2300" dirty="0" err="1" smtClean="0">
                <a:latin typeface="Lucida Sans" pitchFamily="34" charset="0"/>
              </a:rPr>
              <a:t>Bronchitissymptomatik</a:t>
            </a:r>
            <a:r>
              <a:rPr lang="de-DE" sz="2300" dirty="0" smtClean="0">
                <a:latin typeface="Lucida Sans" pitchFamily="34" charset="0"/>
              </a:rPr>
              <a:t>.</a:t>
            </a: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Konsequente externe </a:t>
            </a:r>
            <a:r>
              <a:rPr lang="de-DE" sz="2300" dirty="0" err="1" smtClean="0">
                <a:latin typeface="Lucida Sans" pitchFamily="34" charset="0"/>
              </a:rPr>
              <a:t>Dermatotherapie</a:t>
            </a:r>
            <a:r>
              <a:rPr lang="de-DE" sz="2300" dirty="0" smtClean="0">
                <a:latin typeface="Lucida Sans" pitchFamily="34" charset="0"/>
              </a:rPr>
              <a:t> (steroidfrei).</a:t>
            </a:r>
          </a:p>
          <a:p>
            <a:pPr algn="l" eaLnBrk="1" hangingPunct="1">
              <a:defRPr/>
            </a:pPr>
            <a:endParaRPr lang="de-DE" sz="2300" dirty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Nach Verzehr von Sesamprodukten Kribbeln</a:t>
            </a: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Im Mundbereich bzw. Bauchschmerzen.</a:t>
            </a:r>
            <a:endParaRPr lang="de-DE" sz="2300" dirty="0">
              <a:latin typeface="Lucida Sans" pitchFamily="34" charset="0"/>
            </a:endParaRPr>
          </a:p>
          <a:p>
            <a:pPr algn="l" eaLnBrk="1" hangingPunct="1">
              <a:defRPr/>
            </a:pPr>
            <a:endParaRPr lang="de-DE" sz="2300" dirty="0" smtClean="0">
              <a:latin typeface="Lucida Sans" pitchFamily="34" charset="0"/>
            </a:endParaRPr>
          </a:p>
        </p:txBody>
      </p:sp>
      <p:sp>
        <p:nvSpPr>
          <p:cNvPr id="5" name="Diagonal liegende Ecken des Rechtecks abrunden 4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59"/>
            <a:ext cx="2596902" cy="2476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497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10" name="Textfeld 5"/>
          <p:cNvSpPr txBox="1">
            <a:spLocks noChangeArrowheads="1"/>
          </p:cNvSpPr>
          <p:nvPr/>
        </p:nvSpPr>
        <p:spPr bwMode="auto">
          <a:xfrm>
            <a:off x="611560" y="1700808"/>
            <a:ext cx="7848872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Hannah, 3 Jahre alt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Erneute Befragung der Eltern: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Hannah hatte bei der unklaren allergischen Reaktion im Alter von 2,5 Jahren eine Sesamstange gegessen.</a:t>
            </a:r>
          </a:p>
          <a:p>
            <a:pPr algn="l" eaLnBrk="1" hangingPunct="1">
              <a:defRPr/>
            </a:pPr>
            <a:endParaRPr lang="de-DE" sz="2300" dirty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Pricktest:</a:t>
            </a: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  <a:sym typeface="Wingdings" pitchFamily="2" charset="2"/>
              </a:rPr>
              <a:t></a:t>
            </a:r>
            <a:r>
              <a:rPr lang="de-DE" sz="2300" dirty="0" smtClean="0">
                <a:latin typeface="Lucida Sans" pitchFamily="34" charset="0"/>
              </a:rPr>
              <a:t> Histamin 5mm</a:t>
            </a: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  <a:sym typeface="Wingdings" pitchFamily="2" charset="2"/>
              </a:rPr>
              <a:t></a:t>
            </a:r>
            <a:r>
              <a:rPr lang="de-DE" sz="2300" dirty="0" smtClean="0">
                <a:latin typeface="Lucida Sans" pitchFamily="34" charset="0"/>
              </a:rPr>
              <a:t> Sesam 8mm</a:t>
            </a:r>
          </a:p>
        </p:txBody>
      </p:sp>
      <p:sp>
        <p:nvSpPr>
          <p:cNvPr id="5" name="Diagonal liegende Ecken des Rechtecks abrunden 4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59"/>
            <a:ext cx="2596902" cy="2476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89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12" name="Textfeld 5"/>
          <p:cNvSpPr txBox="1">
            <a:spLocks noChangeArrowheads="1"/>
          </p:cNvSpPr>
          <p:nvPr/>
        </p:nvSpPr>
        <p:spPr bwMode="auto">
          <a:xfrm>
            <a:off x="815926" y="1683175"/>
            <a:ext cx="6984776" cy="398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Hannah, 3 Jahre alt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Weiterer Verlauf:</a:t>
            </a:r>
          </a:p>
          <a:p>
            <a:pPr algn="l" eaLnBrk="1" hangingPunct="1">
              <a:defRPr/>
            </a:pPr>
            <a:endParaRPr lang="de-DE" sz="2300" b="1" u="sng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Elternschulungen (Asthma und Neurodermitis)</a:t>
            </a: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Individuelle Ernährungsberatung</a:t>
            </a: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Empfehlung eines Notfallsets mit Adrenalin Autoinjektor (praktisches Training für die Eltern)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59"/>
            <a:ext cx="2596902" cy="2476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Diagonal liegende Ecken des Rechtecks abrunden 4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2" descr="CJD-Bb RZ_2se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1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hteck 2"/>
          <p:cNvSpPr>
            <a:spLocks noGrp="1" noChangeArrowheads="1"/>
          </p:cNvSpPr>
          <p:nvPr>
            <p:ph type="body" idx="1"/>
          </p:nvPr>
        </p:nvSpPr>
        <p:spPr>
          <a:xfrm>
            <a:off x="179388" y="1340768"/>
            <a:ext cx="8229600" cy="475252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de-DE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DE" sz="2800" dirty="0" smtClean="0">
                <a:latin typeface="Calibri" pitchFamily="34" charset="0"/>
                <a:cs typeface="Calibri" pitchFamily="34" charset="0"/>
              </a:rPr>
              <a:t>In den letzten Jahren wurden die Qualitätsstandards in der Kinder-Reha verbessert</a:t>
            </a:r>
          </a:p>
          <a:p>
            <a:pPr eaLnBrk="1" hangingPunct="1">
              <a:lnSpc>
                <a:spcPct val="90000"/>
              </a:lnSpc>
              <a:defRPr/>
            </a:pPr>
            <a:endParaRPr lang="de-DE" sz="2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DE" sz="2800" dirty="0" smtClean="0">
                <a:latin typeface="Calibri" pitchFamily="34" charset="0"/>
                <a:cs typeface="Calibri" pitchFamily="34" charset="0"/>
              </a:rPr>
              <a:t>Das </a:t>
            </a:r>
            <a:r>
              <a:rPr lang="de-DE" sz="2800" dirty="0" err="1" smtClean="0">
                <a:latin typeface="Calibri" pitchFamily="34" charset="0"/>
                <a:cs typeface="Calibri" pitchFamily="34" charset="0"/>
              </a:rPr>
              <a:t>Flexi</a:t>
            </a:r>
            <a:r>
              <a:rPr lang="de-DE" sz="2800" dirty="0" smtClean="0">
                <a:latin typeface="Calibri" pitchFamily="34" charset="0"/>
                <a:cs typeface="Calibri" pitchFamily="34" charset="0"/>
              </a:rPr>
              <a:t>-Renten-Gesetz bietet mehr Chancen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de-DE" sz="2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DE" sz="2800" dirty="0" smtClean="0">
                <a:latin typeface="Calibri" pitchFamily="34" charset="0"/>
                <a:cs typeface="Calibri" pitchFamily="34" charset="0"/>
              </a:rPr>
              <a:t>Aufgabe der Zukunft: Bessere Vernetzung der Kinder-Reha mit ambulanter Versorgung</a:t>
            </a:r>
          </a:p>
          <a:p>
            <a:pPr eaLnBrk="1" hangingPunct="1">
              <a:lnSpc>
                <a:spcPct val="150000"/>
              </a:lnSpc>
              <a:defRPr/>
            </a:pPr>
            <a:endParaRPr lang="de-DE" sz="2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Diagonal liegende Ecken des Rechtecks abrunden 3"/>
          <p:cNvSpPr/>
          <p:nvPr/>
        </p:nvSpPr>
        <p:spPr>
          <a:xfrm>
            <a:off x="179388" y="196850"/>
            <a:ext cx="5221287" cy="928688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dirty="0" smtClean="0">
                <a:latin typeface="Calibri" pitchFamily="34" charset="0"/>
                <a:cs typeface="Calibri" pitchFamily="34" charset="0"/>
              </a:rPr>
              <a:t>Fazit für die Praxis</a:t>
            </a:r>
            <a:endParaRPr lang="de-DE" sz="4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Auf der gleichen Seite des Rechtecks liegende Ecken abrunden 6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 dirty="0">
              <a:solidFill>
                <a:srgbClr val="FFFFFF"/>
              </a:solidFill>
              <a:latin typeface="Lucian Sans Unicode"/>
            </a:endParaRPr>
          </a:p>
        </p:txBody>
      </p:sp>
      <p:pic>
        <p:nvPicPr>
          <p:cNvPr id="5" name="Picture 2" descr="CJD-Bb RZ_2se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76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8638" y="908720"/>
            <a:ext cx="8229600" cy="1143000"/>
          </a:xfrm>
        </p:spPr>
        <p:txBody>
          <a:bodyPr/>
          <a:lstStyle/>
          <a:p>
            <a:r>
              <a:rPr lang="de-DE" dirty="0" smtClean="0"/>
              <a:t>DRV: Kinder- und </a:t>
            </a:r>
            <a:r>
              <a:rPr lang="de-DE" dirty="0" err="1" smtClean="0"/>
              <a:t>Jugendreha</a:t>
            </a:r>
            <a:r>
              <a:rPr lang="de-DE" dirty="0" smtClean="0"/>
              <a:t> 2017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866853"/>
            <a:ext cx="8229600" cy="4525963"/>
          </a:xfrm>
        </p:spPr>
        <p:txBody>
          <a:bodyPr>
            <a:normAutofit/>
          </a:bodyPr>
          <a:lstStyle/>
          <a:p>
            <a:r>
              <a:rPr lang="de-DE" sz="3000" dirty="0"/>
              <a:t>54.452 Anträge (+ 1,3 %)</a:t>
            </a:r>
          </a:p>
          <a:p>
            <a:r>
              <a:rPr lang="de-DE" sz="3000" dirty="0"/>
              <a:t>37.435 Bewilligungen (+ 7,5 %)</a:t>
            </a:r>
          </a:p>
          <a:p>
            <a:r>
              <a:rPr lang="de-DE" sz="3000" dirty="0"/>
              <a:t>35.348 Maßnahmen (+ 12,8 %)</a:t>
            </a:r>
            <a:br>
              <a:rPr lang="de-DE" sz="3000" dirty="0"/>
            </a:br>
            <a:r>
              <a:rPr lang="de-DE" sz="2800" dirty="0"/>
              <a:t>- 22.438 Kinder mit Begleitpersonen (+ 20,5 %)</a:t>
            </a:r>
            <a:br>
              <a:rPr lang="de-DE" sz="2800" dirty="0"/>
            </a:br>
            <a:r>
              <a:rPr lang="de-DE" sz="2800" dirty="0"/>
              <a:t>- 12.910 </a:t>
            </a:r>
            <a:r>
              <a:rPr lang="de-DE" sz="2800" dirty="0" err="1"/>
              <a:t>alleinreisende</a:t>
            </a:r>
            <a:r>
              <a:rPr lang="de-DE" sz="2800" dirty="0"/>
              <a:t> Kinder / Jugendliche (- 4,7 %)</a:t>
            </a:r>
          </a:p>
          <a:p>
            <a:r>
              <a:rPr lang="de-DE" sz="3000" dirty="0"/>
              <a:t>189 Mio. € Ausgaben (+ 8,4 %)</a:t>
            </a:r>
          </a:p>
          <a:p>
            <a:r>
              <a:rPr lang="de-DE" sz="3000" dirty="0"/>
              <a:t>31 Tage durchschnittliche Verweildauer</a:t>
            </a:r>
          </a:p>
          <a:p>
            <a:r>
              <a:rPr lang="de-DE" sz="3000" dirty="0"/>
              <a:t>10,1 Jahre durchschnittliches Alter</a:t>
            </a:r>
          </a:p>
          <a:p>
            <a:endParaRPr lang="de-DE" dirty="0"/>
          </a:p>
        </p:txBody>
      </p:sp>
      <p:sp>
        <p:nvSpPr>
          <p:cNvPr id="4" name="Diagonal liegende Ecken des Rechtecks abrunden 3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f der gleichen Seite des Rechtecks liegende Ecken abrunden 5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 dirty="0">
              <a:solidFill>
                <a:srgbClr val="FFFFFF"/>
              </a:solidFill>
              <a:latin typeface="Lucian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63309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94087" y="1078832"/>
            <a:ext cx="62646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smtClean="0">
                <a:solidFill>
                  <a:srgbClr val="00B05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Vielen Dank </a:t>
            </a:r>
            <a:r>
              <a:rPr lang="de-DE" sz="5400" b="1" dirty="0" smtClean="0">
                <a:solidFill>
                  <a:srgbClr val="00B05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de-DE" sz="5400" b="1" dirty="0" smtClean="0">
                <a:solidFill>
                  <a:srgbClr val="00B05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de-DE" sz="5400" b="1" dirty="0" smtClean="0">
                <a:solidFill>
                  <a:srgbClr val="00B05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für </a:t>
            </a:r>
            <a:r>
              <a:rPr lang="de-DE" sz="5400" b="1" dirty="0" smtClean="0">
                <a:solidFill>
                  <a:srgbClr val="00B05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Ihre Aufmerksamkeit!</a:t>
            </a:r>
            <a:endParaRPr lang="de-DE" sz="5400" b="1" dirty="0">
              <a:solidFill>
                <a:srgbClr val="00B05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193"/>
            <a:ext cx="9155560" cy="170080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68556" y="5380673"/>
            <a:ext cx="83703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Lucida Sans" pitchFamily="34" charset="0"/>
              </a:rPr>
              <a:t>CJD Nord</a:t>
            </a:r>
            <a:br>
              <a:rPr lang="de-DE" b="1" dirty="0">
                <a:solidFill>
                  <a:schemeClr val="bg1"/>
                </a:solidFill>
                <a:latin typeface="Lucida Sans" pitchFamily="34" charset="0"/>
              </a:rPr>
            </a:br>
            <a:r>
              <a:rPr lang="de-DE" b="1" dirty="0">
                <a:solidFill>
                  <a:schemeClr val="bg1"/>
                </a:solidFill>
                <a:latin typeface="Lucida Sans" pitchFamily="34" charset="0"/>
              </a:rPr>
              <a:t>Fachklinik für Kinder und </a:t>
            </a:r>
            <a:r>
              <a:rPr lang="de-DE" b="1" dirty="0" smtClean="0">
                <a:solidFill>
                  <a:schemeClr val="bg1"/>
                </a:solidFill>
                <a:latin typeface="Lucida Sans" pitchFamily="34" charset="0"/>
              </a:rPr>
              <a:t>Jugendliche Garz</a:t>
            </a:r>
            <a:r>
              <a:rPr lang="de-DE" b="1" dirty="0">
                <a:solidFill>
                  <a:schemeClr val="bg1"/>
                </a:solidFill>
                <a:latin typeface="Lucida Sans" pitchFamily="34" charset="0"/>
              </a:rPr>
              <a:t/>
            </a:r>
            <a:br>
              <a:rPr lang="de-DE" b="1" dirty="0">
                <a:solidFill>
                  <a:schemeClr val="bg1"/>
                </a:solidFill>
                <a:latin typeface="Lucida Sans" pitchFamily="34" charset="0"/>
              </a:rPr>
            </a:br>
            <a:r>
              <a:rPr lang="de-DE" b="1" dirty="0">
                <a:solidFill>
                  <a:schemeClr val="bg1"/>
                </a:solidFill>
                <a:latin typeface="Lucida Sans" pitchFamily="34" charset="0"/>
              </a:rPr>
              <a:t>Putbuser Str. </a:t>
            </a:r>
            <a:r>
              <a:rPr lang="de-DE" b="1" dirty="0" smtClean="0">
                <a:solidFill>
                  <a:schemeClr val="bg1"/>
                </a:solidFill>
                <a:latin typeface="Lucida Sans" pitchFamily="34" charset="0"/>
              </a:rPr>
              <a:t>11 | 18574 Garz/Rügen</a:t>
            </a:r>
            <a:r>
              <a:rPr lang="de-DE" b="1" dirty="0">
                <a:solidFill>
                  <a:schemeClr val="bg1"/>
                </a:solidFill>
                <a:latin typeface="Lucida Sans" pitchFamily="34" charset="0"/>
              </a:rPr>
              <a:t/>
            </a:r>
            <a:br>
              <a:rPr lang="de-DE" b="1" dirty="0">
                <a:solidFill>
                  <a:schemeClr val="bg1"/>
                </a:solidFill>
                <a:latin typeface="Lucida Sans" pitchFamily="34" charset="0"/>
              </a:rPr>
            </a:br>
            <a:r>
              <a:rPr lang="de-DE" b="1" dirty="0">
                <a:solidFill>
                  <a:schemeClr val="bg1"/>
                </a:solidFill>
                <a:latin typeface="Lucida Sans" pitchFamily="34" charset="0"/>
              </a:rPr>
              <a:t>www.cjd-fachklinik-ruegen.de</a:t>
            </a:r>
          </a:p>
          <a:p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58" y="6284406"/>
            <a:ext cx="509378" cy="47740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43" y="6359054"/>
            <a:ext cx="505413" cy="45900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78" y="6333979"/>
            <a:ext cx="1026452" cy="401645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>
          <a:xfrm>
            <a:off x="6012160" y="424718"/>
            <a:ext cx="2954086" cy="5582879"/>
            <a:chOff x="5652120" y="332656"/>
            <a:chExt cx="3386134" cy="6230951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120" y="332656"/>
              <a:ext cx="3386134" cy="6230951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4031549"/>
              <a:ext cx="2088232" cy="205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919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700"/>
              <a:t>Seite </a:t>
            </a:r>
            <a:fld id="{684F3A5A-DCE3-4D4A-8F14-58B0B59B29B1}" type="slidenum">
              <a:rPr lang="de-DE" altLang="de-DE" sz="700"/>
              <a:pPr/>
              <a:t>5</a:t>
            </a:fld>
            <a:endParaRPr lang="de-DE" altLang="de-DE" sz="700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1291012"/>
            <a:ext cx="8569325" cy="365125"/>
          </a:xfrm>
        </p:spPr>
        <p:txBody>
          <a:bodyPr>
            <a:noAutofit/>
          </a:bodyPr>
          <a:lstStyle/>
          <a:p>
            <a:pPr algn="ctr" eaLnBrk="1" hangingPunct="1"/>
            <a:r>
              <a:rPr lang="de-DE" altLang="de-DE" sz="2500" dirty="0" smtClean="0"/>
              <a:t>DRV </a:t>
            </a:r>
            <a:r>
              <a:rPr lang="de-DE" altLang="de-DE" sz="2500" dirty="0" err="1" smtClean="0"/>
              <a:t>KiJuReha</a:t>
            </a:r>
            <a:r>
              <a:rPr lang="de-DE" altLang="de-DE" sz="2500" dirty="0" smtClean="0"/>
              <a:t> – mit /ohne Begleitperson</a:t>
            </a:r>
          </a:p>
        </p:txBody>
      </p:sp>
      <p:sp>
        <p:nvSpPr>
          <p:cNvPr id="6" name="Diagonal liegende Ecken des Rechtecks abrunden 5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 dirty="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16747"/>
              </p:ext>
            </p:extLst>
          </p:nvPr>
        </p:nvGraphicFramePr>
        <p:xfrm>
          <a:off x="323528" y="1844824"/>
          <a:ext cx="8304535" cy="436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4142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gonal liegende Ecken des Rechtecks abrunden 6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11" name="Textfeld 5"/>
          <p:cNvSpPr txBox="1">
            <a:spLocks noChangeArrowheads="1"/>
          </p:cNvSpPr>
          <p:nvPr/>
        </p:nvSpPr>
        <p:spPr bwMode="auto">
          <a:xfrm>
            <a:off x="467544" y="1456519"/>
            <a:ext cx="6912768" cy="460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Dominik,  14 Jahre alt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marL="457200" indent="-457200" algn="l" eaLnBrk="1" hangingPunct="1"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Asthma bronchiale seit dem Kleinkindalter</a:t>
            </a:r>
          </a:p>
          <a:p>
            <a:pPr algn="l" eaLnBrk="1" hangingPunct="1">
              <a:defRPr/>
            </a:pPr>
            <a:r>
              <a:rPr lang="de-DE" sz="2300" dirty="0">
                <a:latin typeface="Lucida Sans" pitchFamily="34" charset="0"/>
              </a:rPr>
              <a:t> </a:t>
            </a:r>
            <a:r>
              <a:rPr lang="de-DE" sz="2300" dirty="0" smtClean="0">
                <a:latin typeface="Lucida Sans" pitchFamily="34" charset="0"/>
              </a:rPr>
              <a:t>    Auslösende Faktoren: </a:t>
            </a: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     Frühjahr, Herbst, </a:t>
            </a:r>
            <a:r>
              <a:rPr lang="de-DE" sz="2300" dirty="0" err="1" smtClean="0">
                <a:latin typeface="Lucida Sans" pitchFamily="34" charset="0"/>
              </a:rPr>
              <a:t>Gräserpollen</a:t>
            </a:r>
            <a:r>
              <a:rPr lang="de-DE" sz="2300" dirty="0" smtClean="0">
                <a:latin typeface="Lucida Sans" pitchFamily="34" charset="0"/>
              </a:rPr>
              <a:t>, Hausstaub,   </a:t>
            </a:r>
          </a:p>
          <a:p>
            <a:pPr algn="l" eaLnBrk="1" hangingPunct="1">
              <a:spcAft>
                <a:spcPts val="1200"/>
              </a:spcAft>
              <a:defRPr/>
            </a:pPr>
            <a:r>
              <a:rPr lang="de-DE" sz="2300" dirty="0">
                <a:latin typeface="Lucida Sans" pitchFamily="34" charset="0"/>
              </a:rPr>
              <a:t> </a:t>
            </a:r>
            <a:r>
              <a:rPr lang="de-DE" sz="2300" dirty="0" smtClean="0">
                <a:latin typeface="Lucida Sans" pitchFamily="34" charset="0"/>
              </a:rPr>
              <a:t>    Infekte</a:t>
            </a:r>
          </a:p>
          <a:p>
            <a:pPr marL="457200" indent="-457200" algn="l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Respiratorische Probleme 1x/Woche</a:t>
            </a:r>
          </a:p>
          <a:p>
            <a:pPr marL="457200" indent="-457200" algn="l" eaLnBrk="1" hangingPunct="1">
              <a:buFont typeface="Arial" pitchFamily="34" charset="0"/>
              <a:buChar char="•"/>
              <a:defRPr/>
            </a:pPr>
            <a:r>
              <a:rPr lang="de-DE" sz="2300" dirty="0" err="1" smtClean="0">
                <a:latin typeface="Lucida Sans" pitchFamily="34" charset="0"/>
              </a:rPr>
              <a:t>Salbutamol</a:t>
            </a:r>
            <a:r>
              <a:rPr lang="de-DE" sz="2300" dirty="0" smtClean="0">
                <a:latin typeface="Lucida Sans" pitchFamily="34" charset="0"/>
              </a:rPr>
              <a:t> vor Sport, ansonsten selten</a:t>
            </a:r>
          </a:p>
          <a:p>
            <a:pPr marL="457200" indent="-457200" algn="l" eaLnBrk="1" hangingPunct="1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Aktuell keine Dauertherapie</a:t>
            </a:r>
          </a:p>
          <a:p>
            <a:pPr marL="457200" indent="-457200" algn="l" eaLnBrk="1" hangingPunct="1"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Bekannte Sensibilisierung auf Milben (Kl. 3/5) und auf </a:t>
            </a:r>
            <a:r>
              <a:rPr lang="de-DE" sz="2300" dirty="0" err="1" smtClean="0">
                <a:latin typeface="Lucida Sans" pitchFamily="34" charset="0"/>
              </a:rPr>
              <a:t>Alternaria</a:t>
            </a:r>
            <a:endParaRPr lang="de-DE" sz="2300" dirty="0" smtClean="0">
              <a:latin typeface="Lucida Sans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296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gonal liegende Ecken des Rechtecks abrunden 6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13" name="Textfeld 5"/>
          <p:cNvSpPr txBox="1">
            <a:spLocks noChangeArrowheads="1"/>
          </p:cNvSpPr>
          <p:nvPr/>
        </p:nvSpPr>
        <p:spPr bwMode="auto">
          <a:xfrm>
            <a:off x="452755" y="1412776"/>
            <a:ext cx="6984777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Dominik, 14 Jahre alt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marL="342900" indent="-342900" algn="l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Adipositas seit mehreren Jahren</a:t>
            </a:r>
          </a:p>
          <a:p>
            <a:pPr marL="342900" indent="-342900" algn="l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Deutlicher Leidensdruck</a:t>
            </a:r>
          </a:p>
          <a:p>
            <a:pPr marL="342900" indent="-342900" algn="l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Er koche und esse gern, auch große Mengen</a:t>
            </a:r>
          </a:p>
          <a:p>
            <a:pPr marL="342900" indent="-342900" algn="l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Aufenthalt am PC etwa 25h/Woche (interaktives Computerspiel)</a:t>
            </a:r>
          </a:p>
          <a:p>
            <a:pPr marL="342900" indent="-342900" algn="l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Realschule Kl. 8, schwache Leistungen, schlecht integriert</a:t>
            </a:r>
          </a:p>
          <a:p>
            <a:pPr marL="342900" indent="-342900" algn="l" eaLnBrk="1" hangingPunct="1">
              <a:buFont typeface="Arial" pitchFamily="34" charset="0"/>
              <a:buChar char="•"/>
              <a:defRPr/>
            </a:pPr>
            <a:r>
              <a:rPr lang="de-DE" sz="2300" dirty="0" smtClean="0">
                <a:latin typeface="Lucida Sans" pitchFamily="34" charset="0"/>
              </a:rPr>
              <a:t>Sehr feinfühlig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44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gonal liegende Ecken des Rechtecks abrunden 6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CJD-Bb RZ_2se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f der gleichen Seite des Rechtecks liegende Ecken abrunden 8"/>
          <p:cNvSpPr/>
          <p:nvPr/>
        </p:nvSpPr>
        <p:spPr>
          <a:xfrm>
            <a:off x="6715125" y="6357938"/>
            <a:ext cx="2214563" cy="500062"/>
          </a:xfrm>
          <a:prstGeom prst="round2SameRect">
            <a:avLst/>
          </a:prstGeom>
          <a:solidFill>
            <a:srgbClr val="0059A4"/>
          </a:solidFill>
          <a:ln>
            <a:solidFill>
              <a:srgbClr val="0059A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fld id="{A902A17E-C44B-43D1-A2A3-93DB763C5161}" type="datetime4">
              <a:rPr lang="de-DE" sz="1400">
                <a:solidFill>
                  <a:srgbClr val="FFFFFF"/>
                </a:solidFill>
                <a:latin typeface="Lucian Sans Unicode"/>
              </a:rPr>
              <a:pPr>
                <a:defRPr/>
              </a:pPr>
              <a:t>2. April 2019</a:t>
            </a:fld>
            <a:endParaRPr lang="de-DE" sz="1400">
              <a:solidFill>
                <a:srgbClr val="FFFFFF"/>
              </a:solidFill>
              <a:latin typeface="Lucian Sans Unicode"/>
            </a:endParaRPr>
          </a:p>
        </p:txBody>
      </p:sp>
      <p:sp>
        <p:nvSpPr>
          <p:cNvPr id="10" name="Textfeld 5"/>
          <p:cNvSpPr txBox="1">
            <a:spLocks noChangeArrowheads="1"/>
          </p:cNvSpPr>
          <p:nvPr/>
        </p:nvSpPr>
        <p:spPr bwMode="auto">
          <a:xfrm>
            <a:off x="467544" y="1412776"/>
            <a:ext cx="6917382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sz="2300" b="1" dirty="0" smtClean="0">
                <a:latin typeface="Lucida Sans" pitchFamily="34" charset="0"/>
              </a:rPr>
              <a:t>Dominik, 14 Jahre alt</a:t>
            </a:r>
          </a:p>
          <a:p>
            <a:pPr algn="l" eaLnBrk="1" hangingPunct="1">
              <a:defRPr/>
            </a:pP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u="sng" dirty="0" smtClean="0">
                <a:latin typeface="Lucida Sans" pitchFamily="34" charset="0"/>
              </a:rPr>
              <a:t>Aufnahmebefund:</a:t>
            </a:r>
            <a:r>
              <a:rPr lang="de-DE" sz="2300" b="1" dirty="0" smtClean="0">
                <a:latin typeface="Lucida Sans" pitchFamily="34" charset="0"/>
              </a:rPr>
              <a:t/>
            </a:r>
            <a:br>
              <a:rPr lang="de-DE" sz="2300" b="1" dirty="0" smtClean="0">
                <a:latin typeface="Lucida Sans" pitchFamily="34" charset="0"/>
              </a:rPr>
            </a:br>
            <a:endParaRPr lang="de-DE" sz="2300" b="1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Länge: 176 cm (P96)</a:t>
            </a: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Gewicht: 104,7 kg (&gt; P99,5)</a:t>
            </a: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BMI: 33,8 kg/m² (&gt; P99,5)</a:t>
            </a:r>
          </a:p>
          <a:p>
            <a:pPr algn="l" eaLnBrk="1" hangingPunct="1">
              <a:defRPr/>
            </a:pPr>
            <a:endParaRPr lang="de-DE" sz="2300" dirty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Genua </a:t>
            </a:r>
            <a:r>
              <a:rPr lang="de-DE" sz="2300" dirty="0" err="1" smtClean="0">
                <a:latin typeface="Lucida Sans" pitchFamily="34" charset="0"/>
              </a:rPr>
              <a:t>valga</a:t>
            </a:r>
            <a:r>
              <a:rPr lang="de-DE" sz="2300" dirty="0" smtClean="0">
                <a:latin typeface="Lucida Sans" pitchFamily="34" charset="0"/>
              </a:rPr>
              <a:t>/ Knicksenkfußstellung beidseitig</a:t>
            </a: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Gynäkomastie, </a:t>
            </a:r>
            <a:r>
              <a:rPr lang="de-DE" sz="2300" dirty="0" err="1" smtClean="0">
                <a:latin typeface="Lucida Sans" pitchFamily="34" charset="0"/>
              </a:rPr>
              <a:t>Striae</a:t>
            </a:r>
            <a:r>
              <a:rPr lang="de-DE" sz="2300" dirty="0" smtClean="0">
                <a:latin typeface="Lucida Sans" pitchFamily="34" charset="0"/>
              </a:rPr>
              <a:t> </a:t>
            </a:r>
            <a:r>
              <a:rPr lang="de-DE" sz="2300" dirty="0" err="1" smtClean="0">
                <a:latin typeface="Lucida Sans" pitchFamily="34" charset="0"/>
              </a:rPr>
              <a:t>distensae</a:t>
            </a:r>
            <a:endParaRPr lang="de-DE" sz="2300" dirty="0" smtClean="0"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Interner Status regelrecht</a:t>
            </a:r>
          </a:p>
          <a:p>
            <a:pPr algn="l" eaLnBrk="1" hangingPunct="1">
              <a:defRPr/>
            </a:pPr>
            <a:r>
              <a:rPr lang="de-DE" sz="2300" dirty="0" smtClean="0">
                <a:latin typeface="Lucida Sans" pitchFamily="34" charset="0"/>
              </a:rPr>
              <a:t>Ruhig, depressiv wirkend, schwitzende Hände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625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gonal liegende Ecken des Rechtecks abrunden 4"/>
          <p:cNvSpPr/>
          <p:nvPr/>
        </p:nvSpPr>
        <p:spPr>
          <a:xfrm>
            <a:off x="214313" y="71438"/>
            <a:ext cx="4429125" cy="928687"/>
          </a:xfrm>
          <a:prstGeom prst="round2DiagRect">
            <a:avLst/>
          </a:prstGeom>
          <a:solidFill>
            <a:srgbClr val="F4A314"/>
          </a:solidFill>
          <a:ln>
            <a:solidFill>
              <a:srgbClr val="F4A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3" y="692696"/>
            <a:ext cx="8229600" cy="1143000"/>
          </a:xfrm>
        </p:spPr>
        <p:txBody>
          <a:bodyPr>
            <a:normAutofit/>
          </a:bodyPr>
          <a:lstStyle/>
          <a:p>
            <a:r>
              <a:rPr lang="de-DE" sz="4000" dirty="0" smtClean="0"/>
              <a:t>Lungenfunktion in Ruhe</a:t>
            </a:r>
            <a:endParaRPr lang="de-DE" sz="4000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608249"/>
              </p:ext>
            </p:extLst>
          </p:nvPr>
        </p:nvGraphicFramePr>
        <p:xfrm>
          <a:off x="251512" y="4797152"/>
          <a:ext cx="8526752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844"/>
                <a:gridCol w="1065844"/>
                <a:gridCol w="1065844"/>
                <a:gridCol w="1065844"/>
                <a:gridCol w="1065844"/>
                <a:gridCol w="1065844"/>
                <a:gridCol w="1065844"/>
                <a:gridCol w="1065844"/>
              </a:tblGrid>
              <a:tr h="370840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Soll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Vor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%Ist1/S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Nach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%(I2/S)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%(I2/I1)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4066">
                <a:tc>
                  <a:txBody>
                    <a:bodyPr/>
                    <a:lstStyle/>
                    <a:p>
                      <a:r>
                        <a:rPr lang="de-DE" dirty="0" smtClean="0"/>
                        <a:t>FEV 1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[L]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3.85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3.37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87.5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4.18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108.5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124.0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MEF 50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[L/s]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4.70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2.23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47.5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3.77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80.2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168.8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mtClean="0"/>
                        <a:t>SR tot</a:t>
                      </a:r>
                      <a:endParaRPr lang="de-D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[</a:t>
                      </a:r>
                      <a:r>
                        <a:rPr lang="de-DE" dirty="0" err="1" smtClean="0"/>
                        <a:t>kPa</a:t>
                      </a:r>
                      <a:r>
                        <a:rPr lang="de-DE" dirty="0" smtClean="0"/>
                        <a:t>*s]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0.53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1.76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330.0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0.56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104.6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31.7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2168"/>
            <a:ext cx="8496944" cy="30257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JD-Bb RZ_2se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1434" r="8784" b="88698"/>
          <a:stretch>
            <a:fillRect/>
          </a:stretch>
        </p:blipFill>
        <p:spPr bwMode="auto">
          <a:xfrm>
            <a:off x="6215063" y="23813"/>
            <a:ext cx="2771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292080" y="6460394"/>
            <a:ext cx="34563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/>
              <a:t>Exhalatives</a:t>
            </a:r>
            <a:r>
              <a:rPr lang="de-DE" dirty="0" smtClean="0"/>
              <a:t> Stickoxid 64 ppb (</a:t>
            </a:r>
            <a:r>
              <a:rPr lang="de-DE" dirty="0" err="1"/>
              <a:t>FeNo</a:t>
            </a:r>
            <a:r>
              <a:rPr lang="de-DE" dirty="0"/>
              <a:t>) </a:t>
            </a:r>
          </a:p>
        </p:txBody>
      </p:sp>
      <p:sp>
        <p:nvSpPr>
          <p:cNvPr id="8" name="Rechteck 7"/>
          <p:cNvSpPr/>
          <p:nvPr/>
        </p:nvSpPr>
        <p:spPr>
          <a:xfrm>
            <a:off x="4742922" y="5229200"/>
            <a:ext cx="5760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7956376" y="5237584"/>
            <a:ext cx="5760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4742922" y="5589300"/>
            <a:ext cx="5760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7956376" y="5587739"/>
            <a:ext cx="5760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3707904" y="5953724"/>
            <a:ext cx="5760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5796136" y="5953724"/>
            <a:ext cx="5760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7953785" y="5953724"/>
            <a:ext cx="5760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30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1035</Words>
  <Application>Microsoft Office PowerPoint</Application>
  <PresentationFormat>Bildschirmpräsentation (4:3)</PresentationFormat>
  <Paragraphs>441</Paragraphs>
  <Slides>40</Slides>
  <Notes>6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2" baseType="lpstr">
      <vt:lpstr>Larissa</vt:lpstr>
      <vt:lpstr>Microsoft Excel-Diagramm</vt:lpstr>
      <vt:lpstr>PowerPoint-Präsentation</vt:lpstr>
      <vt:lpstr>DRV KiJuReha 2017 - Diagnosegruppen 35.348 Maßnahmen</vt:lpstr>
      <vt:lpstr>DRV KiJuReha – Diagnosenentwicklung 2009 - 2017</vt:lpstr>
      <vt:lpstr>DRV: Kinder- und Jugendreha 2017</vt:lpstr>
      <vt:lpstr>DRV KiJuReha – mit /ohne Begleitperson</vt:lpstr>
      <vt:lpstr>PowerPoint-Präsentation</vt:lpstr>
      <vt:lpstr>PowerPoint-Präsentation</vt:lpstr>
      <vt:lpstr>PowerPoint-Präsentation</vt:lpstr>
      <vt:lpstr>Lungenfunktion in Ruhe</vt:lpstr>
      <vt:lpstr>PowerPoint-Präsentation</vt:lpstr>
      <vt:lpstr>PowerPoint-Präsentation</vt:lpstr>
      <vt:lpstr>PowerPoint-Präsentation</vt:lpstr>
      <vt:lpstr>PowerPoint-Präsentation</vt:lpstr>
      <vt:lpstr>Wann?</vt:lpstr>
      <vt:lpstr>PowerPoint-Präsentation</vt:lpstr>
      <vt:lpstr>Indikationen für die Reha</vt:lpstr>
      <vt:lpstr>Wie?</vt:lpstr>
      <vt:lpstr>Die Reha-Idee</vt:lpstr>
      <vt:lpstr>Interdisziplinäres Team</vt:lpstr>
      <vt:lpstr>Sporttherapie</vt:lpstr>
      <vt:lpstr>PowerPoint-Präsentation</vt:lpstr>
      <vt:lpstr>PowerPoint-Präsentation</vt:lpstr>
      <vt:lpstr>Einbindung der Reha in die ambulante Versorgung</vt:lpstr>
      <vt:lpstr>Wo?</vt:lpstr>
      <vt:lpstr>PowerPoint-Präsentation</vt:lpstr>
      <vt:lpstr>PowerPoint-Präsentation</vt:lpstr>
      <vt:lpstr>Wohin?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Koenen Michael</dc:creator>
  <cp:lastModifiedBy>Marschalk Elke</cp:lastModifiedBy>
  <cp:revision>168</cp:revision>
  <dcterms:created xsi:type="dcterms:W3CDTF">2015-03-10T14:28:54Z</dcterms:created>
  <dcterms:modified xsi:type="dcterms:W3CDTF">2019-04-02T12:14:21Z</dcterms:modified>
</cp:coreProperties>
</file>