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306" r:id="rId5"/>
    <p:sldId id="321" r:id="rId6"/>
    <p:sldId id="324" r:id="rId7"/>
    <p:sldId id="325" r:id="rId8"/>
    <p:sldId id="326" r:id="rId9"/>
    <p:sldId id="327" r:id="rId10"/>
    <p:sldId id="330" r:id="rId11"/>
    <p:sldId id="331" r:id="rId12"/>
    <p:sldId id="332" r:id="rId13"/>
    <p:sldId id="333" r:id="rId14"/>
    <p:sldId id="334" r:id="rId15"/>
    <p:sldId id="335" r:id="rId16"/>
    <p:sldId id="307" r:id="rId17"/>
    <p:sldId id="308" r:id="rId18"/>
    <p:sldId id="314" r:id="rId19"/>
    <p:sldId id="313" r:id="rId20"/>
    <p:sldId id="312" r:id="rId21"/>
    <p:sldId id="311" r:id="rId22"/>
    <p:sldId id="310" r:id="rId23"/>
    <p:sldId id="316" r:id="rId24"/>
    <p:sldId id="318" r:id="rId25"/>
    <p:sldId id="317" r:id="rId26"/>
    <p:sldId id="319" r:id="rId27"/>
    <p:sldId id="320" r:id="rId2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99"/>
    <a:srgbClr val="EB2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660"/>
  </p:normalViewPr>
  <p:slideViewPr>
    <p:cSldViewPr>
      <p:cViewPr>
        <p:scale>
          <a:sx n="57" d="100"/>
          <a:sy n="57" d="100"/>
        </p:scale>
        <p:origin x="-1190" y="1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7D78379-AC3F-4227-924E-77C4DD93515D}" type="datetimeFigureOut">
              <a:rPr lang="de-DE" smtClean="0"/>
              <a:t>04.04.2019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68477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7D78379-AC3F-4227-924E-77C4DD93515D}" type="datetimeFigureOut">
              <a:rPr lang="de-DE" smtClean="0"/>
              <a:t>04.04.2019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282494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7D78379-AC3F-4227-924E-77C4DD93515D}" type="datetimeFigureOut">
              <a:rPr lang="de-DE" smtClean="0"/>
              <a:t>04.04.2019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40538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7D78379-AC3F-4227-924E-77C4DD93515D}" type="datetimeFigureOut">
              <a:rPr lang="de-DE" smtClean="0"/>
              <a:t>04.04.2019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330058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7D78379-AC3F-4227-924E-77C4DD93515D}" type="datetimeFigureOut">
              <a:rPr lang="de-DE" smtClean="0"/>
              <a:t>04.04.2019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211682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7D78379-AC3F-4227-924E-77C4DD93515D}" type="datetimeFigureOut">
              <a:rPr lang="de-DE" smtClean="0"/>
              <a:t>04.04.2019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6993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7D78379-AC3F-4227-924E-77C4DD93515D}" type="datetimeFigureOut">
              <a:rPr lang="de-DE" smtClean="0"/>
              <a:t>04.04.2019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31170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7D78379-AC3F-4227-924E-77C4DD93515D}" type="datetimeFigureOut">
              <a:rPr lang="de-DE" smtClean="0"/>
              <a:t>04.04.2019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119662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7D78379-AC3F-4227-924E-77C4DD93515D}" type="datetimeFigureOut">
              <a:rPr lang="de-DE" smtClean="0"/>
              <a:t>04.04.2019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365497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7D78379-AC3F-4227-924E-77C4DD93515D}" type="datetimeFigureOut">
              <a:rPr lang="de-DE" smtClean="0"/>
              <a:t>04.04.2019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31802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7D78379-AC3F-4227-924E-77C4DD93515D}" type="datetimeFigureOut">
              <a:rPr lang="de-DE" smtClean="0"/>
              <a:t>04.04.2019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0EE69EF-5271-431A-B334-08B22A3FD29B}" type="slidenum">
              <a:rPr lang="de-DE" smtClean="0"/>
              <a:t>‹Nr.›</a:t>
            </a:fld>
            <a:endParaRPr lang="de-DE"/>
          </a:p>
        </p:txBody>
      </p:sp>
    </p:spTree>
    <p:extLst>
      <p:ext uri="{BB962C8B-B14F-4D97-AF65-F5344CB8AC3E}">
        <p14:creationId xmlns:p14="http://schemas.microsoft.com/office/powerpoint/2010/main" val="406871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78379-AC3F-4227-924E-77C4DD93515D}" type="datetimeFigureOut">
              <a:rPr lang="de-DE" smtClean="0"/>
              <a:t>04.04.2019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E69EF-5271-431A-B334-08B22A3FD29B}" type="slidenum">
              <a:rPr lang="de-DE" smtClean="0"/>
              <a:t>‹Nr.›</a:t>
            </a:fld>
            <a:endParaRPr lang="de-DE"/>
          </a:p>
        </p:txBody>
      </p:sp>
    </p:spTree>
    <p:extLst>
      <p:ext uri="{BB962C8B-B14F-4D97-AF65-F5344CB8AC3E}">
        <p14:creationId xmlns:p14="http://schemas.microsoft.com/office/powerpoint/2010/main" val="194817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461964" y="2569233"/>
            <a:ext cx="8221662" cy="1184042"/>
          </a:xfrm>
        </p:spPr>
        <p:txBody>
          <a:bodyPr>
            <a:normAutofit fontScale="90000"/>
          </a:bodyPr>
          <a:lstStyle/>
          <a:p>
            <a:r>
              <a:rPr lang="de-DE" sz="4000" b="1" dirty="0">
                <a:solidFill>
                  <a:srgbClr val="FF9900"/>
                </a:solidFill>
                <a:latin typeface="Arial" pitchFamily="34" charset="0"/>
                <a:cs typeface="Arial" pitchFamily="34" charset="0"/>
              </a:rPr>
              <a:t/>
            </a:r>
            <a:br>
              <a:rPr lang="de-DE" sz="4000" b="1" dirty="0">
                <a:solidFill>
                  <a:srgbClr val="FF9900"/>
                </a:solidFill>
                <a:latin typeface="Arial" pitchFamily="34" charset="0"/>
                <a:cs typeface="Arial" pitchFamily="34" charset="0"/>
              </a:rPr>
            </a:br>
            <a:r>
              <a:rPr lang="de-DE" sz="4000" b="1" dirty="0">
                <a:solidFill>
                  <a:srgbClr val="FF9900"/>
                </a:solidFill>
                <a:latin typeface="Arial" pitchFamily="34" charset="0"/>
                <a:cs typeface="Arial" pitchFamily="34" charset="0"/>
              </a:rPr>
              <a:t/>
            </a:r>
            <a:br>
              <a:rPr lang="de-DE" sz="4000" b="1" dirty="0">
                <a:solidFill>
                  <a:srgbClr val="FF9900"/>
                </a:solidFill>
                <a:latin typeface="Arial" pitchFamily="34" charset="0"/>
                <a:cs typeface="Arial" pitchFamily="34" charset="0"/>
              </a:rPr>
            </a:br>
            <a:r>
              <a:rPr lang="de-DE" sz="4000" b="1" dirty="0">
                <a:solidFill>
                  <a:srgbClr val="FF9900"/>
                </a:solidFill>
                <a:latin typeface="Arial" pitchFamily="34" charset="0"/>
                <a:cs typeface="Arial" pitchFamily="34" charset="0"/>
              </a:rPr>
              <a:t/>
            </a:r>
            <a:br>
              <a:rPr lang="de-DE" sz="4000" b="1" dirty="0">
                <a:solidFill>
                  <a:srgbClr val="FF9900"/>
                </a:solidFill>
                <a:latin typeface="Arial" pitchFamily="34" charset="0"/>
                <a:cs typeface="Arial" pitchFamily="34" charset="0"/>
              </a:rPr>
            </a:br>
            <a:r>
              <a:rPr lang="de-DE" sz="4200" b="1" dirty="0" smtClean="0">
                <a:solidFill>
                  <a:srgbClr val="FF9900"/>
                </a:solidFill>
                <a:latin typeface="Arial" pitchFamily="34" charset="0"/>
                <a:cs typeface="Arial" pitchFamily="34" charset="0"/>
              </a:rPr>
              <a:t>KAS-Gesundheitssymposium</a:t>
            </a:r>
            <a:br>
              <a:rPr lang="de-DE" sz="4200" b="1" dirty="0" smtClean="0">
                <a:solidFill>
                  <a:srgbClr val="FF9900"/>
                </a:solidFill>
                <a:latin typeface="Arial" pitchFamily="34" charset="0"/>
                <a:cs typeface="Arial" pitchFamily="34" charset="0"/>
              </a:rPr>
            </a:br>
            <a:r>
              <a:rPr lang="de-DE" sz="4200" b="1" dirty="0" smtClean="0">
                <a:solidFill>
                  <a:srgbClr val="FF9900"/>
                </a:solidFill>
                <a:latin typeface="Arial" pitchFamily="34" charset="0"/>
                <a:cs typeface="Arial" pitchFamily="34" charset="0"/>
              </a:rPr>
              <a:t>Gesundheit von Kindern und Jugendlichen</a:t>
            </a:r>
            <a:r>
              <a:rPr lang="de-DE" b="1" dirty="0">
                <a:solidFill>
                  <a:schemeClr val="bg1"/>
                </a:solidFill>
                <a:latin typeface="Arial" pitchFamily="34" charset="0"/>
                <a:cs typeface="Arial" pitchFamily="34" charset="0"/>
              </a:rPr>
              <a:t/>
            </a:r>
            <a:br>
              <a:rPr lang="de-DE" b="1" dirty="0">
                <a:solidFill>
                  <a:schemeClr val="bg1"/>
                </a:solidFill>
                <a:latin typeface="Arial" pitchFamily="34" charset="0"/>
                <a:cs typeface="Arial" pitchFamily="34" charset="0"/>
              </a:rPr>
            </a:br>
            <a:r>
              <a:rPr lang="de-DE" b="1" dirty="0">
                <a:solidFill>
                  <a:schemeClr val="bg1"/>
                </a:solidFill>
                <a:latin typeface="Arial" pitchFamily="34" charset="0"/>
                <a:cs typeface="Arial" pitchFamily="34" charset="0"/>
              </a:rPr>
              <a:t/>
            </a:r>
            <a:br>
              <a:rPr lang="de-DE" b="1" dirty="0">
                <a:solidFill>
                  <a:schemeClr val="bg1"/>
                </a:solidFill>
                <a:latin typeface="Arial" pitchFamily="34" charset="0"/>
                <a:cs typeface="Arial" pitchFamily="34" charset="0"/>
              </a:rPr>
            </a:br>
            <a:r>
              <a:rPr lang="de-DE" sz="3300" b="1" dirty="0">
                <a:solidFill>
                  <a:schemeClr val="bg1"/>
                </a:solidFill>
                <a:latin typeface="Arial" pitchFamily="34" charset="0"/>
                <a:cs typeface="Arial" pitchFamily="34" charset="0"/>
              </a:rPr>
              <a:t>Einschätzungen und Antworten der Gesundheitspolitik </a:t>
            </a:r>
            <a:r>
              <a:rPr lang="de-DE" sz="3300" b="1" dirty="0" smtClean="0">
                <a:solidFill>
                  <a:schemeClr val="bg1"/>
                </a:solidFill>
                <a:latin typeface="Arial" pitchFamily="34" charset="0"/>
                <a:cs typeface="Arial" pitchFamily="34" charset="0"/>
              </a:rPr>
              <a:t/>
            </a:r>
            <a:br>
              <a:rPr lang="de-DE" sz="3300" b="1" dirty="0" smtClean="0">
                <a:solidFill>
                  <a:schemeClr val="bg1"/>
                </a:solidFill>
                <a:latin typeface="Arial" pitchFamily="34" charset="0"/>
                <a:cs typeface="Arial" pitchFamily="34" charset="0"/>
              </a:rPr>
            </a:br>
            <a:r>
              <a:rPr lang="de-DE" sz="3300" b="1" dirty="0" smtClean="0">
                <a:solidFill>
                  <a:schemeClr val="bg1"/>
                </a:solidFill>
                <a:latin typeface="Arial" pitchFamily="34" charset="0"/>
                <a:cs typeface="Arial" pitchFamily="34" charset="0"/>
              </a:rPr>
              <a:t/>
            </a:r>
            <a:br>
              <a:rPr lang="de-DE" sz="3300" b="1" dirty="0" smtClean="0">
                <a:solidFill>
                  <a:schemeClr val="bg1"/>
                </a:solidFill>
                <a:latin typeface="Arial" pitchFamily="34" charset="0"/>
                <a:cs typeface="Arial" pitchFamily="34" charset="0"/>
              </a:rPr>
            </a:br>
            <a:r>
              <a:rPr lang="de-DE" sz="3300" b="1" dirty="0" smtClean="0">
                <a:solidFill>
                  <a:schemeClr val="bg1"/>
                </a:solidFill>
                <a:latin typeface="Arial" pitchFamily="34" charset="0"/>
                <a:cs typeface="Arial" pitchFamily="34" charset="0"/>
              </a:rPr>
              <a:t>Sebastian Ehlers MdL</a:t>
            </a:r>
            <a:br>
              <a:rPr lang="de-DE" sz="3300" b="1" dirty="0" smtClean="0">
                <a:solidFill>
                  <a:schemeClr val="bg1"/>
                </a:solidFill>
                <a:latin typeface="Arial" pitchFamily="34" charset="0"/>
                <a:cs typeface="Arial" pitchFamily="34" charset="0"/>
              </a:rPr>
            </a:br>
            <a:r>
              <a:rPr lang="de-DE" sz="3300" b="1" dirty="0" smtClean="0">
                <a:solidFill>
                  <a:schemeClr val="bg1"/>
                </a:solidFill>
                <a:latin typeface="Arial" pitchFamily="34" charset="0"/>
                <a:cs typeface="Arial" pitchFamily="34" charset="0"/>
              </a:rPr>
              <a:t/>
            </a:r>
            <a:br>
              <a:rPr lang="de-DE" sz="3300" b="1" dirty="0" smtClean="0">
                <a:solidFill>
                  <a:schemeClr val="bg1"/>
                </a:solidFill>
                <a:latin typeface="Arial" pitchFamily="34" charset="0"/>
                <a:cs typeface="Arial" pitchFamily="34" charset="0"/>
              </a:rPr>
            </a:br>
            <a:r>
              <a:rPr lang="de-DE" sz="1600" b="1" dirty="0" smtClean="0">
                <a:solidFill>
                  <a:schemeClr val="bg1"/>
                </a:solidFill>
                <a:latin typeface="Arial" pitchFamily="34" charset="0"/>
                <a:cs typeface="Arial" pitchFamily="34" charset="0"/>
              </a:rPr>
              <a:t>Neubrandenburg, 5. April 2019</a:t>
            </a:r>
            <a:r>
              <a:rPr lang="de-DE" sz="1600" b="1" dirty="0">
                <a:solidFill>
                  <a:schemeClr val="bg1"/>
                </a:solidFill>
                <a:latin typeface="Arial" pitchFamily="34" charset="0"/>
                <a:cs typeface="Arial" pitchFamily="34" charset="0"/>
              </a:rPr>
              <a:t/>
            </a:r>
            <a:br>
              <a:rPr lang="de-DE" sz="1600" b="1" dirty="0">
                <a:solidFill>
                  <a:schemeClr val="bg1"/>
                </a:solidFill>
                <a:latin typeface="Arial" pitchFamily="34" charset="0"/>
                <a:cs typeface="Arial" pitchFamily="34" charset="0"/>
              </a:rPr>
            </a:br>
            <a:r>
              <a:rPr lang="de-DE" sz="3300" b="1" dirty="0">
                <a:solidFill>
                  <a:schemeClr val="bg1"/>
                </a:solidFill>
                <a:latin typeface="Arial" pitchFamily="34" charset="0"/>
                <a:cs typeface="Arial" pitchFamily="34" charset="0"/>
              </a:rPr>
              <a:t/>
            </a:r>
            <a:br>
              <a:rPr lang="de-DE" sz="3300" b="1" dirty="0">
                <a:solidFill>
                  <a:schemeClr val="bg1"/>
                </a:solidFill>
                <a:latin typeface="Arial" pitchFamily="34" charset="0"/>
                <a:cs typeface="Arial" pitchFamily="34" charset="0"/>
              </a:rPr>
            </a:br>
            <a:r>
              <a:rPr lang="de-DE" sz="3300" b="1" dirty="0">
                <a:solidFill>
                  <a:schemeClr val="bg1"/>
                </a:solidFill>
                <a:latin typeface="Arial" pitchFamily="34" charset="0"/>
                <a:cs typeface="Arial" pitchFamily="34" charset="0"/>
              </a:rPr>
              <a:t/>
            </a:r>
            <a:br>
              <a:rPr lang="de-DE" sz="3300" b="1" dirty="0">
                <a:solidFill>
                  <a:schemeClr val="bg1"/>
                </a:solidFill>
                <a:latin typeface="Arial" pitchFamily="34" charset="0"/>
                <a:cs typeface="Arial" pitchFamily="34" charset="0"/>
              </a:rPr>
            </a:br>
            <a:r>
              <a:rPr lang="de-DE" sz="3300" b="1" dirty="0">
                <a:solidFill>
                  <a:schemeClr val="bg1"/>
                </a:solidFill>
                <a:latin typeface="Arial" pitchFamily="34" charset="0"/>
                <a:cs typeface="Arial" pitchFamily="34" charset="0"/>
              </a:rPr>
              <a:t/>
            </a:r>
            <a:br>
              <a:rPr lang="de-DE" sz="3300" b="1" dirty="0">
                <a:solidFill>
                  <a:schemeClr val="bg1"/>
                </a:solidFill>
                <a:latin typeface="Arial" pitchFamily="34" charset="0"/>
                <a:cs typeface="Arial" pitchFamily="34" charset="0"/>
              </a:rPr>
            </a:br>
            <a:r>
              <a:rPr lang="de-DE" sz="3300" b="1" dirty="0">
                <a:solidFill>
                  <a:schemeClr val="bg1"/>
                </a:solidFill>
                <a:latin typeface="Arial" pitchFamily="34" charset="0"/>
                <a:cs typeface="Arial" pitchFamily="34" charset="0"/>
              </a:rPr>
              <a:t/>
            </a:r>
            <a:br>
              <a:rPr lang="de-DE" sz="3300" b="1" dirty="0">
                <a:solidFill>
                  <a:schemeClr val="bg1"/>
                </a:solidFill>
                <a:latin typeface="Arial" pitchFamily="34" charset="0"/>
                <a:cs typeface="Arial" pitchFamily="34" charset="0"/>
              </a:rPr>
            </a:br>
            <a:endParaRPr lang="de-DE" sz="2700" dirty="0">
              <a:solidFill>
                <a:srgbClr val="FF9900"/>
              </a:solidFill>
              <a:latin typeface="Arial" pitchFamily="34" charset="0"/>
              <a:cs typeface="Arial" pitchFamily="34" charset="0"/>
            </a:endParaRPr>
          </a:p>
        </p:txBody>
      </p:sp>
    </p:spTree>
    <p:extLst>
      <p:ext uri="{BB962C8B-B14F-4D97-AF65-F5344CB8AC3E}">
        <p14:creationId xmlns:p14="http://schemas.microsoft.com/office/powerpoint/2010/main" val="277948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6. </a:t>
            </a:r>
            <a:r>
              <a:rPr lang="de-DE" sz="2400" b="1" dirty="0" err="1" smtClean="0">
                <a:solidFill>
                  <a:srgbClr val="FF9900"/>
                </a:solidFill>
                <a:latin typeface="Arial" panose="020B0604020202020204" pitchFamily="34" charset="0"/>
                <a:cs typeface="Arial" panose="020B0604020202020204" pitchFamily="34" charset="0"/>
              </a:rPr>
              <a:t>Quengelfreie</a:t>
            </a:r>
            <a:r>
              <a:rPr lang="de-DE" sz="2400" b="1" dirty="0" smtClean="0">
                <a:solidFill>
                  <a:srgbClr val="FF9900"/>
                </a:solidFill>
                <a:latin typeface="Arial" panose="020B0604020202020204" pitchFamily="34" charset="0"/>
                <a:cs typeface="Arial" panose="020B0604020202020204" pitchFamily="34" charset="0"/>
              </a:rPr>
              <a:t> Supermarkt-Kassen. </a:t>
            </a: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Die </a:t>
            </a:r>
            <a:r>
              <a:rPr lang="de-DE" sz="2400" b="1" dirty="0">
                <a:solidFill>
                  <a:schemeClr val="bg1"/>
                </a:solidFill>
                <a:latin typeface="Arial" panose="020B0604020202020204" pitchFamily="34" charset="0"/>
                <a:cs typeface="Arial" panose="020B0604020202020204" pitchFamily="34" charset="0"/>
              </a:rPr>
              <a:t>Verantwortung für gesunde Ernährung liegt in erster Linie beim Verbraucher. Insbesondere Kinder werden durch Angebote von Süßigkeiten an Supermarktkassen unnötig in Versuchung geführt. Der Verkauf von Süßigkeiten an Supermarktkassen muss deshalb eingeschränkt werden. </a:t>
            </a:r>
            <a:endParaRPr lang="de-DE" sz="2400" dirty="0">
              <a:solidFill>
                <a:schemeClr val="bg1"/>
              </a:solidFill>
            </a:endParaRPr>
          </a:p>
        </p:txBody>
      </p:sp>
    </p:spTree>
    <p:extLst>
      <p:ext uri="{BB962C8B-B14F-4D97-AF65-F5344CB8AC3E}">
        <p14:creationId xmlns:p14="http://schemas.microsoft.com/office/powerpoint/2010/main" val="256151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7. </a:t>
            </a:r>
            <a:r>
              <a:rPr lang="de-DE" sz="2400" b="1" dirty="0">
                <a:solidFill>
                  <a:srgbClr val="FF9900"/>
                </a:solidFill>
                <a:latin typeface="Arial" panose="020B0604020202020204" pitchFamily="34" charset="0"/>
                <a:cs typeface="Arial" panose="020B0604020202020204" pitchFamily="34" charset="0"/>
              </a:rPr>
              <a:t>Präventionsgesetz umsetzen - Leitfaden Prävention anpassen. </a:t>
            </a:r>
            <a:endParaRPr lang="de-DE" sz="24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Mit </a:t>
            </a:r>
            <a:r>
              <a:rPr lang="de-DE" sz="2400" b="1" dirty="0">
                <a:solidFill>
                  <a:schemeClr val="bg1"/>
                </a:solidFill>
                <a:latin typeface="Arial" panose="020B0604020202020204" pitchFamily="34" charset="0"/>
                <a:cs typeface="Arial" panose="020B0604020202020204" pitchFamily="34" charset="0"/>
              </a:rPr>
              <a:t>Einführung des </a:t>
            </a:r>
            <a:r>
              <a:rPr lang="de-DE" sz="2400" b="1" dirty="0" smtClean="0">
                <a:solidFill>
                  <a:schemeClr val="bg1"/>
                </a:solidFill>
                <a:latin typeface="Arial" panose="020B0604020202020204" pitchFamily="34" charset="0"/>
                <a:cs typeface="Arial" panose="020B0604020202020204" pitchFamily="34" charset="0"/>
              </a:rPr>
              <a:t>Präventionsgesetzes </a:t>
            </a:r>
            <a:r>
              <a:rPr lang="de-DE" sz="2400" b="1" dirty="0">
                <a:solidFill>
                  <a:schemeClr val="bg1"/>
                </a:solidFill>
                <a:latin typeface="Arial" panose="020B0604020202020204" pitchFamily="34" charset="0"/>
                <a:cs typeface="Arial" panose="020B0604020202020204" pitchFamily="34" charset="0"/>
              </a:rPr>
              <a:t>2015 steht der GKV-Spitzenverband in der Pflicht, die Leistungen im Bereich Prävention an die neuesten wissenschaftlichen Erkenntnisse anzupassen, damit er den Krankenkassen als Handlungsmaxime zur Verfügung steht.	</a:t>
            </a:r>
          </a:p>
          <a:p>
            <a:endParaRPr lang="de-DE" dirty="0"/>
          </a:p>
        </p:txBody>
      </p:sp>
    </p:spTree>
    <p:extLst>
      <p:ext uri="{BB962C8B-B14F-4D97-AF65-F5344CB8AC3E}">
        <p14:creationId xmlns:p14="http://schemas.microsoft.com/office/powerpoint/2010/main" val="229530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fontScale="92500"/>
          </a:bodyPr>
          <a:lstStyle/>
          <a:p>
            <a:pPr marL="457200" lvl="1" indent="0">
              <a:buNone/>
            </a:pPr>
            <a:r>
              <a:rPr lang="de-DE" sz="2600" b="1" dirty="0" smtClean="0">
                <a:solidFill>
                  <a:srgbClr val="FF9900"/>
                </a:solidFill>
                <a:latin typeface="Arial" panose="020B0604020202020204" pitchFamily="34" charset="0"/>
                <a:cs typeface="Arial" panose="020B0604020202020204" pitchFamily="34" charset="0"/>
              </a:rPr>
              <a:t>8. </a:t>
            </a:r>
            <a:r>
              <a:rPr lang="de-DE" sz="2600" b="1" dirty="0">
                <a:solidFill>
                  <a:srgbClr val="FF9900"/>
                </a:solidFill>
                <a:latin typeface="Arial" panose="020B0604020202020204" pitchFamily="34" charset="0"/>
                <a:cs typeface="Arial" panose="020B0604020202020204" pitchFamily="34" charset="0"/>
              </a:rPr>
              <a:t>Transparente Kalorienangaben auf Lebensmitteln. </a:t>
            </a:r>
            <a:endParaRPr lang="de-DE" sz="26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600" b="1" dirty="0" smtClean="0">
                <a:solidFill>
                  <a:schemeClr val="bg1"/>
                </a:solidFill>
                <a:latin typeface="Arial" panose="020B0604020202020204" pitchFamily="34" charset="0"/>
                <a:cs typeface="Arial" panose="020B0604020202020204" pitchFamily="34" charset="0"/>
              </a:rPr>
              <a:t>Am </a:t>
            </a:r>
            <a:r>
              <a:rPr lang="de-DE" sz="2600" b="1" dirty="0">
                <a:solidFill>
                  <a:schemeClr val="bg1"/>
                </a:solidFill>
                <a:latin typeface="Arial" panose="020B0604020202020204" pitchFamily="34" charset="0"/>
                <a:cs typeface="Arial" panose="020B0604020202020204" pitchFamily="34" charset="0"/>
              </a:rPr>
              <a:t>Ende zählt auch die Gesamtkalorienzahl. Verbraucher können nicht immer erkennen, wie viele in einem Lebensmittel enthalten sind. Zwar sind auf jedem verpackten Lebensmittel Nährwerte angegeben, aber nicht jeder rechnet es auf die Kalorienzahl pro Portion um. Auf Verpackungen sollte daher eine realistische Portionszahl und eine Gesamtkalorienzahl angegeben werden. Weiterhin soll bei stark zuckerhaltigen Lebensmitteln oder Limonade die Anzahl der Zuckerwürfel pro Portion graphisch auf dem Etikett festgehalten werden.	</a:t>
            </a:r>
          </a:p>
          <a:p>
            <a:endParaRPr lang="de-DE" dirty="0"/>
          </a:p>
        </p:txBody>
      </p:sp>
    </p:spTree>
    <p:extLst>
      <p:ext uri="{BB962C8B-B14F-4D97-AF65-F5344CB8AC3E}">
        <p14:creationId xmlns:p14="http://schemas.microsoft.com/office/powerpoint/2010/main" val="347673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9. </a:t>
            </a:r>
            <a:r>
              <a:rPr lang="de-DE" sz="2400" b="1" dirty="0">
                <a:solidFill>
                  <a:srgbClr val="FF9900"/>
                </a:solidFill>
                <a:latin typeface="Arial" panose="020B0604020202020204" pitchFamily="34" charset="0"/>
                <a:cs typeface="Arial" panose="020B0604020202020204" pitchFamily="34" charset="0"/>
              </a:rPr>
              <a:t>Adipositas als chronische Krankheit anerkennen – Stigmatisierung beenden. </a:t>
            </a:r>
            <a:endParaRPr lang="de-DE" sz="24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Adipositas </a:t>
            </a:r>
            <a:r>
              <a:rPr lang="de-DE" sz="2400" b="1" dirty="0">
                <a:solidFill>
                  <a:schemeClr val="bg1"/>
                </a:solidFill>
                <a:latin typeface="Arial" panose="020B0604020202020204" pitchFamily="34" charset="0"/>
                <a:cs typeface="Arial" panose="020B0604020202020204" pitchFamily="34" charset="0"/>
              </a:rPr>
              <a:t>nicht als chronische Krankheit anzuerkennen, wird den komplexen Faktoren, die zu Adipositas führen können, nicht gerecht. Die Schuldzuweisung, unter der die Betroffenen oft leiden, kann nicht nur die Krankheit gravierend verschlechtern, sondern auch mit sozialen und psychischen Problemen einhergehen. Eine Anerkennung als chronische Erkrankung erleichtert spätere Abrechnungen mit den Krankenkassen. </a:t>
            </a:r>
            <a:endParaRPr lang="de-DE" sz="2400" dirty="0">
              <a:solidFill>
                <a:schemeClr val="bg1"/>
              </a:solidFill>
            </a:endParaRPr>
          </a:p>
        </p:txBody>
      </p:sp>
    </p:spTree>
    <p:extLst>
      <p:ext uri="{BB962C8B-B14F-4D97-AF65-F5344CB8AC3E}">
        <p14:creationId xmlns:p14="http://schemas.microsoft.com/office/powerpoint/2010/main" val="115039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10. </a:t>
            </a:r>
            <a:r>
              <a:rPr lang="de-DE" sz="2400" b="1" dirty="0">
                <a:solidFill>
                  <a:srgbClr val="FF9900"/>
                </a:solidFill>
                <a:latin typeface="Arial" panose="020B0604020202020204" pitchFamily="34" charset="0"/>
                <a:cs typeface="Arial" panose="020B0604020202020204" pitchFamily="34" charset="0"/>
              </a:rPr>
              <a:t>Spielerische Anreize schaffen – Motivation </a:t>
            </a:r>
            <a:r>
              <a:rPr lang="de-DE" sz="2400" b="1" dirty="0" smtClean="0">
                <a:solidFill>
                  <a:srgbClr val="FF9900"/>
                </a:solidFill>
                <a:latin typeface="Arial" panose="020B0604020202020204" pitchFamily="34" charset="0"/>
                <a:cs typeface="Arial" panose="020B0604020202020204" pitchFamily="34" charset="0"/>
              </a:rPr>
              <a:t>fördern.</a:t>
            </a: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Fehlende </a:t>
            </a:r>
            <a:r>
              <a:rPr lang="de-DE" sz="2400" b="1" dirty="0">
                <a:solidFill>
                  <a:schemeClr val="bg1"/>
                </a:solidFill>
                <a:latin typeface="Arial" panose="020B0604020202020204" pitchFamily="34" charset="0"/>
                <a:cs typeface="Arial" panose="020B0604020202020204" pitchFamily="34" charset="0"/>
              </a:rPr>
              <a:t>Prävention, geringe Motivation und mangelnde Kenntnis über Langzeitfolgen bewirken und begünstigen gesundheitliche Fehlentwicklungen in der Bevölkerung. Hier kann also die Anwendung spieltypischer Elemente in einem spielfremden Kontext unterstützend eingesetzt werden. Spielmechaniken können komplizierte Sachverhalte besser kommunizieren, die Motivation durch Wettbewerb Spielerfolge verbessern und nicht sichtbare Langzeiteffekte im Zeitraffer simulieren. </a:t>
            </a:r>
            <a:endParaRPr lang="de-DE" sz="2400" dirty="0">
              <a:solidFill>
                <a:schemeClr val="bg1"/>
              </a:solidFill>
            </a:endParaRPr>
          </a:p>
        </p:txBody>
      </p:sp>
    </p:spTree>
    <p:extLst>
      <p:ext uri="{BB962C8B-B14F-4D97-AF65-F5344CB8AC3E}">
        <p14:creationId xmlns:p14="http://schemas.microsoft.com/office/powerpoint/2010/main" val="187689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fontScale="85000" lnSpcReduction="10000"/>
          </a:bodyPr>
          <a:lstStyle/>
          <a:p>
            <a:pPr marL="457200" lvl="1" indent="0">
              <a:buNone/>
            </a:pPr>
            <a:r>
              <a:rPr lang="de-DE" b="1" dirty="0" smtClean="0">
                <a:solidFill>
                  <a:srgbClr val="FF9900"/>
                </a:solidFill>
                <a:latin typeface="Arial" panose="020B0604020202020204" pitchFamily="34" charset="0"/>
                <a:cs typeface="Arial" panose="020B0604020202020204" pitchFamily="34" charset="0"/>
              </a:rPr>
              <a:t>11. </a:t>
            </a:r>
            <a:r>
              <a:rPr lang="de-DE" b="1" dirty="0">
                <a:solidFill>
                  <a:srgbClr val="FF9900"/>
                </a:solidFill>
                <a:latin typeface="Arial" panose="020B0604020202020204" pitchFamily="34" charset="0"/>
                <a:cs typeface="Arial" panose="020B0604020202020204" pitchFamily="34" charset="0"/>
              </a:rPr>
              <a:t>Übergewicht frühzeitig erkennen – Anschaffung von Körperkompositionswaagen fördern. </a:t>
            </a:r>
            <a:endParaRPr lang="de-DE" b="1" dirty="0" smtClean="0">
              <a:solidFill>
                <a:srgbClr val="FF9900"/>
              </a:solidFill>
              <a:latin typeface="Arial" panose="020B0604020202020204" pitchFamily="34" charset="0"/>
              <a:cs typeface="Arial" panose="020B0604020202020204" pitchFamily="34" charset="0"/>
            </a:endParaRPr>
          </a:p>
          <a:p>
            <a:pPr marL="457200" lvl="1" indent="0">
              <a:buNone/>
            </a:pPr>
            <a:r>
              <a:rPr lang="de-DE" b="1" dirty="0" smtClean="0">
                <a:solidFill>
                  <a:schemeClr val="bg1"/>
                </a:solidFill>
                <a:latin typeface="Arial" panose="020B0604020202020204" pitchFamily="34" charset="0"/>
                <a:cs typeface="Arial" panose="020B0604020202020204" pitchFamily="34" charset="0"/>
              </a:rPr>
              <a:t>Mehr </a:t>
            </a:r>
            <a:r>
              <a:rPr lang="de-DE" b="1" dirty="0">
                <a:solidFill>
                  <a:schemeClr val="bg1"/>
                </a:solidFill>
                <a:latin typeface="Arial" panose="020B0604020202020204" pitchFamily="34" charset="0"/>
                <a:cs typeface="Arial" panose="020B0604020202020204" pitchFamily="34" charset="0"/>
              </a:rPr>
              <a:t>als die Hälfte der Bevölkerung Mecklenburg-Vorpommerns ist übergewichtig. Bedarfsgerechte Maßnahmen zur Vorbeugung, Diagnose und Behandlung von Übergewicht gewinnen deshalb zunehmend an Bedeutung. Dies gilt umso mehr vor dem Hintergrund dramatisch steigender Fallzahlen bei der Volkskrankheit Diabetes. Standardisiertes Wiegen durch Anschaffungen von Körperfettwagen soll an Kitas, Schulen, Krankenhäusern und bei niedergelassenen Ärzten gefördert werden. </a:t>
            </a:r>
          </a:p>
          <a:p>
            <a:pPr marL="457200" lvl="1" indent="0">
              <a:buNone/>
            </a:pPr>
            <a:r>
              <a:rPr lang="de-DE"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2560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BAB7D0AE-008B-4678-97ED-9B09D4798D23}"/>
              </a:ext>
            </a:extLst>
          </p:cNvPr>
          <p:cNvSpPr>
            <a:spLocks noGrp="1"/>
          </p:cNvSpPr>
          <p:nvPr>
            <p:ph idx="1"/>
          </p:nvPr>
        </p:nvSpPr>
        <p:spPr>
          <a:xfrm>
            <a:off x="457200" y="980728"/>
            <a:ext cx="8229600" cy="5145435"/>
          </a:xfrm>
        </p:spPr>
        <p:txBody>
          <a:bodyPr>
            <a:normAutofit/>
          </a:bodyPr>
          <a:lstStyle/>
          <a:p>
            <a:pPr marL="0" indent="0">
              <a:buNone/>
            </a:pPr>
            <a:r>
              <a:rPr lang="de-DE" sz="3600" b="1" dirty="0">
                <a:solidFill>
                  <a:srgbClr val="FF9900"/>
                </a:solidFill>
                <a:latin typeface="Arial" panose="020B0604020202020204" pitchFamily="34" charset="0"/>
                <a:cs typeface="Arial" panose="020B0604020202020204" pitchFamily="34" charset="0"/>
              </a:rPr>
              <a:t>Nationale Adipositas-Strategie:</a:t>
            </a:r>
          </a:p>
          <a:p>
            <a:pPr marL="0" indent="0">
              <a:buNone/>
            </a:pPr>
            <a:endParaRPr lang="de-DE" sz="20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b="1" dirty="0">
                <a:solidFill>
                  <a:schemeClr val="bg1"/>
                </a:solidFill>
                <a:latin typeface="Arial" panose="020B0604020202020204" pitchFamily="34" charset="0"/>
                <a:cs typeface="Arial" panose="020B0604020202020204" pitchFamily="34" charset="0"/>
              </a:rPr>
              <a:t>Mittel für Adipositas-Forschung erhöhen</a:t>
            </a:r>
          </a:p>
          <a:p>
            <a:pPr lvl="1">
              <a:buFont typeface="Wingdings" panose="05000000000000000000" pitchFamily="2" charset="2"/>
              <a:buChar char="§"/>
            </a:pPr>
            <a:r>
              <a:rPr lang="de-DE" b="1" dirty="0">
                <a:solidFill>
                  <a:schemeClr val="bg1"/>
                </a:solidFill>
                <a:latin typeface="Arial" panose="020B0604020202020204" pitchFamily="34" charset="0"/>
                <a:cs typeface="Arial" panose="020B0604020202020204" pitchFamily="34" charset="0"/>
              </a:rPr>
              <a:t>Ressort- und länderübergreifender Ansatz</a:t>
            </a:r>
          </a:p>
          <a:p>
            <a:pPr lvl="1">
              <a:buFont typeface="Wingdings" panose="05000000000000000000" pitchFamily="2" charset="2"/>
              <a:buChar char="§"/>
            </a:pPr>
            <a:r>
              <a:rPr lang="de-DE" b="1" dirty="0">
                <a:solidFill>
                  <a:schemeClr val="bg1"/>
                </a:solidFill>
                <a:latin typeface="Arial" panose="020B0604020202020204" pitchFamily="34" charset="0"/>
                <a:cs typeface="Arial" panose="020B0604020202020204" pitchFamily="34" charset="0"/>
              </a:rPr>
              <a:t>Nationale Adipositas-Strategie als übergeordneter Handlungsrahmen</a:t>
            </a:r>
          </a:p>
          <a:p>
            <a:pPr lvl="1">
              <a:buFont typeface="Wingdings" panose="05000000000000000000" pitchFamily="2" charset="2"/>
              <a:buChar char="§"/>
            </a:pPr>
            <a:r>
              <a:rPr lang="de-DE" b="1" dirty="0">
                <a:solidFill>
                  <a:schemeClr val="bg1"/>
                </a:solidFill>
                <a:latin typeface="Arial" panose="020B0604020202020204" pitchFamily="34" charset="0"/>
                <a:cs typeface="Arial" panose="020B0604020202020204" pitchFamily="34" charset="0"/>
              </a:rPr>
              <a:t>Adipositas-Pläne in den Ländern und Kommunen mit konkreter Ausgestaltung der Maßnahmen vor Ort</a:t>
            </a:r>
          </a:p>
          <a:p>
            <a:pPr lvl="1">
              <a:buFont typeface="Wingdings" panose="05000000000000000000" pitchFamily="2" charset="2"/>
              <a:buChar char="§"/>
            </a:pPr>
            <a:endParaRPr lang="de-D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2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86AF627B-E2E6-47F8-AC29-3893AE960337}"/>
              </a:ext>
            </a:extLst>
          </p:cNvPr>
          <p:cNvSpPr txBox="1">
            <a:spLocks/>
          </p:cNvSpPr>
          <p:nvPr/>
        </p:nvSpPr>
        <p:spPr>
          <a:xfrm>
            <a:off x="457200" y="980728"/>
            <a:ext cx="8229600"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de-DE" sz="3600" b="1" dirty="0" smtClean="0">
                <a:solidFill>
                  <a:srgbClr val="FF9900"/>
                </a:solidFill>
                <a:latin typeface="Arial" panose="020B0604020202020204" pitchFamily="34" charset="0"/>
                <a:cs typeface="Arial" panose="020B0604020202020204" pitchFamily="34" charset="0"/>
              </a:rPr>
              <a:t>Der Koalitionsvertrag </a:t>
            </a:r>
            <a:r>
              <a:rPr lang="de-DE" sz="3600" b="1" dirty="0">
                <a:solidFill>
                  <a:srgbClr val="FF9900"/>
                </a:solidFill>
                <a:latin typeface="Arial" panose="020B0604020202020204" pitchFamily="34" charset="0"/>
                <a:cs typeface="Arial" panose="020B0604020202020204" pitchFamily="34" charset="0"/>
              </a:rPr>
              <a:t>im </a:t>
            </a:r>
            <a:r>
              <a:rPr lang="de-DE" sz="3600" b="1" dirty="0" smtClean="0">
                <a:solidFill>
                  <a:srgbClr val="FF9900"/>
                </a:solidFill>
                <a:latin typeface="Arial" panose="020B0604020202020204" pitchFamily="34" charset="0"/>
                <a:cs typeface="Arial" panose="020B0604020202020204" pitchFamily="34" charset="0"/>
              </a:rPr>
              <a:t>Bund hat Teile der Forderungen aufgenommen:</a:t>
            </a:r>
            <a:endParaRPr lang="de-DE" sz="3600" b="1" dirty="0">
              <a:solidFill>
                <a:srgbClr val="FF9900"/>
              </a:solidFill>
              <a:latin typeface="Arial" panose="020B0604020202020204" pitchFamily="34" charset="0"/>
              <a:cs typeface="Arial" panose="020B0604020202020204" pitchFamily="34" charset="0"/>
            </a:endParaRPr>
          </a:p>
          <a:p>
            <a:pPr marL="0" lvl="0" indent="0">
              <a:buNone/>
            </a:pPr>
            <a:endParaRPr lang="de-DE" sz="2000" b="1" dirty="0">
              <a:solidFill>
                <a:srgbClr val="FF990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„Weitere Schwerpunkte werden in der Prävention chronischer Erkrankungen, insbesondere in der Entwicklung einer nationalen Strategie zur Reduzierung von Übergewicht vor allem bei Kindern und Jugendlichen liegen.“</a:t>
            </a:r>
          </a:p>
          <a:p>
            <a:pPr marL="914400" lvl="2" indent="0" algn="r">
              <a:buNone/>
            </a:pPr>
            <a:r>
              <a:rPr lang="de-DE" b="1" dirty="0">
                <a:solidFill>
                  <a:schemeClr val="bg1"/>
                </a:solidFill>
                <a:latin typeface="Arial" panose="020B0604020202020204" pitchFamily="34" charset="0"/>
                <a:cs typeface="Arial" panose="020B0604020202020204" pitchFamily="34" charset="0"/>
              </a:rPr>
              <a:t>		(Koalitionsvertrag: S. 100)</a:t>
            </a:r>
          </a:p>
        </p:txBody>
      </p:sp>
    </p:spTree>
    <p:extLst>
      <p:ext uri="{BB962C8B-B14F-4D97-AF65-F5344CB8AC3E}">
        <p14:creationId xmlns:p14="http://schemas.microsoft.com/office/powerpoint/2010/main" val="375836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86AF627B-E2E6-47F8-AC29-3893AE960337}"/>
              </a:ext>
            </a:extLst>
          </p:cNvPr>
          <p:cNvSpPr txBox="1">
            <a:spLocks/>
          </p:cNvSpPr>
          <p:nvPr/>
        </p:nvSpPr>
        <p:spPr>
          <a:xfrm>
            <a:off x="457200" y="980728"/>
            <a:ext cx="8229600" cy="514543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de-DE" sz="3600" b="1" dirty="0" smtClean="0">
                <a:solidFill>
                  <a:srgbClr val="FF9900"/>
                </a:solidFill>
                <a:latin typeface="Arial" panose="020B0604020202020204" pitchFamily="34" charset="0"/>
                <a:cs typeface="Arial" panose="020B0604020202020204" pitchFamily="34" charset="0"/>
              </a:rPr>
              <a:t>Der Koalitionsvertrag </a:t>
            </a:r>
            <a:r>
              <a:rPr lang="de-DE" sz="3600" b="1" dirty="0">
                <a:solidFill>
                  <a:srgbClr val="FF9900"/>
                </a:solidFill>
                <a:latin typeface="Arial" panose="020B0604020202020204" pitchFamily="34" charset="0"/>
                <a:cs typeface="Arial" panose="020B0604020202020204" pitchFamily="34" charset="0"/>
              </a:rPr>
              <a:t>im </a:t>
            </a:r>
            <a:r>
              <a:rPr lang="de-DE" sz="3600" b="1" dirty="0" smtClean="0">
                <a:solidFill>
                  <a:srgbClr val="FF9900"/>
                </a:solidFill>
                <a:latin typeface="Arial" panose="020B0604020202020204" pitchFamily="34" charset="0"/>
                <a:cs typeface="Arial" panose="020B0604020202020204" pitchFamily="34" charset="0"/>
              </a:rPr>
              <a:t>Bund hat Teile der Forderungen aufgenommen:</a:t>
            </a:r>
            <a:endParaRPr lang="de-DE" sz="3600" b="1" dirty="0">
              <a:solidFill>
                <a:srgbClr val="FF9900"/>
              </a:solidFill>
              <a:latin typeface="Arial" panose="020B0604020202020204" pitchFamily="34" charset="0"/>
              <a:cs typeface="Arial" panose="020B0604020202020204" pitchFamily="34" charset="0"/>
            </a:endParaRPr>
          </a:p>
          <a:p>
            <a:pPr marL="0" lvl="0" indent="0">
              <a:buNone/>
            </a:pPr>
            <a:endParaRPr lang="de-DE" sz="2200" b="1" dirty="0">
              <a:solidFill>
                <a:srgbClr val="FF990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200" b="1" dirty="0">
                <a:solidFill>
                  <a:schemeClr val="bg1"/>
                </a:solidFill>
                <a:latin typeface="Arial" panose="020B0604020202020204" pitchFamily="34" charset="0"/>
                <a:cs typeface="Arial" panose="020B0604020202020204" pitchFamily="34" charset="0"/>
              </a:rPr>
              <a:t>„Der Bund unterstützt die Länder, damit die Standards der Deutschen Gesellschaft für Ernährung (DGE) als Mindeststandards flächendeckend in Schulen, Kitas und in der Gemeinschaftsverpflegung eingeführt werden. Dies erfolgt über die stärkere Unterstützung der Schulvernetzungsstellen und den Ausbau des „Nationalen Qualitätszentrums für Ernährung in Kita und Schule“ (NQZ).“</a:t>
            </a:r>
          </a:p>
          <a:p>
            <a:pPr marL="0" indent="0" algn="r">
              <a:buNone/>
            </a:pPr>
            <a:r>
              <a:rPr lang="de-DE" sz="2200" b="1" dirty="0">
                <a:solidFill>
                  <a:schemeClr val="bg1"/>
                </a:solidFill>
                <a:latin typeface="Arial" panose="020B0604020202020204" pitchFamily="34" charset="0"/>
                <a:cs typeface="Arial" panose="020B0604020202020204" pitchFamily="34" charset="0"/>
              </a:rPr>
              <a:t>(Koalitionsvertrag: S. 90)</a:t>
            </a:r>
          </a:p>
        </p:txBody>
      </p:sp>
    </p:spTree>
    <p:extLst>
      <p:ext uri="{BB962C8B-B14F-4D97-AF65-F5344CB8AC3E}">
        <p14:creationId xmlns:p14="http://schemas.microsoft.com/office/powerpoint/2010/main" val="195085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5D553B8A-8AE9-4BBF-8A6A-3D21F703B7C0}"/>
              </a:ext>
            </a:extLst>
          </p:cNvPr>
          <p:cNvSpPr>
            <a:spLocks noGrp="1"/>
          </p:cNvSpPr>
          <p:nvPr>
            <p:ph idx="1"/>
          </p:nvPr>
        </p:nvSpPr>
        <p:spPr>
          <a:xfrm>
            <a:off x="457200" y="980728"/>
            <a:ext cx="8229600" cy="5145435"/>
          </a:xfrm>
        </p:spPr>
        <p:txBody>
          <a:bodyPr>
            <a:normAutofit/>
          </a:bodyPr>
          <a:lstStyle/>
          <a:p>
            <a:pPr marL="0" indent="0">
              <a:buNone/>
            </a:pPr>
            <a:endParaRPr lang="de-DE" sz="3600" b="1" dirty="0">
              <a:solidFill>
                <a:srgbClr val="FF9900"/>
              </a:solidFill>
              <a:latin typeface="Arial" panose="020B0604020202020204" pitchFamily="34" charset="0"/>
              <a:cs typeface="Arial" panose="020B0604020202020204" pitchFamily="34" charset="0"/>
              <a:sym typeface="Wingdings 3" panose="05040102010807070707" pitchFamily="18" charset="2"/>
            </a:endParaRPr>
          </a:p>
          <a:p>
            <a:pPr marL="0" indent="0">
              <a:buNone/>
            </a:pPr>
            <a:r>
              <a:rPr lang="de-DE" sz="4000" b="1" dirty="0">
                <a:solidFill>
                  <a:srgbClr val="FF9900"/>
                </a:solidFill>
                <a:latin typeface="Arial" panose="020B0604020202020204" pitchFamily="34" charset="0"/>
                <a:cs typeface="Arial" panose="020B0604020202020204" pitchFamily="34" charset="0"/>
                <a:sym typeface="Wingdings 3" panose="05040102010807070707" pitchFamily="18" charset="2"/>
              </a:rPr>
              <a:t></a:t>
            </a:r>
            <a:r>
              <a:rPr lang="de-DE" sz="3600" b="1" dirty="0">
                <a:solidFill>
                  <a:srgbClr val="FF9900"/>
                </a:solidFill>
                <a:latin typeface="Arial" panose="020B0604020202020204" pitchFamily="34" charset="0"/>
                <a:cs typeface="Arial" panose="020B0604020202020204" pitchFamily="34" charset="0"/>
                <a:sym typeface="Wingdings 3" panose="05040102010807070707" pitchFamily="18" charset="2"/>
              </a:rPr>
              <a:t>	Diese Forderungen müssen mit	Leben erfüllt werden und in 	einem Nationalen Adipositas- 	Plan münden.</a:t>
            </a:r>
            <a:endParaRPr lang="de-DE" sz="3600" b="1" dirty="0">
              <a:solidFill>
                <a:srgbClr val="FF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29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39552" y="1484784"/>
            <a:ext cx="8424936" cy="769441"/>
          </a:xfrm>
          <a:prstGeom prst="rect">
            <a:avLst/>
          </a:prstGeom>
        </p:spPr>
        <p:txBody>
          <a:bodyPr wrap="square">
            <a:spAutoFit/>
          </a:bodyPr>
          <a:lstStyle/>
          <a:p>
            <a:r>
              <a:rPr lang="de-DE" sz="4400" b="1" dirty="0">
                <a:solidFill>
                  <a:srgbClr val="FF9900"/>
                </a:solidFill>
                <a:latin typeface="Arial" pitchFamily="34" charset="0"/>
                <a:cs typeface="Arial" pitchFamily="34" charset="0"/>
              </a:rPr>
              <a:t>Adipositas</a:t>
            </a:r>
            <a:endParaRPr lang="de-DE" sz="4400" dirty="0">
              <a:solidFill>
                <a:srgbClr val="FF9900"/>
              </a:solidFill>
            </a:endParaRPr>
          </a:p>
        </p:txBody>
      </p:sp>
    </p:spTree>
    <p:extLst>
      <p:ext uri="{BB962C8B-B14F-4D97-AF65-F5344CB8AC3E}">
        <p14:creationId xmlns:p14="http://schemas.microsoft.com/office/powerpoint/2010/main" val="425478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8B6D06F1-7E59-4DDF-B30E-224BDC68FB68}"/>
              </a:ext>
            </a:extLst>
          </p:cNvPr>
          <p:cNvSpPr/>
          <p:nvPr/>
        </p:nvSpPr>
        <p:spPr>
          <a:xfrm>
            <a:off x="539552" y="1484784"/>
            <a:ext cx="8424936" cy="1446550"/>
          </a:xfrm>
          <a:prstGeom prst="rect">
            <a:avLst/>
          </a:prstGeom>
        </p:spPr>
        <p:txBody>
          <a:bodyPr wrap="square">
            <a:spAutoFit/>
          </a:bodyPr>
          <a:lstStyle/>
          <a:p>
            <a:r>
              <a:rPr lang="de-DE" sz="4400" b="1" dirty="0">
                <a:solidFill>
                  <a:srgbClr val="FF9900"/>
                </a:solidFill>
                <a:latin typeface="Arial" pitchFamily="34" charset="0"/>
                <a:cs typeface="Arial" pitchFamily="34" charset="0"/>
              </a:rPr>
              <a:t>ADHS sowie Psychopharmaka im Kindes- und Jugendalter</a:t>
            </a:r>
            <a:endParaRPr lang="de-DE" sz="4400" dirty="0">
              <a:solidFill>
                <a:srgbClr val="FF9900"/>
              </a:solidFill>
            </a:endParaRPr>
          </a:p>
        </p:txBody>
      </p:sp>
    </p:spTree>
    <p:extLst>
      <p:ext uri="{BB962C8B-B14F-4D97-AF65-F5344CB8AC3E}">
        <p14:creationId xmlns:p14="http://schemas.microsoft.com/office/powerpoint/2010/main" val="268977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5D553B8A-8AE9-4BBF-8A6A-3D21F703B7C0}"/>
              </a:ext>
            </a:extLst>
          </p:cNvPr>
          <p:cNvSpPr>
            <a:spLocks noGrp="1"/>
          </p:cNvSpPr>
          <p:nvPr>
            <p:ph idx="1"/>
          </p:nvPr>
        </p:nvSpPr>
        <p:spPr>
          <a:xfrm>
            <a:off x="457200" y="980728"/>
            <a:ext cx="8229600" cy="5145435"/>
          </a:xfrm>
        </p:spPr>
        <p:txBody>
          <a:bodyPr>
            <a:normAutofit/>
          </a:bodyPr>
          <a:lstStyle/>
          <a:p>
            <a:pPr marL="0" indent="0">
              <a:buNone/>
            </a:pPr>
            <a:r>
              <a:rPr lang="de-DE" sz="3600" b="1" dirty="0">
                <a:solidFill>
                  <a:srgbClr val="FF9900"/>
                </a:solidFill>
                <a:latin typeface="Arial" panose="020B0604020202020204" pitchFamily="34" charset="0"/>
                <a:cs typeface="Arial" panose="020B0604020202020204" pitchFamily="34" charset="0"/>
              </a:rPr>
              <a:t>Ursachen:</a:t>
            </a:r>
          </a:p>
          <a:p>
            <a:pPr marL="0" indent="0">
              <a:buNone/>
            </a:pPr>
            <a:endParaRPr lang="de-DE" sz="20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körperliche Anlagen</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umweltbedingte Einflüsse</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eingeschränkte Möglichkeiten des Aggressionsabbaus</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Medienkonsum</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geringer werdende Möglichkeiten der freien Bewegung</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instabiler werdende Familienkonstruktionen</a:t>
            </a:r>
          </a:p>
          <a:p>
            <a:pPr lvl="2">
              <a:buFont typeface="Wingdings" panose="05000000000000000000" pitchFamily="2" charset="2"/>
              <a:buChar char="§"/>
            </a:pPr>
            <a:endParaRPr lang="de-DE"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47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5D553B8A-8AE9-4BBF-8A6A-3D21F703B7C0}"/>
              </a:ext>
            </a:extLst>
          </p:cNvPr>
          <p:cNvSpPr>
            <a:spLocks noGrp="1"/>
          </p:cNvSpPr>
          <p:nvPr>
            <p:ph idx="1"/>
          </p:nvPr>
        </p:nvSpPr>
        <p:spPr>
          <a:xfrm>
            <a:off x="457200" y="980728"/>
            <a:ext cx="8229600" cy="5145435"/>
          </a:xfrm>
        </p:spPr>
        <p:txBody>
          <a:bodyPr>
            <a:normAutofit/>
          </a:bodyPr>
          <a:lstStyle/>
          <a:p>
            <a:pPr marL="0" indent="0">
              <a:buNone/>
            </a:pPr>
            <a:r>
              <a:rPr lang="de-DE" sz="3600" b="1" dirty="0">
                <a:solidFill>
                  <a:srgbClr val="FF9900"/>
                </a:solidFill>
                <a:latin typeface="Arial" panose="020B0604020202020204" pitchFamily="34" charset="0"/>
                <a:cs typeface="Arial" panose="020B0604020202020204" pitchFamily="34" charset="0"/>
              </a:rPr>
              <a:t>Folgen von ADHS können sein:</a:t>
            </a:r>
          </a:p>
          <a:p>
            <a:pPr marL="0" indent="0">
              <a:buNone/>
            </a:pPr>
            <a:endParaRPr lang="de-DE" sz="20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Schwierigkeiten in der Schule (Schulverweigerung u.a.)</a:t>
            </a:r>
          </a:p>
          <a:p>
            <a:pPr lvl="1">
              <a:buFont typeface="Wingdings" panose="05000000000000000000" pitchFamily="2" charset="2"/>
              <a:buChar char="§"/>
            </a:pPr>
            <a:endParaRPr lang="de-DE" sz="26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Probleme in der Familie</a:t>
            </a:r>
          </a:p>
          <a:p>
            <a:pPr lvl="1">
              <a:buFont typeface="Wingdings" panose="05000000000000000000" pitchFamily="2" charset="2"/>
              <a:buChar char="§"/>
            </a:pPr>
            <a:endParaRPr lang="de-DE" sz="26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erhöhte Suchtgefahr</a:t>
            </a:r>
          </a:p>
        </p:txBody>
      </p:sp>
    </p:spTree>
    <p:extLst>
      <p:ext uri="{BB962C8B-B14F-4D97-AF65-F5344CB8AC3E}">
        <p14:creationId xmlns:p14="http://schemas.microsoft.com/office/powerpoint/2010/main" val="42489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xmlns="" id="{5D553B8A-8AE9-4BBF-8A6A-3D21F703B7C0}"/>
              </a:ext>
            </a:extLst>
          </p:cNvPr>
          <p:cNvSpPr>
            <a:spLocks noGrp="1"/>
          </p:cNvSpPr>
          <p:nvPr>
            <p:ph idx="1"/>
          </p:nvPr>
        </p:nvSpPr>
        <p:spPr>
          <a:xfrm>
            <a:off x="457200" y="980728"/>
            <a:ext cx="8229600" cy="5145435"/>
          </a:xfrm>
        </p:spPr>
        <p:txBody>
          <a:bodyPr>
            <a:normAutofit/>
          </a:bodyPr>
          <a:lstStyle/>
          <a:p>
            <a:pPr marL="0" indent="0">
              <a:buNone/>
            </a:pPr>
            <a:r>
              <a:rPr lang="de-DE" sz="3600" b="1" dirty="0">
                <a:solidFill>
                  <a:srgbClr val="FF9900"/>
                </a:solidFill>
                <a:latin typeface="Arial" panose="020B0604020202020204" pitchFamily="34" charset="0"/>
                <a:cs typeface="Arial" panose="020B0604020202020204" pitchFamily="34" charset="0"/>
              </a:rPr>
              <a:t>Mittel auch hier:</a:t>
            </a:r>
          </a:p>
          <a:p>
            <a:pPr marL="0" indent="0">
              <a:buNone/>
            </a:pPr>
            <a:endParaRPr lang="de-DE" sz="20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Aufklärung und Beratung aller Betroffenen etwa durch Psychotherapie, z. B. Verhaltenstherapie des Kindes</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Eltern- und Lehrertraining </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nur im Einzelfall auch eine medikamentöse Therapie</a:t>
            </a:r>
          </a:p>
          <a:p>
            <a:pPr lvl="1">
              <a:buFont typeface="Wingdings" panose="05000000000000000000" pitchFamily="2" charset="2"/>
              <a:buChar char="§"/>
            </a:pPr>
            <a:r>
              <a:rPr lang="de-DE" sz="2600" b="1" dirty="0">
                <a:solidFill>
                  <a:schemeClr val="bg1"/>
                </a:solidFill>
                <a:latin typeface="Arial" panose="020B0604020202020204" pitchFamily="34" charset="0"/>
                <a:cs typeface="Arial" panose="020B0604020202020204" pitchFamily="34" charset="0"/>
              </a:rPr>
              <a:t>bei medikamentösen Therapien ist Vorsicht geboten </a:t>
            </a:r>
          </a:p>
          <a:p>
            <a:pPr lvl="1">
              <a:buFont typeface="Wingdings" panose="05000000000000000000" pitchFamily="2" charset="2"/>
              <a:buChar char="§"/>
            </a:pPr>
            <a:endParaRPr lang="de-DE"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009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BAB7D0AE-008B-4678-97ED-9B09D4798D23}"/>
              </a:ext>
            </a:extLst>
          </p:cNvPr>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Mecklenburg-Vorpommern liegt mit einem Verordnungsanteil von 24,6 deutlich unter dem Bundesdurchschnitt von 34,6 Prozent (Auswertung von Routinedaten der TK vom Dez. 2017)</a:t>
            </a:r>
          </a:p>
          <a:p>
            <a:pPr marL="0" indent="0">
              <a:buNone/>
            </a:pPr>
            <a:endParaRPr lang="de-DE"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laut Deutschem Ärzteblatt nehmen die </a:t>
            </a:r>
            <a:r>
              <a:rPr lang="de-DE" sz="2400" b="1" dirty="0" err="1">
                <a:solidFill>
                  <a:schemeClr val="bg1"/>
                </a:solidFill>
                <a:latin typeface="Arial" panose="020B0604020202020204" pitchFamily="34" charset="0"/>
                <a:cs typeface="Arial" panose="020B0604020202020204" pitchFamily="34" charset="0"/>
              </a:rPr>
              <a:t>Psychopharmakaverordnungen</a:t>
            </a:r>
            <a:r>
              <a:rPr lang="de-DE" sz="2400" b="1" dirty="0">
                <a:solidFill>
                  <a:schemeClr val="bg1"/>
                </a:solidFill>
                <a:latin typeface="Arial" panose="020B0604020202020204" pitchFamily="34" charset="0"/>
                <a:cs typeface="Arial" panose="020B0604020202020204" pitchFamily="34" charset="0"/>
              </a:rPr>
              <a:t> bei Kindern und Jugendlichen aber zu</a:t>
            </a:r>
          </a:p>
          <a:p>
            <a:pPr marL="0" indent="0">
              <a:buNone/>
            </a:pPr>
            <a:endParaRPr lang="de-DE"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Diskussion über stärkere Regulierung für die Vergabe muss geführt werden</a:t>
            </a:r>
          </a:p>
          <a:p>
            <a:pPr marL="0" indent="0">
              <a:buNone/>
            </a:pPr>
            <a:endParaRPr lang="de-D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67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BAB7D0AE-008B-4678-97ED-9B09D4798D23}"/>
              </a:ext>
            </a:extLst>
          </p:cNvPr>
          <p:cNvSpPr>
            <a:spLocks noGrp="1"/>
          </p:cNvSpPr>
          <p:nvPr>
            <p:ph idx="1"/>
          </p:nvPr>
        </p:nvSpPr>
        <p:spPr>
          <a:xfrm>
            <a:off x="457200" y="980728"/>
            <a:ext cx="8229600" cy="5145435"/>
          </a:xfrm>
        </p:spPr>
        <p:txBody>
          <a:bodyPr>
            <a:normAutofit/>
          </a:bodyPr>
          <a:lstStyle/>
          <a:p>
            <a:pPr marL="0" indent="0">
              <a:buNone/>
            </a:pPr>
            <a:r>
              <a:rPr lang="de-DE" sz="3600" b="1" dirty="0">
                <a:solidFill>
                  <a:srgbClr val="FF9900"/>
                </a:solidFill>
                <a:latin typeface="Arial" panose="020B0604020202020204" pitchFamily="34" charset="0"/>
                <a:cs typeface="Arial" panose="020B0604020202020204" pitchFamily="34" charset="0"/>
              </a:rPr>
              <a:t>Bekämpfung von ADHS sollte ansetzen bei:</a:t>
            </a:r>
          </a:p>
          <a:p>
            <a:pPr marL="0" indent="0">
              <a:buNone/>
            </a:pPr>
            <a:endParaRPr lang="de-DE" sz="22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Erarbeitung von Präventionsmaßnahmen mit den Trägern der Familienbildung, den Trägern der Kindertagesstätten, Experten der Kinderheilkunde und der Sozialpädiatrischen Zentren</a:t>
            </a:r>
          </a:p>
          <a:p>
            <a:pPr lvl="1">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Schaffung von Bewegungsmöglichkeiten</a:t>
            </a:r>
          </a:p>
          <a:p>
            <a:pPr lvl="1">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Medienbildung schon im Kindesalter</a:t>
            </a:r>
          </a:p>
        </p:txBody>
      </p:sp>
    </p:spTree>
    <p:extLst>
      <p:ext uri="{BB962C8B-B14F-4D97-AF65-F5344CB8AC3E}">
        <p14:creationId xmlns:p14="http://schemas.microsoft.com/office/powerpoint/2010/main" val="165142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BAB7D0AE-008B-4678-97ED-9B09D4798D23}"/>
              </a:ext>
            </a:extLst>
          </p:cNvPr>
          <p:cNvSpPr>
            <a:spLocks noGrp="1"/>
          </p:cNvSpPr>
          <p:nvPr>
            <p:ph idx="1"/>
          </p:nvPr>
        </p:nvSpPr>
        <p:spPr>
          <a:xfrm>
            <a:off x="457200" y="980728"/>
            <a:ext cx="8229600" cy="5145435"/>
          </a:xfrm>
        </p:spPr>
        <p:txBody>
          <a:bodyPr>
            <a:normAutofit/>
          </a:bodyPr>
          <a:lstStyle/>
          <a:p>
            <a:pPr marL="0" indent="0">
              <a:buNone/>
            </a:pPr>
            <a:r>
              <a:rPr lang="de-DE" sz="3600" b="1" dirty="0">
                <a:solidFill>
                  <a:srgbClr val="FF9900"/>
                </a:solidFill>
                <a:latin typeface="Arial" panose="020B0604020202020204" pitchFamily="34" charset="0"/>
                <a:cs typeface="Arial" panose="020B0604020202020204" pitchFamily="34" charset="0"/>
              </a:rPr>
              <a:t>Bekämpfung von ADHS sollte ansetzen bei:</a:t>
            </a:r>
          </a:p>
          <a:p>
            <a:pPr marL="0" indent="0">
              <a:buNone/>
            </a:pPr>
            <a:endParaRPr lang="de-DE" sz="22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zukünftigen bildungs- und familienpolitischen Maßnahmen die Auswirkungen auf das kindliche Verhalten angemessen berücksichtigen</a:t>
            </a:r>
          </a:p>
          <a:p>
            <a:pPr marL="457200" lvl="1" indent="0">
              <a:buNone/>
            </a:pPr>
            <a:endParaRPr lang="de-DE" sz="2400" b="1" dirty="0">
              <a:solidFill>
                <a:schemeClr val="bg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400" b="1" dirty="0">
                <a:solidFill>
                  <a:schemeClr val="bg1"/>
                </a:solidFill>
                <a:latin typeface="Arial" panose="020B0604020202020204" pitchFamily="34" charset="0"/>
                <a:cs typeface="Arial" panose="020B0604020202020204" pitchFamily="34" charset="0"/>
              </a:rPr>
              <a:t>in der Vergangenheit hat der Gemeinsame Bundesausschuss auf sensibleren medikamentösen Einsatz hingewirkt </a:t>
            </a:r>
          </a:p>
        </p:txBody>
      </p:sp>
    </p:spTree>
    <p:extLst>
      <p:ext uri="{BB962C8B-B14F-4D97-AF65-F5344CB8AC3E}">
        <p14:creationId xmlns:p14="http://schemas.microsoft.com/office/powerpoint/2010/main" val="31269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BAB7D0AE-008B-4678-97ED-9B09D4798D23}"/>
              </a:ext>
            </a:extLst>
          </p:cNvPr>
          <p:cNvSpPr>
            <a:spLocks noGrp="1"/>
          </p:cNvSpPr>
          <p:nvPr>
            <p:ph idx="1"/>
          </p:nvPr>
        </p:nvSpPr>
        <p:spPr>
          <a:xfrm>
            <a:off x="457200" y="980728"/>
            <a:ext cx="8229600" cy="5145435"/>
          </a:xfrm>
        </p:spPr>
        <p:txBody>
          <a:bodyPr>
            <a:normAutofit/>
          </a:bodyPr>
          <a:lstStyle/>
          <a:p>
            <a:pPr marL="0" indent="0">
              <a:buNone/>
            </a:pPr>
            <a:r>
              <a:rPr lang="de-DE" sz="4000" b="1" dirty="0">
                <a:solidFill>
                  <a:srgbClr val="FF9900"/>
                </a:solidFill>
                <a:latin typeface="Arial" pitchFamily="34" charset="0"/>
                <a:cs typeface="Arial" pitchFamily="34" charset="0"/>
              </a:rPr>
              <a:t>VIELEN DANK FÜR IHRE AUFMERKSAMKEIT!</a:t>
            </a:r>
          </a:p>
          <a:p>
            <a:pPr marL="0" indent="0">
              <a:buNone/>
            </a:pPr>
            <a:endParaRPr lang="de-DE" sz="2800" b="1" dirty="0">
              <a:solidFill>
                <a:schemeClr val="bg1"/>
              </a:solidFill>
              <a:latin typeface="Arial" panose="020B0604020202020204" pitchFamily="34" charset="0"/>
              <a:cs typeface="Arial" panose="020B0604020202020204" pitchFamily="34" charset="0"/>
            </a:endParaRPr>
          </a:p>
          <a:p>
            <a:pPr marL="0" indent="0">
              <a:buNone/>
            </a:pPr>
            <a:r>
              <a:rPr lang="de-DE" sz="2800" b="1" dirty="0">
                <a:solidFill>
                  <a:schemeClr val="bg1"/>
                </a:solidFill>
                <a:latin typeface="Arial" panose="020B0604020202020204" pitchFamily="34" charset="0"/>
                <a:cs typeface="Arial" panose="020B0604020202020204" pitchFamily="34" charset="0"/>
              </a:rPr>
              <a:t>Sebastian </a:t>
            </a:r>
            <a:r>
              <a:rPr lang="de-DE" sz="2800" b="1" dirty="0" smtClean="0">
                <a:solidFill>
                  <a:schemeClr val="bg1"/>
                </a:solidFill>
                <a:latin typeface="Arial" panose="020B0604020202020204" pitchFamily="34" charset="0"/>
                <a:cs typeface="Arial" panose="020B0604020202020204" pitchFamily="34" charset="0"/>
              </a:rPr>
              <a:t>Ehlers MdL</a:t>
            </a:r>
            <a:endParaRPr lang="de-DE" sz="2800" b="1" dirty="0">
              <a:solidFill>
                <a:schemeClr val="bg1"/>
              </a:solidFill>
              <a:latin typeface="Arial" panose="020B0604020202020204" pitchFamily="34" charset="0"/>
              <a:cs typeface="Arial" panose="020B0604020202020204" pitchFamily="34" charset="0"/>
            </a:endParaRPr>
          </a:p>
          <a:p>
            <a:pPr marL="0" indent="0">
              <a:buNone/>
            </a:pPr>
            <a:r>
              <a:rPr lang="de-DE" sz="2800" b="1" dirty="0">
                <a:solidFill>
                  <a:schemeClr val="bg1"/>
                </a:solidFill>
                <a:latin typeface="Arial" panose="020B0604020202020204" pitchFamily="34" charset="0"/>
                <a:cs typeface="Arial" panose="020B0604020202020204" pitchFamily="34" charset="0"/>
              </a:rPr>
              <a:t>Gesundheitspolitischer Sprecher</a:t>
            </a:r>
          </a:p>
          <a:p>
            <a:pPr marL="0" indent="0">
              <a:buNone/>
            </a:pPr>
            <a:r>
              <a:rPr lang="de-DE" sz="2800" b="1" dirty="0">
                <a:solidFill>
                  <a:schemeClr val="bg1"/>
                </a:solidFill>
                <a:latin typeface="Arial" panose="020B0604020202020204" pitchFamily="34" charset="0"/>
                <a:cs typeface="Arial" panose="020B0604020202020204" pitchFamily="34" charset="0"/>
              </a:rPr>
              <a:t>Schloss Schwerin</a:t>
            </a:r>
          </a:p>
          <a:p>
            <a:pPr marL="0" indent="0">
              <a:buNone/>
            </a:pPr>
            <a:r>
              <a:rPr lang="de-DE" sz="2800" b="1" dirty="0" err="1">
                <a:solidFill>
                  <a:schemeClr val="bg1"/>
                </a:solidFill>
                <a:latin typeface="Arial" panose="020B0604020202020204" pitchFamily="34" charset="0"/>
                <a:cs typeface="Arial" panose="020B0604020202020204" pitchFamily="34" charset="0"/>
              </a:rPr>
              <a:t>Lennéstraße</a:t>
            </a:r>
            <a:r>
              <a:rPr lang="de-DE" sz="2800" b="1" dirty="0">
                <a:solidFill>
                  <a:schemeClr val="bg1"/>
                </a:solidFill>
                <a:latin typeface="Arial" panose="020B0604020202020204" pitchFamily="34" charset="0"/>
                <a:cs typeface="Arial" panose="020B0604020202020204" pitchFamily="34" charset="0"/>
              </a:rPr>
              <a:t> 1, 19055 Schwerin</a:t>
            </a:r>
          </a:p>
          <a:p>
            <a:pPr marL="0" indent="0">
              <a:buNone/>
            </a:pPr>
            <a:r>
              <a:rPr lang="de-DE" sz="2800" b="1" dirty="0">
                <a:solidFill>
                  <a:schemeClr val="bg1"/>
                </a:solidFill>
                <a:latin typeface="Arial" panose="020B0604020202020204" pitchFamily="34" charset="0"/>
                <a:cs typeface="Arial" panose="020B0604020202020204" pitchFamily="34" charset="0"/>
              </a:rPr>
              <a:t>ehlers@cdu.landtag-mv.de</a:t>
            </a:r>
            <a:endParaRPr lang="de-DE" sz="2800" dirty="0"/>
          </a:p>
        </p:txBody>
      </p:sp>
    </p:spTree>
    <p:extLst>
      <p:ext uri="{BB962C8B-B14F-4D97-AF65-F5344CB8AC3E}">
        <p14:creationId xmlns:p14="http://schemas.microsoft.com/office/powerpoint/2010/main" val="182899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59532" y="1052736"/>
            <a:ext cx="8424936" cy="4524315"/>
          </a:xfrm>
          <a:prstGeom prst="rect">
            <a:avLst/>
          </a:prstGeom>
        </p:spPr>
        <p:txBody>
          <a:bodyPr wrap="square">
            <a:spAutoFit/>
          </a:bodyPr>
          <a:lstStyle/>
          <a:p>
            <a:pPr marL="85725"/>
            <a:r>
              <a:rPr lang="de-DE" sz="3600" b="1" dirty="0">
                <a:solidFill>
                  <a:schemeClr val="bg1"/>
                </a:solidFill>
                <a:latin typeface="Arial" pitchFamily="34" charset="0"/>
                <a:cs typeface="Arial" pitchFamily="34" charset="0"/>
              </a:rPr>
              <a:t>Ärzteblatt: </a:t>
            </a:r>
          </a:p>
          <a:p>
            <a:pPr marL="85725"/>
            <a:r>
              <a:rPr lang="de-DE" sz="2800" b="1" dirty="0">
                <a:solidFill>
                  <a:schemeClr val="bg1"/>
                </a:solidFill>
                <a:latin typeface="Arial" pitchFamily="34" charset="0"/>
                <a:cs typeface="Arial" pitchFamily="34" charset="0"/>
              </a:rPr>
              <a:t>In Deutschland gilt mehr als die Hälfte der Menschen als übergewichtig. </a:t>
            </a:r>
          </a:p>
          <a:p>
            <a:pPr marL="85725"/>
            <a:endParaRPr lang="de-DE" sz="2800" b="1" dirty="0">
              <a:solidFill>
                <a:schemeClr val="bg1"/>
              </a:solidFill>
              <a:latin typeface="Arial" pitchFamily="34" charset="0"/>
              <a:cs typeface="Arial" pitchFamily="34" charset="0"/>
            </a:endParaRPr>
          </a:p>
          <a:p>
            <a:pPr marL="85725"/>
            <a:r>
              <a:rPr lang="de-DE" sz="3600" b="1" dirty="0">
                <a:solidFill>
                  <a:schemeClr val="bg1"/>
                </a:solidFill>
                <a:latin typeface="Arial" panose="020B0604020202020204" pitchFamily="34" charset="0"/>
                <a:cs typeface="Arial" panose="020B0604020202020204" pitchFamily="34" charset="0"/>
              </a:rPr>
              <a:t>Prof. Dr. med. Matthias </a:t>
            </a:r>
            <a:r>
              <a:rPr lang="de-DE" sz="3600" b="1" dirty="0" err="1">
                <a:solidFill>
                  <a:schemeClr val="bg1"/>
                </a:solidFill>
                <a:latin typeface="Arial" panose="020B0604020202020204" pitchFamily="34" charset="0"/>
                <a:cs typeface="Arial" panose="020B0604020202020204" pitchFamily="34" charset="0"/>
              </a:rPr>
              <a:t>Blüher</a:t>
            </a:r>
            <a:r>
              <a:rPr lang="de-DE" sz="3600" b="1" dirty="0">
                <a:solidFill>
                  <a:schemeClr val="bg1"/>
                </a:solidFill>
                <a:latin typeface="Arial" panose="020B0604020202020204" pitchFamily="34" charset="0"/>
                <a:cs typeface="Arial" panose="020B0604020202020204" pitchFamily="34" charset="0"/>
              </a:rPr>
              <a:t> (Präsident der DAG):</a:t>
            </a:r>
          </a:p>
          <a:p>
            <a:pPr marL="85725"/>
            <a:r>
              <a:rPr lang="de-DE" sz="2800" b="1" dirty="0">
                <a:solidFill>
                  <a:schemeClr val="bg1"/>
                </a:solidFill>
                <a:latin typeface="Arial" panose="020B0604020202020204" pitchFamily="34" charset="0"/>
                <a:cs typeface="Arial" panose="020B0604020202020204" pitchFamily="34" charset="0"/>
              </a:rPr>
              <a:t>„Die Versorgung adipöser Menschen bleibt ein dickes, ungelöstes Problem.“</a:t>
            </a:r>
          </a:p>
          <a:p>
            <a:pPr marL="657225" indent="-571500">
              <a:buFont typeface="Wingdings" panose="05000000000000000000" pitchFamily="2" charset="2"/>
              <a:buChar char="§"/>
            </a:pPr>
            <a:endParaRPr lang="de-DE"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4257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C2B346E4-C018-40B0-AFCA-CAB676C80DE1}"/>
              </a:ext>
            </a:extLst>
          </p:cNvPr>
          <p:cNvSpPr>
            <a:spLocks noGrp="1"/>
          </p:cNvSpPr>
          <p:nvPr>
            <p:ph idx="1"/>
          </p:nvPr>
        </p:nvSpPr>
        <p:spPr>
          <a:xfrm>
            <a:off x="457200" y="980728"/>
            <a:ext cx="8229600" cy="5145435"/>
          </a:xfrm>
        </p:spPr>
        <p:txBody>
          <a:bodyPr>
            <a:normAutofit/>
          </a:bodyPr>
          <a:lstStyle/>
          <a:p>
            <a:pPr marL="0" indent="0">
              <a:buNone/>
            </a:pPr>
            <a:r>
              <a:rPr lang="de-DE" sz="2800" b="1" dirty="0" smtClean="0">
                <a:solidFill>
                  <a:schemeClr val="bg1"/>
                </a:solidFill>
                <a:latin typeface="Arial" panose="020B0604020202020204" pitchFamily="34" charset="0"/>
                <a:cs typeface="Arial" panose="020B0604020202020204" pitchFamily="34" charset="0"/>
              </a:rPr>
              <a:t>Um das Problem in den Griff zu bekommen, brauchen wir einen ganzheitlichen Ansatz. </a:t>
            </a:r>
          </a:p>
          <a:p>
            <a:pPr marL="0" indent="0">
              <a:buNone/>
            </a:pPr>
            <a:endParaRPr lang="de-DE" sz="2800" b="1" dirty="0" smtClean="0">
              <a:solidFill>
                <a:schemeClr val="bg1"/>
              </a:solidFill>
              <a:latin typeface="Arial" panose="020B0604020202020204" pitchFamily="34" charset="0"/>
              <a:cs typeface="Arial" panose="020B0604020202020204" pitchFamily="34" charset="0"/>
            </a:endParaRPr>
          </a:p>
          <a:p>
            <a:pPr marL="0" indent="0">
              <a:buNone/>
            </a:pPr>
            <a:r>
              <a:rPr lang="de-DE" sz="2800" b="1" dirty="0" smtClean="0">
                <a:solidFill>
                  <a:schemeClr val="bg1"/>
                </a:solidFill>
                <a:latin typeface="Arial" panose="020B0604020202020204" pitchFamily="34" charset="0"/>
                <a:cs typeface="Arial" panose="020B0604020202020204" pitchFamily="34" charset="0"/>
              </a:rPr>
              <a:t>Gemeinsam mit Dietrich </a:t>
            </a:r>
            <a:r>
              <a:rPr lang="de-DE" sz="2800" b="1" dirty="0" err="1" smtClean="0">
                <a:solidFill>
                  <a:schemeClr val="bg1"/>
                </a:solidFill>
                <a:latin typeface="Arial" panose="020B0604020202020204" pitchFamily="34" charset="0"/>
                <a:cs typeface="Arial" panose="020B0604020202020204" pitchFamily="34" charset="0"/>
              </a:rPr>
              <a:t>Monstadt</a:t>
            </a:r>
            <a:r>
              <a:rPr lang="de-DE" sz="2800" b="1" dirty="0" smtClean="0">
                <a:solidFill>
                  <a:schemeClr val="bg1"/>
                </a:solidFill>
                <a:latin typeface="Arial" panose="020B0604020202020204" pitchFamily="34" charset="0"/>
                <a:cs typeface="Arial" panose="020B0604020202020204" pitchFamily="34" charset="0"/>
              </a:rPr>
              <a:t> MdB habe ich </a:t>
            </a:r>
            <a:r>
              <a:rPr lang="de-DE" sz="2800" b="1" dirty="0">
                <a:solidFill>
                  <a:schemeClr val="bg1"/>
                </a:solidFill>
                <a:latin typeface="Arial" panose="020B0604020202020204" pitchFamily="34" charset="0"/>
                <a:cs typeface="Arial" panose="020B0604020202020204" pitchFamily="34" charset="0"/>
              </a:rPr>
              <a:t>Vorschläge </a:t>
            </a:r>
            <a:r>
              <a:rPr lang="de-DE" sz="2800" b="1" dirty="0" smtClean="0">
                <a:solidFill>
                  <a:schemeClr val="bg1"/>
                </a:solidFill>
                <a:latin typeface="Arial" panose="020B0604020202020204" pitchFamily="34" charset="0"/>
                <a:cs typeface="Arial" panose="020B0604020202020204" pitchFamily="34" charset="0"/>
              </a:rPr>
              <a:t>für einen Masterplan  </a:t>
            </a:r>
            <a:r>
              <a:rPr lang="de-DE" sz="2800" b="1" dirty="0">
                <a:solidFill>
                  <a:schemeClr val="bg1"/>
                </a:solidFill>
                <a:latin typeface="Arial" panose="020B0604020202020204" pitchFamily="34" charset="0"/>
                <a:cs typeface="Arial" panose="020B0604020202020204" pitchFamily="34" charset="0"/>
              </a:rPr>
              <a:t>„Mecklenburg-Vorpommern 2020 – Gesundheit, Sport, Ernährung“ </a:t>
            </a:r>
            <a:r>
              <a:rPr lang="de-DE" sz="2800" b="1" dirty="0" smtClean="0">
                <a:solidFill>
                  <a:schemeClr val="bg1"/>
                </a:solidFill>
                <a:latin typeface="Arial" panose="020B0604020202020204" pitchFamily="34" charset="0"/>
                <a:cs typeface="Arial" panose="020B0604020202020204" pitchFamily="34" charset="0"/>
              </a:rPr>
              <a:t>erarbeitet.</a:t>
            </a:r>
            <a:endParaRPr lang="de-DE" sz="2800" b="1" dirty="0">
              <a:solidFill>
                <a:schemeClr val="bg1"/>
              </a:solidFill>
              <a:latin typeface="Arial" panose="020B0604020202020204" pitchFamily="34" charset="0"/>
              <a:cs typeface="Arial" panose="020B0604020202020204" pitchFamily="34" charset="0"/>
            </a:endParaRPr>
          </a:p>
          <a:p>
            <a:pPr marL="0" indent="0">
              <a:buNone/>
            </a:pPr>
            <a:endParaRPr lang="de-D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4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fontScale="92500"/>
          </a:bodyPr>
          <a:lstStyle/>
          <a:p>
            <a:pPr marL="457200" lvl="1" indent="0">
              <a:buNone/>
            </a:pPr>
            <a:r>
              <a:rPr lang="de-DE" sz="2600" b="1" dirty="0" smtClean="0">
                <a:solidFill>
                  <a:srgbClr val="FF9900"/>
                </a:solidFill>
                <a:latin typeface="Arial" panose="020B0604020202020204" pitchFamily="34" charset="0"/>
                <a:cs typeface="Arial" panose="020B0604020202020204" pitchFamily="34" charset="0"/>
              </a:rPr>
              <a:t>1. Gesundheitsfördernde KITAS – frisch und</a:t>
            </a:r>
          </a:p>
          <a:p>
            <a:pPr marL="457200" lvl="1" indent="0">
              <a:buNone/>
            </a:pPr>
            <a:r>
              <a:rPr lang="de-DE" sz="2600" b="1" dirty="0" smtClean="0">
                <a:solidFill>
                  <a:srgbClr val="FF9900"/>
                </a:solidFill>
                <a:latin typeface="Arial" panose="020B0604020202020204" pitchFamily="34" charset="0"/>
                <a:cs typeface="Arial" panose="020B0604020202020204" pitchFamily="34" charset="0"/>
              </a:rPr>
              <a:t>saisonal, in der KITA gekocht.</a:t>
            </a:r>
          </a:p>
          <a:p>
            <a:pPr marL="457200" lvl="1" indent="0">
              <a:buNone/>
            </a:pPr>
            <a:r>
              <a:rPr lang="de-DE" sz="2600" b="1" dirty="0" smtClean="0">
                <a:solidFill>
                  <a:schemeClr val="bg1"/>
                </a:solidFill>
                <a:latin typeface="Arial" panose="020B0604020202020204" pitchFamily="34" charset="0"/>
                <a:cs typeface="Arial" panose="020B0604020202020204" pitchFamily="34" charset="0"/>
              </a:rPr>
              <a:t>Im </a:t>
            </a:r>
            <a:r>
              <a:rPr lang="de-DE" sz="2600" b="1" dirty="0" err="1" smtClean="0">
                <a:solidFill>
                  <a:schemeClr val="bg1"/>
                </a:solidFill>
                <a:latin typeface="Arial" panose="020B0604020202020204" pitchFamily="34" charset="0"/>
                <a:cs typeface="Arial" panose="020B0604020202020204" pitchFamily="34" charset="0"/>
              </a:rPr>
              <a:t>Kifög</a:t>
            </a:r>
            <a:r>
              <a:rPr lang="de-DE" sz="2600" b="1" dirty="0" smtClean="0">
                <a:solidFill>
                  <a:schemeClr val="bg1"/>
                </a:solidFill>
                <a:latin typeface="Arial" panose="020B0604020202020204" pitchFamily="34" charset="0"/>
                <a:cs typeface="Arial" panose="020B0604020202020204" pitchFamily="34" charset="0"/>
              </a:rPr>
              <a:t> </a:t>
            </a:r>
            <a:r>
              <a:rPr lang="de-DE" sz="2600" b="1" dirty="0">
                <a:solidFill>
                  <a:schemeClr val="bg1"/>
                </a:solidFill>
                <a:latin typeface="Arial" panose="020B0604020202020204" pitchFamily="34" charset="0"/>
                <a:cs typeface="Arial" panose="020B0604020202020204" pitchFamily="34" charset="0"/>
              </a:rPr>
              <a:t>muss der Aspekt „gesunde </a:t>
            </a:r>
            <a:r>
              <a:rPr lang="de-DE" sz="2600" b="1" dirty="0" smtClean="0">
                <a:solidFill>
                  <a:schemeClr val="bg1"/>
                </a:solidFill>
                <a:latin typeface="Arial" panose="020B0604020202020204" pitchFamily="34" charset="0"/>
                <a:cs typeface="Arial" panose="020B0604020202020204" pitchFamily="34" charset="0"/>
              </a:rPr>
              <a:t>Ernährung</a:t>
            </a:r>
            <a:r>
              <a:rPr lang="de-DE" sz="2600" b="1" dirty="0">
                <a:solidFill>
                  <a:schemeClr val="bg1"/>
                </a:solidFill>
                <a:latin typeface="Arial" panose="020B0604020202020204" pitchFamily="34" charset="0"/>
                <a:cs typeface="Arial" panose="020B0604020202020204" pitchFamily="34" charset="0"/>
              </a:rPr>
              <a:t>“ verbindlicher an den </a:t>
            </a:r>
            <a:r>
              <a:rPr lang="de-DE" sz="2600" b="1" dirty="0" smtClean="0">
                <a:solidFill>
                  <a:schemeClr val="bg1"/>
                </a:solidFill>
                <a:latin typeface="Arial" panose="020B0604020202020204" pitchFamily="34" charset="0"/>
                <a:cs typeface="Arial" panose="020B0604020202020204" pitchFamily="34" charset="0"/>
              </a:rPr>
              <a:t>	Grundsätzen </a:t>
            </a:r>
            <a:r>
              <a:rPr lang="de-DE" sz="2600" b="1" dirty="0">
                <a:solidFill>
                  <a:schemeClr val="bg1"/>
                </a:solidFill>
                <a:latin typeface="Arial" panose="020B0604020202020204" pitchFamily="34" charset="0"/>
                <a:cs typeface="Arial" panose="020B0604020202020204" pitchFamily="34" charset="0"/>
              </a:rPr>
              <a:t>der deutschen Gesellschaft für </a:t>
            </a:r>
            <a:r>
              <a:rPr lang="de-DE" sz="2600" b="1" dirty="0" smtClean="0">
                <a:solidFill>
                  <a:schemeClr val="bg1"/>
                </a:solidFill>
                <a:latin typeface="Arial" panose="020B0604020202020204" pitchFamily="34" charset="0"/>
                <a:cs typeface="Arial" panose="020B0604020202020204" pitchFamily="34" charset="0"/>
              </a:rPr>
              <a:t>Ernährung </a:t>
            </a:r>
            <a:r>
              <a:rPr lang="de-DE" sz="2600" b="1" dirty="0">
                <a:solidFill>
                  <a:schemeClr val="bg1"/>
                </a:solidFill>
                <a:latin typeface="Arial" panose="020B0604020202020204" pitchFamily="34" charset="0"/>
                <a:cs typeface="Arial" panose="020B0604020202020204" pitchFamily="34" charset="0"/>
              </a:rPr>
              <a:t>ausgerichtet werden. KITAS mit </a:t>
            </a:r>
            <a:r>
              <a:rPr lang="de-DE" sz="2600" b="1" dirty="0" smtClean="0">
                <a:solidFill>
                  <a:schemeClr val="bg1"/>
                </a:solidFill>
                <a:latin typeface="Arial" panose="020B0604020202020204" pitchFamily="34" charset="0"/>
                <a:cs typeface="Arial" panose="020B0604020202020204" pitchFamily="34" charset="0"/>
              </a:rPr>
              <a:t>eigener </a:t>
            </a:r>
            <a:r>
              <a:rPr lang="de-DE" sz="2600" b="1" dirty="0">
                <a:solidFill>
                  <a:schemeClr val="bg1"/>
                </a:solidFill>
                <a:latin typeface="Arial" panose="020B0604020202020204" pitchFamily="34" charset="0"/>
                <a:cs typeface="Arial" panose="020B0604020202020204" pitchFamily="34" charset="0"/>
              </a:rPr>
              <a:t>Küche sollen besonders unterstützt </a:t>
            </a:r>
            <a:r>
              <a:rPr lang="de-DE" sz="2600" b="1" dirty="0" smtClean="0">
                <a:solidFill>
                  <a:schemeClr val="bg1"/>
                </a:solidFill>
                <a:latin typeface="Arial" panose="020B0604020202020204" pitchFamily="34" charset="0"/>
                <a:cs typeface="Arial" panose="020B0604020202020204" pitchFamily="34" charset="0"/>
              </a:rPr>
              <a:t>werden</a:t>
            </a:r>
            <a:r>
              <a:rPr lang="de-DE" sz="2600" b="1" dirty="0">
                <a:solidFill>
                  <a:schemeClr val="bg1"/>
                </a:solidFill>
                <a:latin typeface="Arial" panose="020B0604020202020204" pitchFamily="34" charset="0"/>
                <a:cs typeface="Arial" panose="020B0604020202020204" pitchFamily="34" charset="0"/>
              </a:rPr>
              <a:t>. Die Zertifizierung </a:t>
            </a:r>
            <a:r>
              <a:rPr lang="de-DE" sz="2600" b="1" dirty="0" smtClean="0">
                <a:solidFill>
                  <a:schemeClr val="bg1"/>
                </a:solidFill>
                <a:latin typeface="Arial" panose="020B0604020202020204" pitchFamily="34" charset="0"/>
                <a:cs typeface="Arial" panose="020B0604020202020204" pitchFamily="34" charset="0"/>
              </a:rPr>
              <a:t>„</a:t>
            </a:r>
            <a:r>
              <a:rPr lang="de-DE" sz="2600" b="1" dirty="0" err="1">
                <a:solidFill>
                  <a:schemeClr val="bg1"/>
                </a:solidFill>
                <a:latin typeface="Arial" panose="020B0604020202020204" pitchFamily="34" charset="0"/>
                <a:cs typeface="Arial" panose="020B0604020202020204" pitchFamily="34" charset="0"/>
              </a:rPr>
              <a:t>gesundsheitsfördernde</a:t>
            </a:r>
            <a:r>
              <a:rPr lang="de-DE" sz="2600" b="1" dirty="0">
                <a:solidFill>
                  <a:schemeClr val="bg1"/>
                </a:solidFill>
                <a:latin typeface="Arial" panose="020B0604020202020204" pitchFamily="34" charset="0"/>
                <a:cs typeface="Arial" panose="020B0604020202020204" pitchFamily="34" charset="0"/>
              </a:rPr>
              <a:t> KITA“ sollte stärker </a:t>
            </a:r>
            <a:r>
              <a:rPr lang="de-DE" sz="2600" b="1" dirty="0" smtClean="0">
                <a:solidFill>
                  <a:schemeClr val="bg1"/>
                </a:solidFill>
                <a:latin typeface="Arial" panose="020B0604020202020204" pitchFamily="34" charset="0"/>
                <a:cs typeface="Arial" panose="020B0604020202020204" pitchFamily="34" charset="0"/>
              </a:rPr>
              <a:t>publik </a:t>
            </a:r>
            <a:r>
              <a:rPr lang="de-DE" sz="2600" b="1" dirty="0">
                <a:solidFill>
                  <a:schemeClr val="bg1"/>
                </a:solidFill>
                <a:latin typeface="Arial" panose="020B0604020202020204" pitchFamily="34" charset="0"/>
                <a:cs typeface="Arial" panose="020B0604020202020204" pitchFamily="34" charset="0"/>
              </a:rPr>
              <a:t>gemacht werden. Hierbei muss mit </a:t>
            </a:r>
            <a:r>
              <a:rPr lang="de-DE" sz="2600" b="1" dirty="0" smtClean="0">
                <a:solidFill>
                  <a:schemeClr val="bg1"/>
                </a:solidFill>
                <a:latin typeface="Arial" panose="020B0604020202020204" pitchFamily="34" charset="0"/>
                <a:cs typeface="Arial" panose="020B0604020202020204" pitchFamily="34" charset="0"/>
              </a:rPr>
              <a:t>relevanten </a:t>
            </a:r>
            <a:r>
              <a:rPr lang="de-DE" sz="2600" b="1" dirty="0">
                <a:solidFill>
                  <a:schemeClr val="bg1"/>
                </a:solidFill>
                <a:latin typeface="Arial" panose="020B0604020202020204" pitchFamily="34" charset="0"/>
                <a:cs typeface="Arial" panose="020B0604020202020204" pitchFamily="34" charset="0"/>
              </a:rPr>
              <a:t>Akteuren, wie Kassenärztlicher </a:t>
            </a:r>
            <a:r>
              <a:rPr lang="de-DE" sz="2600" b="1" dirty="0" smtClean="0">
                <a:solidFill>
                  <a:schemeClr val="bg1"/>
                </a:solidFill>
                <a:latin typeface="Arial" panose="020B0604020202020204" pitchFamily="34" charset="0"/>
                <a:cs typeface="Arial" panose="020B0604020202020204" pitchFamily="34" charset="0"/>
              </a:rPr>
              <a:t>Vereinigung</a:t>
            </a:r>
            <a:r>
              <a:rPr lang="de-DE" sz="2600" b="1" dirty="0">
                <a:solidFill>
                  <a:schemeClr val="bg1"/>
                </a:solidFill>
                <a:latin typeface="Arial" panose="020B0604020202020204" pitchFamily="34" charset="0"/>
                <a:cs typeface="Arial" panose="020B0604020202020204" pitchFamily="34" charset="0"/>
              </a:rPr>
              <a:t>, Hebammenverband, </a:t>
            </a:r>
            <a:r>
              <a:rPr lang="de-DE" sz="2600" b="1" dirty="0" smtClean="0">
                <a:solidFill>
                  <a:schemeClr val="bg1"/>
                </a:solidFill>
                <a:latin typeface="Arial" panose="020B0604020202020204" pitchFamily="34" charset="0"/>
                <a:cs typeface="Arial" panose="020B0604020202020204" pitchFamily="34" charset="0"/>
              </a:rPr>
              <a:t>Krankenkassen </a:t>
            </a:r>
            <a:r>
              <a:rPr lang="de-DE" sz="2600" b="1" dirty="0">
                <a:solidFill>
                  <a:schemeClr val="bg1"/>
                </a:solidFill>
                <a:latin typeface="Arial" panose="020B0604020202020204" pitchFamily="34" charset="0"/>
                <a:cs typeface="Arial" panose="020B0604020202020204" pitchFamily="34" charset="0"/>
              </a:rPr>
              <a:t>etc. zusammengearbeitet </a:t>
            </a:r>
            <a:r>
              <a:rPr lang="de-DE" sz="2600" b="1" dirty="0" smtClean="0">
                <a:solidFill>
                  <a:schemeClr val="bg1"/>
                </a:solidFill>
                <a:latin typeface="Arial" panose="020B0604020202020204" pitchFamily="34" charset="0"/>
                <a:cs typeface="Arial" panose="020B0604020202020204" pitchFamily="34" charset="0"/>
              </a:rPr>
              <a:t>werden</a:t>
            </a:r>
            <a:r>
              <a:rPr lang="de-DE" sz="2600" b="1" dirty="0">
                <a:solidFill>
                  <a:schemeClr val="bg1"/>
                </a:solidFill>
                <a:latin typeface="Arial" panose="020B0604020202020204" pitchFamily="34" charset="0"/>
                <a:cs typeface="Arial" panose="020B0604020202020204" pitchFamily="34" charset="0"/>
              </a:rPr>
              <a:t>.</a:t>
            </a:r>
          </a:p>
          <a:p>
            <a:pPr marL="457200" lvl="1" indent="0">
              <a:buNone/>
            </a:pPr>
            <a:r>
              <a:rPr lang="de-DE" sz="2600" b="1" dirty="0">
                <a:solidFill>
                  <a:schemeClr val="bg1"/>
                </a:solidFill>
                <a:latin typeface="Arial" panose="020B0604020202020204" pitchFamily="34" charset="0"/>
                <a:cs typeface="Arial" panose="020B0604020202020204" pitchFamily="34" charset="0"/>
              </a:rPr>
              <a:t>	</a:t>
            </a:r>
          </a:p>
          <a:p>
            <a:endParaRPr lang="de-DE" dirty="0"/>
          </a:p>
        </p:txBody>
      </p:sp>
    </p:spTree>
    <p:extLst>
      <p:ext uri="{BB962C8B-B14F-4D97-AF65-F5344CB8AC3E}">
        <p14:creationId xmlns:p14="http://schemas.microsoft.com/office/powerpoint/2010/main" val="338300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2. </a:t>
            </a:r>
            <a:r>
              <a:rPr lang="de-DE" sz="2400" b="1" dirty="0">
                <a:solidFill>
                  <a:srgbClr val="FF9900"/>
                </a:solidFill>
                <a:latin typeface="Arial" panose="020B0604020202020204" pitchFamily="34" charset="0"/>
                <a:cs typeface="Arial" panose="020B0604020202020204" pitchFamily="34" charset="0"/>
              </a:rPr>
              <a:t>Ausbau und Stärkung der Vorbeugung – Früherkennung von Adipositas. </a:t>
            </a:r>
            <a:endParaRPr lang="de-DE" sz="24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Vielfach </a:t>
            </a:r>
            <a:r>
              <a:rPr lang="de-DE" sz="2400" b="1" dirty="0">
                <a:solidFill>
                  <a:schemeClr val="bg1"/>
                </a:solidFill>
                <a:latin typeface="Arial" panose="020B0604020202020204" pitchFamily="34" charset="0"/>
                <a:cs typeface="Arial" panose="020B0604020202020204" pitchFamily="34" charset="0"/>
              </a:rPr>
              <a:t>wird zu spät in die Früherkennung von Adipositas eingegriffen. Lehrer müssen in ihren Einflussmöglichkeiten gestärkt und im Umgang mit Adipositas sensibilisiert werden. Gesundheitsmanagement sollte Gegenstand des universitären Curriculums werden, insbesondere bei Lehramtsstudentinnen und -studenten.</a:t>
            </a:r>
          </a:p>
          <a:p>
            <a:pPr marL="457200" lvl="1" indent="0">
              <a:buNone/>
            </a:pPr>
            <a:r>
              <a:rPr lang="de-DE" sz="2400" b="1" dirty="0">
                <a:solidFill>
                  <a:schemeClr val="bg1"/>
                </a:solidFill>
                <a:latin typeface="Arial" panose="020B0604020202020204" pitchFamily="34" charset="0"/>
                <a:cs typeface="Arial" panose="020B0604020202020204" pitchFamily="34" charset="0"/>
              </a:rPr>
              <a:t> </a:t>
            </a:r>
          </a:p>
          <a:p>
            <a:pPr marL="457200" lvl="1" indent="0">
              <a:buNone/>
            </a:pPr>
            <a:r>
              <a:rPr lang="de-DE" sz="3200" b="1" dirty="0">
                <a:solidFill>
                  <a:schemeClr val="bg1"/>
                </a:solidFill>
                <a:latin typeface="Arial" panose="020B0604020202020204" pitchFamily="34" charset="0"/>
                <a:cs typeface="Arial" panose="020B0604020202020204" pitchFamily="34" charset="0"/>
              </a:rPr>
              <a:t>	</a:t>
            </a:r>
          </a:p>
          <a:p>
            <a:endParaRPr lang="de-DE" dirty="0"/>
          </a:p>
        </p:txBody>
      </p:sp>
    </p:spTree>
    <p:extLst>
      <p:ext uri="{BB962C8B-B14F-4D97-AF65-F5344CB8AC3E}">
        <p14:creationId xmlns:p14="http://schemas.microsoft.com/office/powerpoint/2010/main" val="232256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3. </a:t>
            </a:r>
            <a:r>
              <a:rPr lang="de-DE" sz="2400" b="1" dirty="0">
                <a:solidFill>
                  <a:srgbClr val="FF9900"/>
                </a:solidFill>
                <a:latin typeface="Arial" panose="020B0604020202020204" pitchFamily="34" charset="0"/>
                <a:cs typeface="Arial" panose="020B0604020202020204" pitchFamily="34" charset="0"/>
              </a:rPr>
              <a:t>Gesundheitsmodul und Kochen. </a:t>
            </a:r>
            <a:endParaRPr lang="de-DE" sz="24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Nach </a:t>
            </a:r>
            <a:r>
              <a:rPr lang="de-DE" sz="2400" b="1" dirty="0">
                <a:solidFill>
                  <a:schemeClr val="bg1"/>
                </a:solidFill>
                <a:latin typeface="Arial" panose="020B0604020202020204" pitchFamily="34" charset="0"/>
                <a:cs typeface="Arial" panose="020B0604020202020204" pitchFamily="34" charset="0"/>
              </a:rPr>
              <a:t>neueren Studien kochen 30 Prozent der Bevölkerung nicht mehr. Fertigessen und Zeitdruck tragen nicht zu einem besseren Bewusstsein für gesunde Ernährung bei. Das Thema „Gesunde Ernährung“ soll deshalb fester Bestandteil des Schulunterrichts werden.	</a:t>
            </a:r>
          </a:p>
          <a:p>
            <a:endParaRPr lang="de-DE" sz="2400" dirty="0"/>
          </a:p>
        </p:txBody>
      </p:sp>
    </p:spTree>
    <p:extLst>
      <p:ext uri="{BB962C8B-B14F-4D97-AF65-F5344CB8AC3E}">
        <p14:creationId xmlns:p14="http://schemas.microsoft.com/office/powerpoint/2010/main" val="261206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4. </a:t>
            </a:r>
            <a:r>
              <a:rPr lang="de-DE" sz="2400" b="1" dirty="0">
                <a:solidFill>
                  <a:srgbClr val="FF9900"/>
                </a:solidFill>
                <a:latin typeface="Arial" panose="020B0604020202020204" pitchFamily="34" charset="0"/>
                <a:cs typeface="Arial" panose="020B0604020202020204" pitchFamily="34" charset="0"/>
              </a:rPr>
              <a:t>Bewegungsdrang fördern – mehr Sport an die Schulen bringen. </a:t>
            </a:r>
            <a:endParaRPr lang="de-DE" sz="24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Um </a:t>
            </a:r>
            <a:r>
              <a:rPr lang="de-DE" sz="2400" b="1" dirty="0">
                <a:solidFill>
                  <a:schemeClr val="bg1"/>
                </a:solidFill>
                <a:latin typeface="Arial" panose="020B0604020202020204" pitchFamily="34" charset="0"/>
                <a:cs typeface="Arial" panose="020B0604020202020204" pitchFamily="34" charset="0"/>
              </a:rPr>
              <a:t>Freude an Bewegungen besser vermitteln zu können, muss die Anzahl an Sportstunden an den Schulen pro Woche deutlich erhöht werden. Dabei müssen Kooperationsmodelle mit Sportvereinen gefördert werden. Auch Bewegungsangebote in der Schule (Nachmittagsangebote an Ganztagsschulen) sollen die tägliche Bewegung begünstigen.	</a:t>
            </a:r>
          </a:p>
          <a:p>
            <a:endParaRPr lang="de-DE" dirty="0"/>
          </a:p>
        </p:txBody>
      </p:sp>
    </p:spTree>
    <p:extLst>
      <p:ext uri="{BB962C8B-B14F-4D97-AF65-F5344CB8AC3E}">
        <p14:creationId xmlns:p14="http://schemas.microsoft.com/office/powerpoint/2010/main" val="1776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B2CE9F2-0F52-4BFB-96FB-62C771841276}"/>
              </a:ext>
            </a:extLst>
          </p:cNvPr>
          <p:cNvSpPr>
            <a:spLocks noGrp="1"/>
          </p:cNvSpPr>
          <p:nvPr>
            <p:ph idx="1"/>
          </p:nvPr>
        </p:nvSpPr>
        <p:spPr>
          <a:xfrm>
            <a:off x="457200" y="836712"/>
            <a:ext cx="8229600" cy="5289451"/>
          </a:xfrm>
        </p:spPr>
        <p:txBody>
          <a:bodyPr>
            <a:normAutofit/>
          </a:bodyPr>
          <a:lstStyle/>
          <a:p>
            <a:pPr marL="457200" lvl="1" indent="0">
              <a:buNone/>
            </a:pPr>
            <a:r>
              <a:rPr lang="de-DE" sz="2400" b="1" dirty="0" smtClean="0">
                <a:solidFill>
                  <a:srgbClr val="FF9900"/>
                </a:solidFill>
                <a:latin typeface="Arial" panose="020B0604020202020204" pitchFamily="34" charset="0"/>
                <a:cs typeface="Arial" panose="020B0604020202020204" pitchFamily="34" charset="0"/>
              </a:rPr>
              <a:t>5. </a:t>
            </a:r>
            <a:r>
              <a:rPr lang="de-DE" sz="2400" b="1" dirty="0">
                <a:solidFill>
                  <a:srgbClr val="FF9900"/>
                </a:solidFill>
                <a:latin typeface="Arial" panose="020B0604020202020204" pitchFamily="34" charset="0"/>
                <a:cs typeface="Arial" panose="020B0604020202020204" pitchFamily="34" charset="0"/>
              </a:rPr>
              <a:t>Zuckersteuer einführen. </a:t>
            </a:r>
            <a:endParaRPr lang="de-DE" sz="2400" b="1" dirty="0" smtClean="0">
              <a:solidFill>
                <a:srgbClr val="FF9900"/>
              </a:solidFill>
              <a:latin typeface="Arial" panose="020B0604020202020204" pitchFamily="34" charset="0"/>
              <a:cs typeface="Arial" panose="020B0604020202020204" pitchFamily="34" charset="0"/>
            </a:endParaRPr>
          </a:p>
          <a:p>
            <a:pPr marL="457200" lvl="1" indent="0">
              <a:buNone/>
            </a:pPr>
            <a:r>
              <a:rPr lang="de-DE" sz="2400" b="1" dirty="0" smtClean="0">
                <a:solidFill>
                  <a:schemeClr val="bg1"/>
                </a:solidFill>
                <a:latin typeface="Arial" panose="020B0604020202020204" pitchFamily="34" charset="0"/>
                <a:cs typeface="Arial" panose="020B0604020202020204" pitchFamily="34" charset="0"/>
              </a:rPr>
              <a:t>Die </a:t>
            </a:r>
            <a:r>
              <a:rPr lang="de-DE" sz="2400" b="1" dirty="0">
                <a:solidFill>
                  <a:schemeClr val="bg1"/>
                </a:solidFill>
                <a:latin typeface="Arial" panose="020B0604020202020204" pitchFamily="34" charset="0"/>
                <a:cs typeface="Arial" panose="020B0604020202020204" pitchFamily="34" charset="0"/>
              </a:rPr>
              <a:t>Auswirkungen von Zuckersteuern wie in Großbritannien, Ungarn und Mexiko sollten in Deutschland im Hinblick auf deren Übertragbarkeit geprüft werden. Entsprechende Initiativen im Bundesrat werden wir unterstützen.	</a:t>
            </a:r>
          </a:p>
          <a:p>
            <a:endParaRPr lang="de-DE" dirty="0"/>
          </a:p>
        </p:txBody>
      </p:sp>
    </p:spTree>
    <p:extLst>
      <p:ext uri="{BB962C8B-B14F-4D97-AF65-F5344CB8AC3E}">
        <p14:creationId xmlns:p14="http://schemas.microsoft.com/office/powerpoint/2010/main" val="361675852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Bildschirmpräsentation (4:3)</PresentationFormat>
  <Paragraphs>97</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vt:lpstr>
      <vt:lpstr>   KAS-Gesundheitssymposium Gesundheit von Kindern und Jugendlichen  Einschätzungen und Antworten der Gesundheitspolitik   Sebastian Ehlers MdL  Neubrandenburg, 5. April 2019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Gonschorrek, Markus</dc:creator>
  <cp:lastModifiedBy>TRAVELUSER</cp:lastModifiedBy>
  <cp:revision>66</cp:revision>
  <cp:lastPrinted>2019-04-04T13:29:56Z</cp:lastPrinted>
  <dcterms:created xsi:type="dcterms:W3CDTF">2015-07-16T08:35:55Z</dcterms:created>
  <dcterms:modified xsi:type="dcterms:W3CDTF">2019-04-04T18:06:17Z</dcterms:modified>
</cp:coreProperties>
</file>