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1" r:id="rId2"/>
    <p:sldId id="286" r:id="rId3"/>
    <p:sldId id="288" r:id="rId4"/>
    <p:sldId id="292" r:id="rId5"/>
    <p:sldId id="289" r:id="rId6"/>
    <p:sldId id="290" r:id="rId7"/>
    <p:sldId id="291" r:id="rId8"/>
    <p:sldId id="309" r:id="rId9"/>
    <p:sldId id="318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8" r:id="rId20"/>
    <p:sldId id="303" r:id="rId21"/>
    <p:sldId id="304" r:id="rId22"/>
    <p:sldId id="305" r:id="rId23"/>
    <p:sldId id="306" r:id="rId24"/>
    <p:sldId id="307" r:id="rId25"/>
    <p:sldId id="319" r:id="rId26"/>
    <p:sldId id="321" r:id="rId27"/>
    <p:sldId id="316" r:id="rId28"/>
    <p:sldId id="320" r:id="rId29"/>
    <p:sldId id="312" r:id="rId30"/>
    <p:sldId id="314" r:id="rId31"/>
    <p:sldId id="311" r:id="rId32"/>
    <p:sldId id="317" r:id="rId33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DA"/>
    <a:srgbClr val="CAEBA3"/>
    <a:srgbClr val="FF9B37"/>
    <a:srgbClr val="6DAB24"/>
    <a:srgbClr val="0051F2"/>
    <a:srgbClr val="3B7CFF"/>
    <a:srgbClr val="53C426"/>
    <a:srgbClr val="26CC36"/>
    <a:srgbClr val="9FDD55"/>
    <a:srgbClr val="FD7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32" autoAdjust="0"/>
  </p:normalViewPr>
  <p:slideViewPr>
    <p:cSldViewPr snapToGrid="0" snapToObjects="1">
      <p:cViewPr>
        <p:scale>
          <a:sx n="100" d="100"/>
          <a:sy n="100" d="100"/>
        </p:scale>
        <p:origin x="-1944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rki.local\daten\Projekte\FG22_Adipositas\KiGGS\KiGGS2\_KiGGS2_Symposium%202018\Vortrag%20QS\Abbildungen_QS_Vortrag_Sekretariat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rki.local\daten\Projekte\Abt2_Projekte\KiGGS_Symposium_2018\Vortr&#228;ge_Symposium\Querschnitt\&#220;bergewicht%20und%20Adipositas\Abbildungen_QS_Vortrag_Sekretariat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21048004213049792"/>
                  <c:y val="-3.1674112233143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Tabelle1!$A$2:$A$6</c:f>
              <c:strCache>
                <c:ptCount val="3"/>
                <c:pt idx="0">
                  <c:v>sehr gut</c:v>
                </c:pt>
                <c:pt idx="1">
                  <c:v>gut</c:v>
                </c:pt>
                <c:pt idx="2">
                  <c:v>mittelmäßig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58</c:v>
                </c:pt>
                <c:pt idx="1">
                  <c:v>37.9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KiGGS Basis (2006 - 2009) N = 14.477</c:v>
                </c:pt>
              </c:strCache>
            </c:strRef>
          </c:tx>
          <c:spPr>
            <a:solidFill>
              <a:srgbClr val="6DAB24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Tabelle1!$F$2:$F$5</c:f>
                <c:numCache>
                  <c:formatCode>General</c:formatCode>
                  <c:ptCount val="4"/>
                  <c:pt idx="0">
                    <c:v>0.5</c:v>
                  </c:pt>
                  <c:pt idx="2">
                    <c:v>0.79999999999999982</c:v>
                  </c:pt>
                  <c:pt idx="3">
                    <c:v>0.39999999999999991</c:v>
                  </c:pt>
                </c:numCache>
              </c:numRef>
            </c:plus>
            <c:minus>
              <c:numRef>
                <c:f>Tabelle1!$F$2:$F$5</c:f>
                <c:numCache>
                  <c:formatCode>General</c:formatCode>
                  <c:ptCount val="4"/>
                  <c:pt idx="0">
                    <c:v>0.5</c:v>
                  </c:pt>
                  <c:pt idx="2">
                    <c:v>0.79999999999999982</c:v>
                  </c:pt>
                  <c:pt idx="3">
                    <c:v>0.39999999999999991</c:v>
                  </c:pt>
                </c:numCache>
              </c:numRef>
            </c:minus>
          </c:errBar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Jungen </c:v>
                </c:pt>
                <c:pt idx="3">
                  <c:v>Mädchen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5.3</c:v>
                </c:pt>
                <c:pt idx="2">
                  <c:v>8.5</c:v>
                </c:pt>
                <c:pt idx="3">
                  <c:v>1.9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KiGGS Welle 2 (2014 - 2017) N = 13.205</c:v>
                </c:pt>
              </c:strCache>
            </c:strRef>
          </c:tx>
          <c:spPr>
            <a:solidFill>
              <a:srgbClr val="CAEBA3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Tabelle1!$G$2:$G$5</c:f>
                <c:numCache>
                  <c:formatCode>General</c:formatCode>
                  <c:ptCount val="4"/>
                  <c:pt idx="0">
                    <c:v>0.50000000000000044</c:v>
                  </c:pt>
                  <c:pt idx="2">
                    <c:v>0.79999999999999982</c:v>
                  </c:pt>
                  <c:pt idx="3">
                    <c:v>0.39999999999999991</c:v>
                  </c:pt>
                </c:numCache>
              </c:numRef>
            </c:plus>
            <c:minus>
              <c:numRef>
                <c:f>Tabelle1!$G$2:$G$5</c:f>
                <c:numCache>
                  <c:formatCode>General</c:formatCode>
                  <c:ptCount val="4"/>
                  <c:pt idx="0">
                    <c:v>0.50000000000000044</c:v>
                  </c:pt>
                  <c:pt idx="2">
                    <c:v>0.79999999999999982</c:v>
                  </c:pt>
                  <c:pt idx="3">
                    <c:v>0.39999999999999991</c:v>
                  </c:pt>
                </c:numCache>
              </c:numRef>
            </c:minus>
          </c:errBar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Jungen </c:v>
                </c:pt>
                <c:pt idx="3">
                  <c:v>Mädchen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4.4000000000000004</c:v>
                </c:pt>
                <c:pt idx="2">
                  <c:v>6.5</c:v>
                </c:pt>
                <c:pt idx="3">
                  <c:v>2.2999999999999998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446784"/>
        <c:axId val="121448320"/>
      </c:barChart>
      <c:catAx>
        <c:axId val="121446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21448320"/>
        <c:crosses val="autoZero"/>
        <c:auto val="1"/>
        <c:lblAlgn val="ctr"/>
        <c:lblOffset val="100"/>
        <c:noMultiLvlLbl val="0"/>
      </c:catAx>
      <c:valAx>
        <c:axId val="121448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sz="1200" b="0" dirty="0" smtClean="0"/>
                  <a:t>%</a:t>
                </a:r>
                <a:endParaRPr lang="de-DE" sz="12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de-DE"/>
          </a:p>
        </c:txPr>
        <c:crossAx val="12144678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200"/>
            </a:pPr>
            <a:endParaRPr lang="de-DE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de-DE"/>
          </a:p>
        </c:txPr>
      </c:legendEntry>
      <c:layout>
        <c:manualLayout>
          <c:xMode val="edge"/>
          <c:yMode val="edge"/>
          <c:x val="0.05"/>
          <c:y val="1.8749999999999999E-2"/>
          <c:w val="0.89583333333333337"/>
          <c:h val="6.407357283464566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Gesamt</c:v>
                </c:pt>
              </c:strCache>
            </c:strRef>
          </c:tx>
          <c:spPr>
            <a:solidFill>
              <a:srgbClr val="CAEBA3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Tabelle1!$B$17:$B$21</c:f>
                <c:numCache>
                  <c:formatCode>General</c:formatCode>
                  <c:ptCount val="5"/>
                  <c:pt idx="0">
                    <c:v>0.3300000000000054</c:v>
                  </c:pt>
                  <c:pt idx="1">
                    <c:v>0.31000000000000227</c:v>
                  </c:pt>
                  <c:pt idx="2">
                    <c:v>0.32000000000000028</c:v>
                  </c:pt>
                  <c:pt idx="3">
                    <c:v>0.25999999999999801</c:v>
                  </c:pt>
                  <c:pt idx="4">
                    <c:v>0.25999999999999801</c:v>
                  </c:pt>
                </c:numCache>
              </c:numRef>
            </c:plus>
            <c:minus>
              <c:numRef>
                <c:f>Tabelle1!$B$17:$B$21</c:f>
                <c:numCache>
                  <c:formatCode>General</c:formatCode>
                  <c:ptCount val="5"/>
                  <c:pt idx="0">
                    <c:v>0.3300000000000054</c:v>
                  </c:pt>
                  <c:pt idx="1">
                    <c:v>0.31000000000000227</c:v>
                  </c:pt>
                  <c:pt idx="2">
                    <c:v>0.32000000000000028</c:v>
                  </c:pt>
                  <c:pt idx="3">
                    <c:v>0.25999999999999801</c:v>
                  </c:pt>
                  <c:pt idx="4">
                    <c:v>0.25999999999999801</c:v>
                  </c:pt>
                </c:numCache>
              </c:numRef>
            </c:minus>
            <c:spPr>
              <a:ln w="12700">
                <a:solidFill>
                  <a:schemeClr val="bg1">
                    <a:lumMod val="75000"/>
                  </a:schemeClr>
                </a:solidFill>
              </a:ln>
            </c:spPr>
          </c:errBars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48.95</c:v>
                </c:pt>
                <c:pt idx="1">
                  <c:v>50.67</c:v>
                </c:pt>
                <c:pt idx="2">
                  <c:v>54.14</c:v>
                </c:pt>
                <c:pt idx="3">
                  <c:v>51.16</c:v>
                </c:pt>
                <c:pt idx="4">
                  <c:v>51.29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Adipositas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42.61</c:v>
                </c:pt>
                <c:pt idx="1">
                  <c:v>46.02</c:v>
                </c:pt>
                <c:pt idx="2">
                  <c:v>51.41</c:v>
                </c:pt>
                <c:pt idx="3">
                  <c:v>48.22</c:v>
                </c:pt>
                <c:pt idx="4">
                  <c:v>49.5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Psychische Auffälligkeiten</c:v>
                </c:pt>
              </c:strCache>
            </c:strRef>
          </c:tx>
          <c:spPr>
            <a:noFill/>
          </c:spPr>
          <c:invertIfNegative val="0"/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44.85</c:v>
                </c:pt>
                <c:pt idx="1">
                  <c:v>45.7</c:v>
                </c:pt>
                <c:pt idx="2">
                  <c:v>50.11</c:v>
                </c:pt>
                <c:pt idx="3">
                  <c:v>47.89</c:v>
                </c:pt>
                <c:pt idx="4">
                  <c:v>47.23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ADHS</c:v>
                </c:pt>
              </c:strCache>
            </c:strRef>
          </c:tx>
          <c:spPr>
            <a:noFill/>
          </c:spPr>
          <c:invertIfNegative val="0"/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Tabelle1!$E$2:$E$6</c:f>
              <c:numCache>
                <c:formatCode>General</c:formatCode>
                <c:ptCount val="5"/>
                <c:pt idx="0">
                  <c:v>45.51</c:v>
                </c:pt>
                <c:pt idx="1">
                  <c:v>48.24</c:v>
                </c:pt>
                <c:pt idx="2">
                  <c:v>51.21</c:v>
                </c:pt>
                <c:pt idx="3">
                  <c:v>49.2</c:v>
                </c:pt>
                <c:pt idx="4">
                  <c:v>47.8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994624"/>
        <c:axId val="122008704"/>
      </c:barChart>
      <c:catAx>
        <c:axId val="121994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22008704"/>
        <c:crosses val="autoZero"/>
        <c:auto val="1"/>
        <c:lblAlgn val="ctr"/>
        <c:lblOffset val="100"/>
        <c:noMultiLvlLbl val="0"/>
      </c:catAx>
      <c:valAx>
        <c:axId val="122008704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21994624"/>
        <c:crosses val="autoZero"/>
        <c:crossBetween val="between"/>
        <c:majorUnit val="2"/>
      </c:valAx>
    </c:plotArea>
    <c:legend>
      <c:legendPos val="r"/>
      <c:legendEntry>
        <c:idx val="1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de-DE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de-DE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de-DE"/>
          </a:p>
        </c:txPr>
      </c:legendEntry>
      <c:layout>
        <c:manualLayout>
          <c:xMode val="edge"/>
          <c:yMode val="edge"/>
          <c:x val="0.77072071794201147"/>
          <c:y val="1.2484376778517773E-2"/>
          <c:w val="0.22737573392520286"/>
          <c:h val="0.23110719022088952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Gesamt</c:v>
                </c:pt>
              </c:strCache>
            </c:strRef>
          </c:tx>
          <c:spPr>
            <a:solidFill>
              <a:srgbClr val="CAEBA3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Tabelle1!$B$17:$B$21</c:f>
                <c:numCache>
                  <c:formatCode>General</c:formatCode>
                  <c:ptCount val="5"/>
                  <c:pt idx="0">
                    <c:v>0.3300000000000054</c:v>
                  </c:pt>
                  <c:pt idx="1">
                    <c:v>0.31000000000000227</c:v>
                  </c:pt>
                  <c:pt idx="2">
                    <c:v>0.32000000000000028</c:v>
                  </c:pt>
                  <c:pt idx="3">
                    <c:v>0.25999999999999801</c:v>
                  </c:pt>
                  <c:pt idx="4">
                    <c:v>0.25999999999999801</c:v>
                  </c:pt>
                </c:numCache>
              </c:numRef>
            </c:plus>
            <c:minus>
              <c:numRef>
                <c:f>Tabelle1!$B$17:$B$21</c:f>
                <c:numCache>
                  <c:formatCode>General</c:formatCode>
                  <c:ptCount val="5"/>
                  <c:pt idx="0">
                    <c:v>0.3300000000000054</c:v>
                  </c:pt>
                  <c:pt idx="1">
                    <c:v>0.31000000000000227</c:v>
                  </c:pt>
                  <c:pt idx="2">
                    <c:v>0.32000000000000028</c:v>
                  </c:pt>
                  <c:pt idx="3">
                    <c:v>0.25999999999999801</c:v>
                  </c:pt>
                  <c:pt idx="4">
                    <c:v>0.25999999999999801</c:v>
                  </c:pt>
                </c:numCache>
              </c:numRef>
            </c:minus>
            <c:spPr>
              <a:ln w="12700">
                <a:solidFill>
                  <a:schemeClr val="bg1">
                    <a:lumMod val="75000"/>
                  </a:schemeClr>
                </a:solidFill>
              </a:ln>
            </c:spPr>
          </c:errBars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48.95</c:v>
                </c:pt>
                <c:pt idx="1">
                  <c:v>50.67</c:v>
                </c:pt>
                <c:pt idx="2">
                  <c:v>54.14</c:v>
                </c:pt>
                <c:pt idx="3">
                  <c:v>51.16</c:v>
                </c:pt>
                <c:pt idx="4">
                  <c:v>51.29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Adipositas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Tabelle1!$C$17:$C$21</c:f>
                <c:numCache>
                  <c:formatCode>General</c:formatCode>
                  <c:ptCount val="5"/>
                  <c:pt idx="0">
                    <c:v>2.1000000000000014</c:v>
                  </c:pt>
                  <c:pt idx="1">
                    <c:v>2.2100000000000009</c:v>
                  </c:pt>
                  <c:pt idx="2">
                    <c:v>1.8699999999999974</c:v>
                  </c:pt>
                  <c:pt idx="3">
                    <c:v>2.509999999999998</c:v>
                  </c:pt>
                  <c:pt idx="4">
                    <c:v>2.6499999999999986</c:v>
                  </c:pt>
                </c:numCache>
              </c:numRef>
            </c:plus>
            <c:minus>
              <c:numRef>
                <c:f>Tabelle1!$C$17:$C$21</c:f>
                <c:numCache>
                  <c:formatCode>General</c:formatCode>
                  <c:ptCount val="5"/>
                  <c:pt idx="0">
                    <c:v>2.1000000000000014</c:v>
                  </c:pt>
                  <c:pt idx="1">
                    <c:v>2.2100000000000009</c:v>
                  </c:pt>
                  <c:pt idx="2">
                    <c:v>1.8699999999999974</c:v>
                  </c:pt>
                  <c:pt idx="3">
                    <c:v>2.509999999999998</c:v>
                  </c:pt>
                  <c:pt idx="4">
                    <c:v>2.6499999999999986</c:v>
                  </c:pt>
                </c:numCache>
              </c:numRef>
            </c:minus>
            <c:spPr>
              <a:ln w="12700">
                <a:solidFill>
                  <a:schemeClr val="bg1">
                    <a:lumMod val="75000"/>
                  </a:schemeClr>
                </a:solidFill>
              </a:ln>
            </c:spPr>
          </c:errBars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42.61</c:v>
                </c:pt>
                <c:pt idx="1">
                  <c:v>46.02</c:v>
                </c:pt>
                <c:pt idx="2">
                  <c:v>51.41</c:v>
                </c:pt>
                <c:pt idx="3">
                  <c:v>48.22</c:v>
                </c:pt>
                <c:pt idx="4">
                  <c:v>49.5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Psychische Auffälligkeiten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Tabelle1!$D$17:$D$21</c:f>
                <c:numCache>
                  <c:formatCode>General</c:formatCode>
                  <c:ptCount val="5"/>
                  <c:pt idx="0">
                    <c:v>0.84000000000000341</c:v>
                  </c:pt>
                  <c:pt idx="1">
                    <c:v>0.92000000000000171</c:v>
                  </c:pt>
                  <c:pt idx="2">
                    <c:v>0.75999999999999801</c:v>
                  </c:pt>
                  <c:pt idx="3">
                    <c:v>0.85999999999999943</c:v>
                  </c:pt>
                  <c:pt idx="4">
                    <c:v>0.70999999999999375</c:v>
                  </c:pt>
                </c:numCache>
              </c:numRef>
            </c:plus>
            <c:minus>
              <c:numRef>
                <c:f>Tabelle1!$D$17:$D$21</c:f>
                <c:numCache>
                  <c:formatCode>General</c:formatCode>
                  <c:ptCount val="5"/>
                  <c:pt idx="0">
                    <c:v>0.84000000000000341</c:v>
                  </c:pt>
                  <c:pt idx="1">
                    <c:v>0.92000000000000171</c:v>
                  </c:pt>
                  <c:pt idx="2">
                    <c:v>0.75999999999999801</c:v>
                  </c:pt>
                  <c:pt idx="3">
                    <c:v>0.85999999999999943</c:v>
                  </c:pt>
                  <c:pt idx="4">
                    <c:v>0.70999999999999375</c:v>
                  </c:pt>
                </c:numCache>
              </c:numRef>
            </c:minus>
            <c:spPr>
              <a:ln>
                <a:solidFill>
                  <a:schemeClr val="bg1">
                    <a:lumMod val="75000"/>
                  </a:schemeClr>
                </a:solidFill>
              </a:ln>
            </c:spPr>
          </c:errBars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44.85</c:v>
                </c:pt>
                <c:pt idx="1">
                  <c:v>45.7</c:v>
                </c:pt>
                <c:pt idx="2">
                  <c:v>50.11</c:v>
                </c:pt>
                <c:pt idx="3">
                  <c:v>47.89</c:v>
                </c:pt>
                <c:pt idx="4">
                  <c:v>47.23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ADHS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Tabelle1!$E$17:$E$21</c:f>
                <c:numCache>
                  <c:formatCode>General</c:formatCode>
                  <c:ptCount val="5"/>
                  <c:pt idx="0">
                    <c:v>1.75</c:v>
                  </c:pt>
                  <c:pt idx="1">
                    <c:v>1.7199999999999989</c:v>
                  </c:pt>
                  <c:pt idx="2">
                    <c:v>1.480000000000004</c:v>
                  </c:pt>
                  <c:pt idx="3">
                    <c:v>1.6700000000000017</c:v>
                  </c:pt>
                  <c:pt idx="4">
                    <c:v>1.7099999999999937</c:v>
                  </c:pt>
                </c:numCache>
              </c:numRef>
            </c:plus>
            <c:minus>
              <c:numRef>
                <c:f>Tabelle1!$E$17:$E$21</c:f>
                <c:numCache>
                  <c:formatCode>General</c:formatCode>
                  <c:ptCount val="5"/>
                  <c:pt idx="0">
                    <c:v>1.75</c:v>
                  </c:pt>
                  <c:pt idx="1">
                    <c:v>1.7199999999999989</c:v>
                  </c:pt>
                  <c:pt idx="2">
                    <c:v>1.480000000000004</c:v>
                  </c:pt>
                  <c:pt idx="3">
                    <c:v>1.6700000000000017</c:v>
                  </c:pt>
                  <c:pt idx="4">
                    <c:v>1.7099999999999937</c:v>
                  </c:pt>
                </c:numCache>
              </c:numRef>
            </c:minus>
            <c:spPr>
              <a:ln>
                <a:solidFill>
                  <a:schemeClr val="bg1">
                    <a:lumMod val="75000"/>
                  </a:schemeClr>
                </a:solidFill>
              </a:ln>
            </c:spPr>
          </c:errBars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Tabelle1!$E$2:$E$6</c:f>
              <c:numCache>
                <c:formatCode>General</c:formatCode>
                <c:ptCount val="5"/>
                <c:pt idx="0">
                  <c:v>45.51</c:v>
                </c:pt>
                <c:pt idx="1">
                  <c:v>48.24</c:v>
                </c:pt>
                <c:pt idx="2">
                  <c:v>51.21</c:v>
                </c:pt>
                <c:pt idx="3">
                  <c:v>49.2</c:v>
                </c:pt>
                <c:pt idx="4">
                  <c:v>47.8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078720"/>
        <c:axId val="122080256"/>
      </c:barChart>
      <c:catAx>
        <c:axId val="122078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22080256"/>
        <c:crosses val="autoZero"/>
        <c:auto val="1"/>
        <c:lblAlgn val="ctr"/>
        <c:lblOffset val="100"/>
        <c:noMultiLvlLbl val="0"/>
      </c:catAx>
      <c:valAx>
        <c:axId val="122080256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22078720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7072071794201147"/>
          <c:y val="1.2484376778517773E-2"/>
          <c:w val="0.22737573392520286"/>
          <c:h val="0.23110719022088952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22907266864718778"/>
                  <c:y val="-1.0026298247563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#,##0.0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Tabelle1!$A$2:$A$4</c:f>
              <c:strCache>
                <c:ptCount val="3"/>
                <c:pt idx="0">
                  <c:v>sehr gut</c:v>
                </c:pt>
                <c:pt idx="1">
                  <c:v>gut</c:v>
                </c:pt>
                <c:pt idx="2">
                  <c:v>mittelmäßig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56.2</c:v>
                </c:pt>
                <c:pt idx="1">
                  <c:v>39.200000000000003</c:v>
                </c:pt>
                <c:pt idx="2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Gesamt</c:v>
                </c:pt>
              </c:strCache>
            </c:strRef>
          </c:tx>
          <c:spPr>
            <a:solidFill>
              <a:srgbClr val="CAEBA3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Tabelle1!$B$17:$B$21</c:f>
                <c:numCache>
                  <c:formatCode>General</c:formatCode>
                  <c:ptCount val="5"/>
                  <c:pt idx="0">
                    <c:v>0.3300000000000054</c:v>
                  </c:pt>
                  <c:pt idx="1">
                    <c:v>0.31000000000000227</c:v>
                  </c:pt>
                  <c:pt idx="2">
                    <c:v>0.32000000000000028</c:v>
                  </c:pt>
                  <c:pt idx="3">
                    <c:v>0.25999999999999801</c:v>
                  </c:pt>
                  <c:pt idx="4">
                    <c:v>0.25999999999999801</c:v>
                  </c:pt>
                </c:numCache>
              </c:numRef>
            </c:plus>
            <c:minus>
              <c:numRef>
                <c:f>Tabelle1!$B$17:$B$21</c:f>
                <c:numCache>
                  <c:formatCode>General</c:formatCode>
                  <c:ptCount val="5"/>
                  <c:pt idx="0">
                    <c:v>0.3300000000000054</c:v>
                  </c:pt>
                  <c:pt idx="1">
                    <c:v>0.31000000000000227</c:v>
                  </c:pt>
                  <c:pt idx="2">
                    <c:v>0.32000000000000028</c:v>
                  </c:pt>
                  <c:pt idx="3">
                    <c:v>0.25999999999999801</c:v>
                  </c:pt>
                  <c:pt idx="4">
                    <c:v>0.25999999999999801</c:v>
                  </c:pt>
                </c:numCache>
              </c:numRef>
            </c:minus>
            <c:spPr>
              <a:ln w="12700">
                <a:solidFill>
                  <a:schemeClr val="bg1">
                    <a:lumMod val="75000"/>
                  </a:schemeClr>
                </a:solidFill>
              </a:ln>
            </c:spPr>
          </c:errBars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48.95</c:v>
                </c:pt>
                <c:pt idx="1">
                  <c:v>50.67</c:v>
                </c:pt>
                <c:pt idx="2">
                  <c:v>54.14</c:v>
                </c:pt>
                <c:pt idx="3">
                  <c:v>51.16</c:v>
                </c:pt>
                <c:pt idx="4">
                  <c:v>51.29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Adipositas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42.61</c:v>
                </c:pt>
                <c:pt idx="1">
                  <c:v>46.02</c:v>
                </c:pt>
                <c:pt idx="2">
                  <c:v>51.41</c:v>
                </c:pt>
                <c:pt idx="3">
                  <c:v>48.22</c:v>
                </c:pt>
                <c:pt idx="4">
                  <c:v>49.5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Psychische Auffälligkeiten</c:v>
                </c:pt>
              </c:strCache>
            </c:strRef>
          </c:tx>
          <c:spPr>
            <a:noFill/>
          </c:spPr>
          <c:invertIfNegative val="0"/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44.85</c:v>
                </c:pt>
                <c:pt idx="1">
                  <c:v>45.7</c:v>
                </c:pt>
                <c:pt idx="2">
                  <c:v>50.11</c:v>
                </c:pt>
                <c:pt idx="3">
                  <c:v>47.89</c:v>
                </c:pt>
                <c:pt idx="4">
                  <c:v>47.23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ADHS</c:v>
                </c:pt>
              </c:strCache>
            </c:strRef>
          </c:tx>
          <c:spPr>
            <a:noFill/>
          </c:spPr>
          <c:invertIfNegative val="0"/>
          <c:cat>
            <c:strRef>
              <c:f>Tabelle1!$A$2:$A$6</c:f>
              <c:strCache>
                <c:ptCount val="5"/>
                <c:pt idx="0">
                  <c:v>Körperliches Wohlbefinden</c:v>
                </c:pt>
                <c:pt idx="1">
                  <c:v>Psychisches Wohlbefinden</c:v>
                </c:pt>
                <c:pt idx="2">
                  <c:v>Autonomie </c:v>
                </c:pt>
                <c:pt idx="3">
                  <c:v>Soziale Unterstützung </c:v>
                </c:pt>
                <c:pt idx="4">
                  <c:v>Schulisches Umfeld</c:v>
                </c:pt>
              </c:strCache>
            </c:strRef>
          </c:cat>
          <c:val>
            <c:numRef>
              <c:f>Tabelle1!$E$2:$E$6</c:f>
              <c:numCache>
                <c:formatCode>General</c:formatCode>
                <c:ptCount val="5"/>
                <c:pt idx="0">
                  <c:v>45.51</c:v>
                </c:pt>
                <c:pt idx="1">
                  <c:v>48.24</c:v>
                </c:pt>
                <c:pt idx="2">
                  <c:v>51.21</c:v>
                </c:pt>
                <c:pt idx="3">
                  <c:v>49.2</c:v>
                </c:pt>
                <c:pt idx="4">
                  <c:v>47.8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154496"/>
        <c:axId val="178160384"/>
      </c:barChart>
      <c:catAx>
        <c:axId val="178154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78160384"/>
        <c:crosses val="autoZero"/>
        <c:auto val="1"/>
        <c:lblAlgn val="ctr"/>
        <c:lblOffset val="100"/>
        <c:noMultiLvlLbl val="0"/>
      </c:catAx>
      <c:valAx>
        <c:axId val="178160384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78154496"/>
        <c:crosses val="autoZero"/>
        <c:crossBetween val="between"/>
        <c:majorUnit val="2"/>
      </c:valAx>
    </c:plotArea>
    <c:legend>
      <c:legendPos val="r"/>
      <c:legendEntry>
        <c:idx val="1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de-DE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de-DE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de-DE"/>
          </a:p>
        </c:txPr>
      </c:legendEntry>
      <c:layout>
        <c:manualLayout>
          <c:xMode val="edge"/>
          <c:yMode val="edge"/>
          <c:x val="0.77072071794201147"/>
          <c:y val="1.2484376778517773E-2"/>
          <c:w val="0.22737573392520286"/>
          <c:h val="0.23110719022088952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446869449311991E-2"/>
          <c:y val="5.6584018809063254E-2"/>
          <c:w val="0.9275794375692159"/>
          <c:h val="0.78085331145021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'Trend Übergewicht'!$A$4</c:f>
              <c:strCache>
                <c:ptCount val="1"/>
                <c:pt idx="0">
                  <c:v>  KiGGS-Basis (2003-2006)</c:v>
                </c:pt>
              </c:strCache>
            </c:strRef>
          </c:tx>
          <c:spPr>
            <a:solidFill>
              <a:srgbClr val="73A913"/>
            </a:solidFill>
          </c:spPr>
          <c:invertIfNegative val="0"/>
          <c:dLbls>
            <c:dLbl>
              <c:idx val="0"/>
              <c:delete val="1"/>
            </c:dLbl>
            <c:dLbl>
              <c:idx val="4"/>
              <c:layout>
                <c:manualLayout>
                  <c:x val="1.5399813722883141E-3"/>
                  <c:y val="0.310417648760964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'Trend Übergewicht'!$B$10:$G$10</c:f>
                <c:numCache>
                  <c:formatCode>General</c:formatCode>
                  <c:ptCount val="6"/>
                  <c:pt idx="0">
                    <c:v>0.9</c:v>
                  </c:pt>
                  <c:pt idx="2">
                    <c:v>2</c:v>
                  </c:pt>
                  <c:pt idx="3">
                    <c:v>1.5</c:v>
                  </c:pt>
                  <c:pt idx="4">
                    <c:v>3.4</c:v>
                  </c:pt>
                  <c:pt idx="5">
                    <c:v>1.2</c:v>
                  </c:pt>
                </c:numCache>
              </c:numRef>
            </c:plus>
            <c:minus>
              <c:numRef>
                <c:f>'Trend Übergewicht'!$B$7:$G$7</c:f>
                <c:numCache>
                  <c:formatCode>General</c:formatCode>
                  <c:ptCount val="6"/>
                  <c:pt idx="0">
                    <c:v>0.8</c:v>
                  </c:pt>
                  <c:pt idx="2">
                    <c:v>1.2</c:v>
                  </c:pt>
                  <c:pt idx="3">
                    <c:v>2.4</c:v>
                  </c:pt>
                  <c:pt idx="4">
                    <c:v>1.8</c:v>
                  </c:pt>
                  <c:pt idx="5">
                    <c:v>3</c:v>
                  </c:pt>
                </c:numCache>
              </c:numRef>
            </c:minus>
          </c:errBars>
          <c:cat>
            <c:multiLvlStrRef>
              <c:f>'Trend Übergewicht'!$B$2:$G$3</c:f>
              <c:multiLvlStrCache>
                <c:ptCount val="6"/>
                <c:lvl>
                  <c:pt idx="0">
                    <c:v>Gesamt</c:v>
                  </c:pt>
                  <c:pt idx="2">
                    <c:v>3-6 Jahre</c:v>
                  </c:pt>
                  <c:pt idx="3">
                    <c:v>7-10 Jahre </c:v>
                  </c:pt>
                  <c:pt idx="4">
                    <c:v>11-13 Jahre</c:v>
                  </c:pt>
                  <c:pt idx="5">
                    <c:v>14-17 Jahre</c:v>
                  </c:pt>
                </c:lvl>
                <c:lvl>
                  <c:pt idx="0">
                    <c:v> </c:v>
                  </c:pt>
                  <c:pt idx="2">
                    <c:v> </c:v>
                  </c:pt>
                </c:lvl>
              </c:multiLvlStrCache>
            </c:multiLvlStrRef>
          </c:cat>
          <c:val>
            <c:numRef>
              <c:f>'Trend Übergewicht'!$B$4:$G$4</c:f>
              <c:numCache>
                <c:formatCode>General</c:formatCode>
                <c:ptCount val="6"/>
                <c:pt idx="0" formatCode="0.0">
                  <c:v>15.5</c:v>
                </c:pt>
                <c:pt idx="2" formatCode="0.0">
                  <c:v>9.6999999999999993</c:v>
                </c:pt>
                <c:pt idx="3" formatCode="0.0">
                  <c:v>16.100000000000001</c:v>
                </c:pt>
                <c:pt idx="4" formatCode="0.0">
                  <c:v>19.3</c:v>
                </c:pt>
                <c:pt idx="5" formatCode="0.0">
                  <c:v>17.3</c:v>
                </c:pt>
              </c:numCache>
            </c:numRef>
          </c:val>
        </c:ser>
        <c:ser>
          <c:idx val="1"/>
          <c:order val="1"/>
          <c:tx>
            <c:strRef>
              <c:f>'Trend Übergewicht'!$A$5</c:f>
              <c:strCache>
                <c:ptCount val="1"/>
                <c:pt idx="0">
                  <c:v>  KiGGS Welle 2 (2014-2017)</c:v>
                </c:pt>
              </c:strCache>
            </c:strRef>
          </c:tx>
          <c:spPr>
            <a:solidFill>
              <a:srgbClr val="CAEBA3"/>
            </a:solidFill>
          </c:spPr>
          <c:invertIfNegative val="0"/>
          <c:dLbls>
            <c:dLbl>
              <c:idx val="0"/>
              <c:delete val="1"/>
            </c:dLbl>
            <c:dLbl>
              <c:idx val="2"/>
              <c:layout>
                <c:manualLayout>
                  <c:x val="5.3984228893130511E-4"/>
                  <c:y val="0.1440571011700903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.2264572468030707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0.344589096273996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'Trend Übergewicht'!$B$11:$G$11</c:f>
                <c:numCache>
                  <c:formatCode>General</c:formatCode>
                  <c:ptCount val="6"/>
                  <c:pt idx="0">
                    <c:v>2</c:v>
                  </c:pt>
                  <c:pt idx="2">
                    <c:v>3.1</c:v>
                  </c:pt>
                  <c:pt idx="3">
                    <c:v>3.6</c:v>
                  </c:pt>
                  <c:pt idx="4">
                    <c:v>4.4000000000000004</c:v>
                  </c:pt>
                  <c:pt idx="5">
                    <c:v>3.1</c:v>
                  </c:pt>
                </c:numCache>
              </c:numRef>
            </c:plus>
            <c:minus>
              <c:numRef>
                <c:f>'Trend Übergewicht'!$B$8:$G$8</c:f>
                <c:numCache>
                  <c:formatCode>General</c:formatCode>
                  <c:ptCount val="6"/>
                  <c:pt idx="0">
                    <c:v>1.7</c:v>
                  </c:pt>
                  <c:pt idx="2">
                    <c:v>2.2999999999999998</c:v>
                  </c:pt>
                  <c:pt idx="3">
                    <c:v>3</c:v>
                  </c:pt>
                  <c:pt idx="4">
                    <c:v>3.9</c:v>
                  </c:pt>
                  <c:pt idx="5">
                    <c:v>2.7</c:v>
                  </c:pt>
                </c:numCache>
              </c:numRef>
            </c:minus>
          </c:errBars>
          <c:cat>
            <c:multiLvlStrRef>
              <c:f>'Trend Übergewicht'!$B$2:$G$3</c:f>
              <c:multiLvlStrCache>
                <c:ptCount val="6"/>
                <c:lvl>
                  <c:pt idx="0">
                    <c:v>Gesamt</c:v>
                  </c:pt>
                  <c:pt idx="2">
                    <c:v>3-6 Jahre</c:v>
                  </c:pt>
                  <c:pt idx="3">
                    <c:v>7-10 Jahre </c:v>
                  </c:pt>
                  <c:pt idx="4">
                    <c:v>11-13 Jahre</c:v>
                  </c:pt>
                  <c:pt idx="5">
                    <c:v>14-17 Jahre</c:v>
                  </c:pt>
                </c:lvl>
                <c:lvl>
                  <c:pt idx="0">
                    <c:v> </c:v>
                  </c:pt>
                  <c:pt idx="2">
                    <c:v> </c:v>
                  </c:pt>
                </c:lvl>
              </c:multiLvlStrCache>
            </c:multiLvlStrRef>
          </c:cat>
          <c:val>
            <c:numRef>
              <c:f>'Trend Übergewicht'!$B$5:$G$5</c:f>
              <c:numCache>
                <c:formatCode>General</c:formatCode>
                <c:ptCount val="6"/>
                <c:pt idx="0" formatCode="0.0">
                  <c:v>15.4</c:v>
                </c:pt>
                <c:pt idx="2" formatCode="0.0">
                  <c:v>9</c:v>
                </c:pt>
                <c:pt idx="3" formatCode="0.0">
                  <c:v>15.5</c:v>
                </c:pt>
                <c:pt idx="4" formatCode="0.0">
                  <c:v>20.6</c:v>
                </c:pt>
                <c:pt idx="5" formatCode="0.0">
                  <c:v>17.399999999999999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3385856"/>
        <c:axId val="93387392"/>
      </c:barChart>
      <c:catAx>
        <c:axId val="93385856"/>
        <c:scaling>
          <c:orientation val="minMax"/>
        </c:scaling>
        <c:delete val="0"/>
        <c:axPos val="b"/>
        <c:majorTickMark val="none"/>
        <c:minorTickMark val="none"/>
        <c:tickLblPos val="nextTo"/>
        <c:crossAx val="93387392"/>
        <c:crosses val="autoZero"/>
        <c:auto val="1"/>
        <c:lblAlgn val="ctr"/>
        <c:lblOffset val="100"/>
        <c:noMultiLvlLbl val="1"/>
      </c:catAx>
      <c:valAx>
        <c:axId val="93387392"/>
        <c:scaling>
          <c:orientation val="minMax"/>
          <c:max val="3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933858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36349792864859"/>
          <c:y val="7.8908970125632555E-2"/>
          <c:w val="0.62730776589845572"/>
          <c:h val="5.2074624581214604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084836188758646E-2"/>
          <c:y val="2.0639865104721336E-2"/>
          <c:w val="0.8639585211902614"/>
          <c:h val="0.79775958466453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'Trend Adipositas'!$A$4</c:f>
              <c:strCache>
                <c:ptCount val="1"/>
                <c:pt idx="0">
                  <c:v>  KiGGS-Basis (2003-2006)</c:v>
                </c:pt>
              </c:strCache>
            </c:strRef>
          </c:tx>
          <c:spPr>
            <a:solidFill>
              <a:srgbClr val="CAEBA3"/>
            </a:solidFill>
          </c:spPr>
          <c:invertIfNegative val="0"/>
          <c:dLbls>
            <c:dLbl>
              <c:idx val="0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'Trend Adipositas'!$B$10:$G$10</c:f>
                <c:numCache>
                  <c:formatCode>General</c:formatCode>
                  <c:ptCount val="6"/>
                  <c:pt idx="0">
                    <c:v>0.6</c:v>
                  </c:pt>
                  <c:pt idx="2">
                    <c:v>0.9</c:v>
                  </c:pt>
                  <c:pt idx="3">
                    <c:v>1</c:v>
                  </c:pt>
                  <c:pt idx="4">
                    <c:v>1.4</c:v>
                  </c:pt>
                  <c:pt idx="5">
                    <c:v>1.2</c:v>
                  </c:pt>
                </c:numCache>
              </c:numRef>
            </c:plus>
            <c:minus>
              <c:numRef>
                <c:f>'Trend Adipositas'!$B$7:$G$7</c:f>
                <c:numCache>
                  <c:formatCode>General</c:formatCode>
                  <c:ptCount val="6"/>
                  <c:pt idx="0">
                    <c:v>0.6</c:v>
                  </c:pt>
                  <c:pt idx="2">
                    <c:v>0.6</c:v>
                  </c:pt>
                  <c:pt idx="3">
                    <c:v>0.9</c:v>
                  </c:pt>
                  <c:pt idx="4">
                    <c:v>1.3</c:v>
                  </c:pt>
                  <c:pt idx="5">
                    <c:v>1</c:v>
                  </c:pt>
                </c:numCache>
              </c:numRef>
            </c:minus>
          </c:errBars>
          <c:cat>
            <c:multiLvlStrRef>
              <c:f>'Trend Adipositas'!$B$2:$G$3</c:f>
              <c:multiLvlStrCache>
                <c:ptCount val="6"/>
                <c:lvl>
                  <c:pt idx="0">
                    <c:v>Gesamt</c:v>
                  </c:pt>
                  <c:pt idx="2">
                    <c:v>3-6 Jahre</c:v>
                  </c:pt>
                  <c:pt idx="3">
                    <c:v>7-10 Jahre </c:v>
                  </c:pt>
                  <c:pt idx="4">
                    <c:v>11-13 Jahre</c:v>
                  </c:pt>
                  <c:pt idx="5">
                    <c:v>14-17 Jahre</c:v>
                  </c:pt>
                </c:lvl>
                <c:lvl>
                  <c:pt idx="0">
                    <c:v> </c:v>
                  </c:pt>
                  <c:pt idx="2">
                    <c:v> </c:v>
                  </c:pt>
                </c:lvl>
              </c:multiLvlStrCache>
            </c:multiLvlStrRef>
          </c:cat>
          <c:val>
            <c:numRef>
              <c:f>'Trend Adipositas'!$B$4:$G$4</c:f>
              <c:numCache>
                <c:formatCode>General</c:formatCode>
                <c:ptCount val="6"/>
                <c:pt idx="0" formatCode="0.0">
                  <c:v>6.8</c:v>
                </c:pt>
                <c:pt idx="2" formatCode="0.0">
                  <c:v>3.2</c:v>
                </c:pt>
                <c:pt idx="3" formatCode="0.0">
                  <c:v>7.2</c:v>
                </c:pt>
                <c:pt idx="4" formatCode="0.0">
                  <c:v>8</c:v>
                </c:pt>
                <c:pt idx="5" formatCode="0.0">
                  <c:v>8.5</c:v>
                </c:pt>
              </c:numCache>
            </c:numRef>
          </c:val>
        </c:ser>
        <c:ser>
          <c:idx val="1"/>
          <c:order val="1"/>
          <c:tx>
            <c:strRef>
              <c:f>'Trend Adipositas'!$A$5</c:f>
              <c:strCache>
                <c:ptCount val="1"/>
                <c:pt idx="0">
                  <c:v>  KiGGS Welle 2 (2014-2017)</c:v>
                </c:pt>
              </c:strCache>
            </c:strRef>
          </c:tx>
          <c:spPr>
            <a:solidFill>
              <a:srgbClr val="73A913"/>
            </a:solidFill>
          </c:spPr>
          <c:invertIfNegative val="0"/>
          <c:dLbls>
            <c:dLbl>
              <c:idx val="0"/>
              <c:delete val="1"/>
            </c:dLbl>
            <c:dLbl>
              <c:idx val="2"/>
              <c:layout>
                <c:manualLayout>
                  <c:x val="5.8318465998865252E-17"/>
                  <c:y val="6.72725860844870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'Trend Adipositas'!$B$11:$G$11</c:f>
                <c:numCache>
                  <c:formatCode>General</c:formatCode>
                  <c:ptCount val="6"/>
                  <c:pt idx="0">
                    <c:v>1.1000000000000001</c:v>
                  </c:pt>
                  <c:pt idx="2">
                    <c:v>1.6</c:v>
                  </c:pt>
                  <c:pt idx="3">
                    <c:v>2.5</c:v>
                  </c:pt>
                  <c:pt idx="4">
                    <c:v>3.2</c:v>
                  </c:pt>
                  <c:pt idx="5">
                    <c:v>2.7</c:v>
                  </c:pt>
                </c:numCache>
              </c:numRef>
            </c:plus>
            <c:minus>
              <c:numRef>
                <c:f>'Trend Adipositas'!$B$8:$G$8</c:f>
                <c:numCache>
                  <c:formatCode>General</c:formatCode>
                  <c:ptCount val="6"/>
                  <c:pt idx="0">
                    <c:v>0.9</c:v>
                  </c:pt>
                  <c:pt idx="2">
                    <c:v>0.9</c:v>
                  </c:pt>
                  <c:pt idx="3">
                    <c:v>1.8</c:v>
                  </c:pt>
                  <c:pt idx="4">
                    <c:v>2.2999999999999998</c:v>
                  </c:pt>
                  <c:pt idx="5">
                    <c:v>2.1</c:v>
                  </c:pt>
                </c:numCache>
              </c:numRef>
            </c:minus>
          </c:errBars>
          <c:cat>
            <c:multiLvlStrRef>
              <c:f>'Trend Adipositas'!$B$2:$G$3</c:f>
              <c:multiLvlStrCache>
                <c:ptCount val="6"/>
                <c:lvl>
                  <c:pt idx="0">
                    <c:v>Gesamt</c:v>
                  </c:pt>
                  <c:pt idx="2">
                    <c:v>3-6 Jahre</c:v>
                  </c:pt>
                  <c:pt idx="3">
                    <c:v>7-10 Jahre </c:v>
                  </c:pt>
                  <c:pt idx="4">
                    <c:v>11-13 Jahre</c:v>
                  </c:pt>
                  <c:pt idx="5">
                    <c:v>14-17 Jahre</c:v>
                  </c:pt>
                </c:lvl>
                <c:lvl>
                  <c:pt idx="0">
                    <c:v> </c:v>
                  </c:pt>
                  <c:pt idx="2">
                    <c:v> </c:v>
                  </c:pt>
                </c:lvl>
              </c:multiLvlStrCache>
            </c:multiLvlStrRef>
          </c:cat>
          <c:val>
            <c:numRef>
              <c:f>'Trend Adipositas'!$B$5:$G$5</c:f>
              <c:numCache>
                <c:formatCode>General</c:formatCode>
                <c:ptCount val="6"/>
                <c:pt idx="0" formatCode="0.0">
                  <c:v>5.9</c:v>
                </c:pt>
                <c:pt idx="2" formatCode="0.0">
                  <c:v>2</c:v>
                </c:pt>
                <c:pt idx="3" formatCode="0.0">
                  <c:v>5.8</c:v>
                </c:pt>
                <c:pt idx="4" formatCode="0.0">
                  <c:v>7.3</c:v>
                </c:pt>
                <c:pt idx="5" formatCode="0.0">
                  <c:v>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9303424"/>
        <c:axId val="99304960"/>
      </c:barChart>
      <c:catAx>
        <c:axId val="993034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99304960"/>
        <c:crosses val="autoZero"/>
        <c:auto val="1"/>
        <c:lblAlgn val="ctr"/>
        <c:lblOffset val="100"/>
        <c:noMultiLvlLbl val="1"/>
      </c:catAx>
      <c:valAx>
        <c:axId val="99304960"/>
        <c:scaling>
          <c:orientation val="minMax"/>
          <c:max val="30"/>
        </c:scaling>
        <c:delete val="0"/>
        <c:axPos val="l"/>
        <c:majorGridlines/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de-DE"/>
          </a:p>
        </c:txPr>
        <c:crossAx val="99303424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000"/>
            </a:pPr>
            <a:endParaRPr lang="de-DE"/>
          </a:p>
        </c:txPr>
      </c:legendEntry>
      <c:legendEntry>
        <c:idx val="1"/>
        <c:txPr>
          <a:bodyPr/>
          <a:lstStyle/>
          <a:p>
            <a:pPr>
              <a:defRPr sz="1000"/>
            </a:pPr>
            <a:endParaRPr lang="de-DE"/>
          </a:p>
        </c:txPr>
      </c:legendEntry>
      <c:layout>
        <c:manualLayout>
          <c:xMode val="edge"/>
          <c:yMode val="edge"/>
          <c:x val="0.2072899759543132"/>
          <c:y val="1.9737087326943556E-2"/>
          <c:w val="0.62730776589845572"/>
          <c:h val="5.2074624581214604E-2"/>
        </c:manualLayout>
      </c:layout>
      <c:overlay val="0"/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KiGGS Basis (2006 - 2009) N = 14.477</c:v>
                </c:pt>
              </c:strCache>
            </c:strRef>
          </c:tx>
          <c:spPr>
            <a:solidFill>
              <a:srgbClr val="6DAB24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Tabelle1!$F$2:$F$5</c:f>
                <c:numCache>
                  <c:formatCode>General</c:formatCode>
                  <c:ptCount val="4"/>
                  <c:pt idx="0">
                    <c:v>0.89999999999999858</c:v>
                  </c:pt>
                  <c:pt idx="2">
                    <c:v>1.3000000000000007</c:v>
                  </c:pt>
                  <c:pt idx="3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Jungen </c:v>
                </c:pt>
                <c:pt idx="3">
                  <c:v>Mädchen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19.899999999999999</c:v>
                </c:pt>
                <c:pt idx="2">
                  <c:v>23.6</c:v>
                </c:pt>
                <c:pt idx="3">
                  <c:v>15.9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KiGGS Welle 2 (2014 - 2017) N = 13.205</c:v>
                </c:pt>
              </c:strCache>
            </c:strRef>
          </c:tx>
          <c:spPr>
            <a:solidFill>
              <a:srgbClr val="CAEBA3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Tabelle1!$G$2:$G$5</c:f>
                <c:numCache>
                  <c:formatCode>General</c:formatCode>
                  <c:ptCount val="4"/>
                  <c:pt idx="0">
                    <c:v>0.99999999999999822</c:v>
                  </c:pt>
                  <c:pt idx="2">
                    <c:v>1.4000000000000021</c:v>
                  </c:pt>
                  <c:pt idx="3">
                    <c:v>1.3000000000000007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Tabelle1!$A$2:$A$5</c:f>
              <c:strCache>
                <c:ptCount val="4"/>
                <c:pt idx="0">
                  <c:v>Gesamt</c:v>
                </c:pt>
                <c:pt idx="2">
                  <c:v>Jungen </c:v>
                </c:pt>
                <c:pt idx="3">
                  <c:v>Mädchen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16.899999999999999</c:v>
                </c:pt>
                <c:pt idx="2">
                  <c:v>19.100000000000001</c:v>
                </c:pt>
                <c:pt idx="3">
                  <c:v>14.5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674688"/>
        <c:axId val="134230016"/>
      </c:barChart>
      <c:catAx>
        <c:axId val="134674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de-DE"/>
          </a:p>
        </c:txPr>
        <c:crossAx val="134230016"/>
        <c:crosses val="autoZero"/>
        <c:auto val="1"/>
        <c:lblAlgn val="ctr"/>
        <c:lblOffset val="100"/>
        <c:noMultiLvlLbl val="0"/>
      </c:catAx>
      <c:valAx>
        <c:axId val="1342300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sz="1200" b="0" dirty="0" smtClean="0"/>
                  <a:t>%</a:t>
                </a:r>
                <a:endParaRPr lang="de-DE" sz="12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de-DE"/>
          </a:p>
        </c:txPr>
        <c:crossAx val="134674688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200"/>
            </a:pPr>
            <a:endParaRPr lang="de-DE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de-DE"/>
          </a:p>
        </c:txPr>
      </c:legendEntry>
      <c:layout>
        <c:manualLayout>
          <c:xMode val="edge"/>
          <c:yMode val="edge"/>
          <c:x val="0.05"/>
          <c:y val="1.8749999999999999E-2"/>
          <c:w val="0.89583333333333337"/>
          <c:h val="6.407357283464566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Graphik_JoHM!$A$22:$B$22</c:f>
              <c:numCache>
                <c:formatCode>0%</c:formatCode>
                <c:ptCount val="2"/>
                <c:pt idx="0">
                  <c:v>0.18</c:v>
                </c:pt>
                <c:pt idx="1">
                  <c:v>0.1</c:v>
                </c:pt>
              </c:numCache>
            </c:numRef>
          </c:val>
        </c:ser>
        <c:ser>
          <c:idx val="1"/>
          <c:order val="1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Graphik_JoHM!$A$23:$B$23</c:f>
              <c:numCache>
                <c:formatCode>0%</c:formatCode>
                <c:ptCount val="2"/>
                <c:pt idx="1">
                  <c:v>0.08</c:v>
                </c:pt>
              </c:numCache>
            </c:numRef>
          </c:val>
        </c:ser>
        <c:ser>
          <c:idx val="2"/>
          <c:order val="2"/>
          <c:spPr>
            <a:solidFill>
              <a:schemeClr val="bg1"/>
            </a:solidFill>
          </c:spPr>
          <c:invertIfNegative val="0"/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Graphik_JoHM!$A$24:$B$24</c:f>
              <c:numCache>
                <c:formatCode>0%</c:formatCode>
                <c:ptCount val="2"/>
                <c:pt idx="0">
                  <c:v>0.05</c:v>
                </c:pt>
                <c:pt idx="1">
                  <c:v>0.05</c:v>
                </c:pt>
              </c:numCache>
            </c:numRef>
          </c:val>
        </c:ser>
        <c:ser>
          <c:idx val="3"/>
          <c:order val="3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Graphik_JoHM!$A$25:$B$25</c:f>
              <c:numCache>
                <c:formatCode>0%</c:formatCode>
                <c:ptCount val="2"/>
                <c:pt idx="0">
                  <c:v>0.82</c:v>
                </c:pt>
                <c:pt idx="1">
                  <c:v>0.1</c:v>
                </c:pt>
              </c:numCache>
            </c:numRef>
          </c:val>
        </c:ser>
        <c:ser>
          <c:idx val="4"/>
          <c:order val="4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Graphik_JoHM!$A$26:$B$26</c:f>
              <c:numCache>
                <c:formatCode>0%</c:formatCode>
                <c:ptCount val="2"/>
                <c:pt idx="1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34556288"/>
        <c:axId val="134558080"/>
      </c:barChart>
      <c:catAx>
        <c:axId val="134556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ysClr val="windowText" lastClr="000000"/>
                </a:solidFill>
              </a:defRPr>
            </a:pPr>
            <a:endParaRPr lang="de-DE"/>
          </a:p>
        </c:txPr>
        <c:crossAx val="134558080"/>
        <c:crosses val="autoZero"/>
        <c:auto val="1"/>
        <c:lblAlgn val="ctr"/>
        <c:lblOffset val="100"/>
        <c:noMultiLvlLbl val="0"/>
      </c:catAx>
      <c:valAx>
        <c:axId val="1345580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4556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Graphik_JoHM!$A$22:$B$22</c:f>
              <c:numCache>
                <c:formatCode>0%</c:formatCode>
                <c:ptCount val="2"/>
                <c:pt idx="0">
                  <c:v>0.18</c:v>
                </c:pt>
                <c:pt idx="1">
                  <c:v>0.1</c:v>
                </c:pt>
              </c:numCache>
            </c:numRef>
          </c:val>
        </c:ser>
        <c:ser>
          <c:idx val="1"/>
          <c:order val="1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Graphik_JoHM!$A$23:$B$23</c:f>
              <c:numCache>
                <c:formatCode>0%</c:formatCode>
                <c:ptCount val="2"/>
                <c:pt idx="1">
                  <c:v>0.08</c:v>
                </c:pt>
              </c:numCache>
            </c:numRef>
          </c:val>
        </c:ser>
        <c:ser>
          <c:idx val="2"/>
          <c:order val="2"/>
          <c:spPr>
            <a:solidFill>
              <a:schemeClr val="bg1"/>
            </a:solidFill>
          </c:spPr>
          <c:invertIfNegative val="0"/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Graphik_JoHM!$A$24:$B$24</c:f>
              <c:numCache>
                <c:formatCode>0%</c:formatCode>
                <c:ptCount val="2"/>
                <c:pt idx="0">
                  <c:v>0.05</c:v>
                </c:pt>
                <c:pt idx="1">
                  <c:v>0.05</c:v>
                </c:pt>
              </c:numCache>
            </c:numRef>
          </c:val>
        </c:ser>
        <c:ser>
          <c:idx val="3"/>
          <c:order val="3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Graphik_JoHM!$A$25:$B$25</c:f>
              <c:numCache>
                <c:formatCode>0%</c:formatCode>
                <c:ptCount val="2"/>
                <c:pt idx="0">
                  <c:v>0.82</c:v>
                </c:pt>
                <c:pt idx="1">
                  <c:v>0.1</c:v>
                </c:pt>
              </c:numCache>
            </c:numRef>
          </c:val>
        </c:ser>
        <c:ser>
          <c:idx val="4"/>
          <c:order val="4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Graphik_JoHM!$A$26:$B$26</c:f>
              <c:numCache>
                <c:formatCode>0%</c:formatCode>
                <c:ptCount val="2"/>
                <c:pt idx="1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33039616"/>
        <c:axId val="133041152"/>
      </c:barChart>
      <c:catAx>
        <c:axId val="133039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ysClr val="windowText" lastClr="000000"/>
                </a:solidFill>
              </a:defRPr>
            </a:pPr>
            <a:endParaRPr lang="de-DE"/>
          </a:p>
        </c:txPr>
        <c:crossAx val="133041152"/>
        <c:crosses val="autoZero"/>
        <c:auto val="1"/>
        <c:lblAlgn val="ctr"/>
        <c:lblOffset val="100"/>
        <c:noMultiLvlLbl val="0"/>
      </c:catAx>
      <c:valAx>
        <c:axId val="1330411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3039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Graphik_JoHM!$A$22:$B$22</c:f>
              <c:numCache>
                <c:formatCode>0%</c:formatCode>
                <c:ptCount val="2"/>
                <c:pt idx="0">
                  <c:v>0.18</c:v>
                </c:pt>
                <c:pt idx="1">
                  <c:v>0.1</c:v>
                </c:pt>
              </c:numCache>
            </c:numRef>
          </c:val>
        </c:ser>
        <c:ser>
          <c:idx val="1"/>
          <c:order val="1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Graphik_JoHM!$A$23:$B$23</c:f>
              <c:numCache>
                <c:formatCode>0%</c:formatCode>
                <c:ptCount val="2"/>
                <c:pt idx="1">
                  <c:v>0.08</c:v>
                </c:pt>
              </c:numCache>
            </c:numRef>
          </c:val>
        </c:ser>
        <c:ser>
          <c:idx val="2"/>
          <c:order val="2"/>
          <c:spPr>
            <a:solidFill>
              <a:schemeClr val="bg1"/>
            </a:solidFill>
          </c:spPr>
          <c:invertIfNegative val="0"/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Graphik_JoHM!$A$24:$B$24</c:f>
              <c:numCache>
                <c:formatCode>0%</c:formatCode>
                <c:ptCount val="2"/>
                <c:pt idx="0">
                  <c:v>0.05</c:v>
                </c:pt>
                <c:pt idx="1">
                  <c:v>0.05</c:v>
                </c:pt>
              </c:numCache>
            </c:numRef>
          </c:val>
        </c:ser>
        <c:ser>
          <c:idx val="3"/>
          <c:order val="3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Graphik_JoHM!$A$25:$B$25</c:f>
              <c:numCache>
                <c:formatCode>0%</c:formatCode>
                <c:ptCount val="2"/>
                <c:pt idx="0">
                  <c:v>0.82</c:v>
                </c:pt>
                <c:pt idx="1">
                  <c:v>0.1</c:v>
                </c:pt>
              </c:numCache>
            </c:numRef>
          </c:val>
        </c:ser>
        <c:ser>
          <c:idx val="4"/>
          <c:order val="4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Graphik_JoHM!$A$21:$B$21</c:f>
              <c:strCache>
                <c:ptCount val="2"/>
                <c:pt idx="0">
                  <c:v>KiGGS-Basiserhebung 
2003-2006</c:v>
                </c:pt>
                <c:pt idx="1">
                  <c:v>KiGGS Welle 1
2009-2012 </c:v>
                </c:pt>
              </c:strCache>
            </c:strRef>
          </c:cat>
          <c:val>
            <c:numRef>
              <c:f>Graphik_JoHM!$A$26:$B$26</c:f>
              <c:numCache>
                <c:formatCode>0%</c:formatCode>
                <c:ptCount val="2"/>
                <c:pt idx="1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21381248"/>
        <c:axId val="121382784"/>
      </c:barChart>
      <c:catAx>
        <c:axId val="121381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ysClr val="windowText" lastClr="000000"/>
                </a:solidFill>
              </a:defRPr>
            </a:pPr>
            <a:endParaRPr lang="de-DE"/>
          </a:p>
        </c:txPr>
        <c:crossAx val="121382784"/>
        <c:crosses val="autoZero"/>
        <c:auto val="1"/>
        <c:lblAlgn val="ctr"/>
        <c:lblOffset val="100"/>
        <c:noMultiLvlLbl val="0"/>
      </c:catAx>
      <c:valAx>
        <c:axId val="1213827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13812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F7A76-C78E-48EB-93EC-868B7536750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EDE6C56-FF91-4796-8118-88A66DC36AF1}">
      <dgm:prSet phldrT="[Text]" custT="1"/>
      <dgm:spPr/>
      <dgm:t>
        <a:bodyPr/>
        <a:lstStyle/>
        <a:p>
          <a:r>
            <a:rPr lang="de-DE" sz="1600" dirty="0" smtClean="0"/>
            <a:t>Erkennen</a:t>
          </a:r>
          <a:endParaRPr lang="de-DE" sz="1600" dirty="0"/>
        </a:p>
      </dgm:t>
    </dgm:pt>
    <dgm:pt modelId="{1CDB03E1-8BCC-4872-889D-B3A4A4B5E687}" type="parTrans" cxnId="{08E420F8-8980-4F89-8D38-5CE147A3AEB5}">
      <dgm:prSet/>
      <dgm:spPr/>
      <dgm:t>
        <a:bodyPr/>
        <a:lstStyle/>
        <a:p>
          <a:endParaRPr lang="de-DE"/>
        </a:p>
      </dgm:t>
    </dgm:pt>
    <dgm:pt modelId="{AF7EC49C-413F-48EC-A261-991575BD5783}" type="sibTrans" cxnId="{08E420F8-8980-4F89-8D38-5CE147A3AEB5}">
      <dgm:prSet/>
      <dgm:spPr/>
      <dgm:t>
        <a:bodyPr/>
        <a:lstStyle/>
        <a:p>
          <a:endParaRPr lang="de-DE"/>
        </a:p>
      </dgm:t>
    </dgm:pt>
    <dgm:pt modelId="{CA4F5B2C-9EBB-4A27-BC26-90ADC402E808}">
      <dgm:prSet phldrT="[Text]" custT="1"/>
      <dgm:spPr/>
      <dgm:t>
        <a:bodyPr/>
        <a:lstStyle/>
        <a:p>
          <a:r>
            <a:rPr lang="de-DE" sz="1600" dirty="0" smtClean="0"/>
            <a:t>Bewerten</a:t>
          </a:r>
          <a:endParaRPr lang="de-DE" sz="1600" dirty="0"/>
        </a:p>
      </dgm:t>
    </dgm:pt>
    <dgm:pt modelId="{4AC2035D-A754-48F7-AFBF-4655E3C1FEEA}" type="parTrans" cxnId="{70CB0810-2808-4BA3-AC9B-EF55CB4F2D40}">
      <dgm:prSet/>
      <dgm:spPr/>
      <dgm:t>
        <a:bodyPr/>
        <a:lstStyle/>
        <a:p>
          <a:endParaRPr lang="de-DE"/>
        </a:p>
      </dgm:t>
    </dgm:pt>
    <dgm:pt modelId="{F84C1877-E664-41E3-BF22-E023BDD54DB3}" type="sibTrans" cxnId="{70CB0810-2808-4BA3-AC9B-EF55CB4F2D40}">
      <dgm:prSet/>
      <dgm:spPr/>
      <dgm:t>
        <a:bodyPr/>
        <a:lstStyle/>
        <a:p>
          <a:endParaRPr lang="de-DE"/>
        </a:p>
      </dgm:t>
    </dgm:pt>
    <dgm:pt modelId="{B251C077-5C79-48BE-A770-A0D4B1E43633}">
      <dgm:prSet phldrT="[Text]" custT="1"/>
      <dgm:spPr/>
      <dgm:t>
        <a:bodyPr/>
        <a:lstStyle/>
        <a:p>
          <a:r>
            <a:rPr lang="de-DE" sz="1600" dirty="0" smtClean="0"/>
            <a:t>Handeln</a:t>
          </a:r>
          <a:endParaRPr lang="de-DE" sz="1600" dirty="0"/>
        </a:p>
      </dgm:t>
    </dgm:pt>
    <dgm:pt modelId="{7A0AAAFF-2510-4690-AB2B-3ACCD95CFC1D}" type="parTrans" cxnId="{C2CE84CB-4476-4F5C-9626-1E5D27BACD1F}">
      <dgm:prSet/>
      <dgm:spPr/>
      <dgm:t>
        <a:bodyPr/>
        <a:lstStyle/>
        <a:p>
          <a:endParaRPr lang="de-DE"/>
        </a:p>
      </dgm:t>
    </dgm:pt>
    <dgm:pt modelId="{A60C9789-4FC5-4D08-9040-BED8FC3E365C}" type="sibTrans" cxnId="{C2CE84CB-4476-4F5C-9626-1E5D27BACD1F}">
      <dgm:prSet/>
      <dgm:spPr/>
      <dgm:t>
        <a:bodyPr/>
        <a:lstStyle/>
        <a:p>
          <a:endParaRPr lang="de-DE"/>
        </a:p>
      </dgm:t>
    </dgm:pt>
    <dgm:pt modelId="{779123C4-3833-4312-8FDD-213F868FA2AA}" type="pres">
      <dgm:prSet presAssocID="{32DF7A76-C78E-48EB-93EC-868B753675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3D37734-D4AA-4ECB-9A5B-18A57A8C4EC5}" type="pres">
      <dgm:prSet presAssocID="{32DF7A76-C78E-48EB-93EC-868B75367509}" presName="cycle" presStyleCnt="0"/>
      <dgm:spPr/>
    </dgm:pt>
    <dgm:pt modelId="{7124AC73-D318-4307-AF61-3AB33FA015CB}" type="pres">
      <dgm:prSet presAssocID="{2EDE6C56-FF91-4796-8118-88A66DC36AF1}" presName="nodeFirstNode" presStyleLbl="node1" presStyleIdx="0" presStyleCnt="3" custScaleX="69520" custScaleY="6907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E9F6D4-89D7-4CDE-8174-3C6000191D49}" type="pres">
      <dgm:prSet presAssocID="{AF7EC49C-413F-48EC-A261-991575BD5783}" presName="sibTransFirstNode" presStyleLbl="bgShp" presStyleIdx="0" presStyleCnt="1"/>
      <dgm:spPr/>
      <dgm:t>
        <a:bodyPr/>
        <a:lstStyle/>
        <a:p>
          <a:endParaRPr lang="de-DE"/>
        </a:p>
      </dgm:t>
    </dgm:pt>
    <dgm:pt modelId="{B15F1CBD-358A-4FD8-85ED-BC6E7B68B720}" type="pres">
      <dgm:prSet presAssocID="{CA4F5B2C-9EBB-4A27-BC26-90ADC402E808}" presName="nodeFollowingNodes" presStyleLbl="node1" presStyleIdx="1" presStyleCnt="3" custScaleX="71873" custScaleY="65100" custRadScaleRad="105146" custRadScaleInc="-2378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700233-3063-4443-A9B5-BF3B76339CED}" type="pres">
      <dgm:prSet presAssocID="{B251C077-5C79-48BE-A770-A0D4B1E43633}" presName="nodeFollowingNodes" presStyleLbl="node1" presStyleIdx="2" presStyleCnt="3" custScaleX="66400" custScaleY="65101" custRadScaleRad="102815" custRadScaleInc="2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8E420F8-8980-4F89-8D38-5CE147A3AEB5}" srcId="{32DF7A76-C78E-48EB-93EC-868B75367509}" destId="{2EDE6C56-FF91-4796-8118-88A66DC36AF1}" srcOrd="0" destOrd="0" parTransId="{1CDB03E1-8BCC-4872-889D-B3A4A4B5E687}" sibTransId="{AF7EC49C-413F-48EC-A261-991575BD5783}"/>
    <dgm:cxn modelId="{70CB0810-2808-4BA3-AC9B-EF55CB4F2D40}" srcId="{32DF7A76-C78E-48EB-93EC-868B75367509}" destId="{CA4F5B2C-9EBB-4A27-BC26-90ADC402E808}" srcOrd="1" destOrd="0" parTransId="{4AC2035D-A754-48F7-AFBF-4655E3C1FEEA}" sibTransId="{F84C1877-E664-41E3-BF22-E023BDD54DB3}"/>
    <dgm:cxn modelId="{C2CE84CB-4476-4F5C-9626-1E5D27BACD1F}" srcId="{32DF7A76-C78E-48EB-93EC-868B75367509}" destId="{B251C077-5C79-48BE-A770-A0D4B1E43633}" srcOrd="2" destOrd="0" parTransId="{7A0AAAFF-2510-4690-AB2B-3ACCD95CFC1D}" sibTransId="{A60C9789-4FC5-4D08-9040-BED8FC3E365C}"/>
    <dgm:cxn modelId="{6E6C0B4D-21CC-4C1E-9185-12DC6A99344D}" type="presOf" srcId="{AF7EC49C-413F-48EC-A261-991575BD5783}" destId="{56E9F6D4-89D7-4CDE-8174-3C6000191D49}" srcOrd="0" destOrd="0" presId="urn:microsoft.com/office/officeart/2005/8/layout/cycle3"/>
    <dgm:cxn modelId="{4835EA51-44BC-4D48-9613-09A1461884FB}" type="presOf" srcId="{B251C077-5C79-48BE-A770-A0D4B1E43633}" destId="{37700233-3063-4443-A9B5-BF3B76339CED}" srcOrd="0" destOrd="0" presId="urn:microsoft.com/office/officeart/2005/8/layout/cycle3"/>
    <dgm:cxn modelId="{E64CC448-E0C4-4BA9-90DC-74014CCC25D8}" type="presOf" srcId="{CA4F5B2C-9EBB-4A27-BC26-90ADC402E808}" destId="{B15F1CBD-358A-4FD8-85ED-BC6E7B68B720}" srcOrd="0" destOrd="0" presId="urn:microsoft.com/office/officeart/2005/8/layout/cycle3"/>
    <dgm:cxn modelId="{51ADC984-1A8A-4767-9149-000D5FEE3BEA}" type="presOf" srcId="{2EDE6C56-FF91-4796-8118-88A66DC36AF1}" destId="{7124AC73-D318-4307-AF61-3AB33FA015CB}" srcOrd="0" destOrd="0" presId="urn:microsoft.com/office/officeart/2005/8/layout/cycle3"/>
    <dgm:cxn modelId="{4E21A608-CFCA-4783-B70F-6C915AB2FD5B}" type="presOf" srcId="{32DF7A76-C78E-48EB-93EC-868B75367509}" destId="{779123C4-3833-4312-8FDD-213F868FA2AA}" srcOrd="0" destOrd="0" presId="urn:microsoft.com/office/officeart/2005/8/layout/cycle3"/>
    <dgm:cxn modelId="{66F0452D-E496-4267-842F-21A656EA8F85}" type="presParOf" srcId="{779123C4-3833-4312-8FDD-213F868FA2AA}" destId="{43D37734-D4AA-4ECB-9A5B-18A57A8C4EC5}" srcOrd="0" destOrd="0" presId="urn:microsoft.com/office/officeart/2005/8/layout/cycle3"/>
    <dgm:cxn modelId="{C4817257-94C2-4DF9-9BD2-0E622EC122FF}" type="presParOf" srcId="{43D37734-D4AA-4ECB-9A5B-18A57A8C4EC5}" destId="{7124AC73-D318-4307-AF61-3AB33FA015CB}" srcOrd="0" destOrd="0" presId="urn:microsoft.com/office/officeart/2005/8/layout/cycle3"/>
    <dgm:cxn modelId="{B77CDB9D-65E8-47DB-BEAD-3CAF667F9C33}" type="presParOf" srcId="{43D37734-D4AA-4ECB-9A5B-18A57A8C4EC5}" destId="{56E9F6D4-89D7-4CDE-8174-3C6000191D49}" srcOrd="1" destOrd="0" presId="urn:microsoft.com/office/officeart/2005/8/layout/cycle3"/>
    <dgm:cxn modelId="{A44F0702-EECF-41FD-A01F-C2BE1445AEB0}" type="presParOf" srcId="{43D37734-D4AA-4ECB-9A5B-18A57A8C4EC5}" destId="{B15F1CBD-358A-4FD8-85ED-BC6E7B68B720}" srcOrd="2" destOrd="0" presId="urn:microsoft.com/office/officeart/2005/8/layout/cycle3"/>
    <dgm:cxn modelId="{D8CE05D5-47DA-44E8-92A6-F9B0FC6AC2CF}" type="presParOf" srcId="{43D37734-D4AA-4ECB-9A5B-18A57A8C4EC5}" destId="{37700233-3063-4443-A9B5-BF3B76339CED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F7A76-C78E-48EB-93EC-868B7536750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EDE6C56-FF91-4796-8118-88A66DC36AF1}">
      <dgm:prSet phldrT="[Text]"/>
      <dgm:spPr/>
      <dgm:t>
        <a:bodyPr/>
        <a:lstStyle/>
        <a:p>
          <a:r>
            <a:rPr lang="de-DE" dirty="0" smtClean="0"/>
            <a:t>Übergewicht </a:t>
          </a:r>
          <a:br>
            <a:rPr lang="de-DE" dirty="0" smtClean="0"/>
          </a:br>
          <a:r>
            <a:rPr lang="de-DE" dirty="0" smtClean="0"/>
            <a:t>und Adipositas </a:t>
          </a:r>
          <a:br>
            <a:rPr lang="de-DE" dirty="0" smtClean="0"/>
          </a:br>
          <a:r>
            <a:rPr lang="de-DE" dirty="0" smtClean="0"/>
            <a:t>im Kindes- und Jugendalter</a:t>
          </a:r>
          <a:endParaRPr lang="de-DE" dirty="0"/>
        </a:p>
      </dgm:t>
    </dgm:pt>
    <dgm:pt modelId="{1CDB03E1-8BCC-4872-889D-B3A4A4B5E687}" type="parTrans" cxnId="{08E420F8-8980-4F89-8D38-5CE147A3AEB5}">
      <dgm:prSet/>
      <dgm:spPr/>
      <dgm:t>
        <a:bodyPr/>
        <a:lstStyle/>
        <a:p>
          <a:endParaRPr lang="de-DE"/>
        </a:p>
      </dgm:t>
    </dgm:pt>
    <dgm:pt modelId="{AF7EC49C-413F-48EC-A261-991575BD5783}" type="sibTrans" cxnId="{08E420F8-8980-4F89-8D38-5CE147A3AEB5}">
      <dgm:prSet/>
      <dgm:spPr/>
      <dgm:t>
        <a:bodyPr/>
        <a:lstStyle/>
        <a:p>
          <a:endParaRPr lang="de-DE"/>
        </a:p>
      </dgm:t>
    </dgm:pt>
    <dgm:pt modelId="{CA4F5B2C-9EBB-4A27-BC26-90ADC402E808}">
      <dgm:prSet phldrT="[Text]"/>
      <dgm:spPr/>
      <dgm:t>
        <a:bodyPr/>
        <a:lstStyle/>
        <a:p>
          <a:pPr algn="l"/>
          <a:r>
            <a:rPr lang="de-DE" dirty="0" smtClean="0"/>
            <a:t>         Bewerten</a:t>
          </a:r>
          <a:endParaRPr lang="de-DE" dirty="0"/>
        </a:p>
      </dgm:t>
    </dgm:pt>
    <dgm:pt modelId="{4AC2035D-A754-48F7-AFBF-4655E3C1FEEA}" type="parTrans" cxnId="{70CB0810-2808-4BA3-AC9B-EF55CB4F2D40}">
      <dgm:prSet/>
      <dgm:spPr/>
      <dgm:t>
        <a:bodyPr/>
        <a:lstStyle/>
        <a:p>
          <a:endParaRPr lang="de-DE"/>
        </a:p>
      </dgm:t>
    </dgm:pt>
    <dgm:pt modelId="{F84C1877-E664-41E3-BF22-E023BDD54DB3}" type="sibTrans" cxnId="{70CB0810-2808-4BA3-AC9B-EF55CB4F2D40}">
      <dgm:prSet/>
      <dgm:spPr/>
      <dgm:t>
        <a:bodyPr/>
        <a:lstStyle/>
        <a:p>
          <a:endParaRPr lang="de-DE"/>
        </a:p>
      </dgm:t>
    </dgm:pt>
    <dgm:pt modelId="{B251C077-5C79-48BE-A770-A0D4B1E43633}">
      <dgm:prSet phldrT="[Text]"/>
      <dgm:spPr/>
      <dgm:t>
        <a:bodyPr/>
        <a:lstStyle/>
        <a:p>
          <a:r>
            <a:rPr lang="de-DE" dirty="0" smtClean="0"/>
            <a:t>Handeln</a:t>
          </a:r>
          <a:endParaRPr lang="de-DE" dirty="0"/>
        </a:p>
      </dgm:t>
    </dgm:pt>
    <dgm:pt modelId="{7A0AAAFF-2510-4690-AB2B-3ACCD95CFC1D}" type="parTrans" cxnId="{C2CE84CB-4476-4F5C-9626-1E5D27BACD1F}">
      <dgm:prSet/>
      <dgm:spPr/>
      <dgm:t>
        <a:bodyPr/>
        <a:lstStyle/>
        <a:p>
          <a:endParaRPr lang="de-DE"/>
        </a:p>
      </dgm:t>
    </dgm:pt>
    <dgm:pt modelId="{A60C9789-4FC5-4D08-9040-BED8FC3E365C}" type="sibTrans" cxnId="{C2CE84CB-4476-4F5C-9626-1E5D27BACD1F}">
      <dgm:prSet/>
      <dgm:spPr/>
      <dgm:t>
        <a:bodyPr/>
        <a:lstStyle/>
        <a:p>
          <a:endParaRPr lang="de-DE"/>
        </a:p>
      </dgm:t>
    </dgm:pt>
    <dgm:pt modelId="{779123C4-3833-4312-8FDD-213F868FA2AA}" type="pres">
      <dgm:prSet presAssocID="{32DF7A76-C78E-48EB-93EC-868B753675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3D37734-D4AA-4ECB-9A5B-18A57A8C4EC5}" type="pres">
      <dgm:prSet presAssocID="{32DF7A76-C78E-48EB-93EC-868B75367509}" presName="cycle" presStyleCnt="0"/>
      <dgm:spPr/>
    </dgm:pt>
    <dgm:pt modelId="{7124AC73-D318-4307-AF61-3AB33FA015CB}" type="pres">
      <dgm:prSet presAssocID="{2EDE6C56-FF91-4796-8118-88A66DC36AF1}" presName="nodeFirstNode" presStyleLbl="node1" presStyleIdx="0" presStyleCnt="3" custScaleX="69520" custScaleY="6907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E9F6D4-89D7-4CDE-8174-3C6000191D49}" type="pres">
      <dgm:prSet presAssocID="{AF7EC49C-413F-48EC-A261-991575BD5783}" presName="sibTransFirstNode" presStyleLbl="bgShp" presStyleIdx="0" presStyleCnt="1"/>
      <dgm:spPr/>
      <dgm:t>
        <a:bodyPr/>
        <a:lstStyle/>
        <a:p>
          <a:endParaRPr lang="de-DE"/>
        </a:p>
      </dgm:t>
    </dgm:pt>
    <dgm:pt modelId="{B15F1CBD-358A-4FD8-85ED-BC6E7B68B720}" type="pres">
      <dgm:prSet presAssocID="{CA4F5B2C-9EBB-4A27-BC26-90ADC402E808}" presName="nodeFollowingNodes" presStyleLbl="node1" presStyleIdx="1" presStyleCnt="3" custScaleX="71873" custScaleY="65100" custRadScaleRad="105146" custRadScaleInc="-2378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700233-3063-4443-A9B5-BF3B76339CED}" type="pres">
      <dgm:prSet presAssocID="{B251C077-5C79-48BE-A770-A0D4B1E43633}" presName="nodeFollowingNodes" presStyleLbl="node1" presStyleIdx="2" presStyleCnt="3" custScaleX="66400" custScaleY="65101" custRadScaleRad="102815" custRadScaleInc="2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E35773B-7532-4A20-B9B2-5E42328F51F3}" type="presOf" srcId="{CA4F5B2C-9EBB-4A27-BC26-90ADC402E808}" destId="{B15F1CBD-358A-4FD8-85ED-BC6E7B68B720}" srcOrd="0" destOrd="0" presId="urn:microsoft.com/office/officeart/2005/8/layout/cycle3"/>
    <dgm:cxn modelId="{08E420F8-8980-4F89-8D38-5CE147A3AEB5}" srcId="{32DF7A76-C78E-48EB-93EC-868B75367509}" destId="{2EDE6C56-FF91-4796-8118-88A66DC36AF1}" srcOrd="0" destOrd="0" parTransId="{1CDB03E1-8BCC-4872-889D-B3A4A4B5E687}" sibTransId="{AF7EC49C-413F-48EC-A261-991575BD5783}"/>
    <dgm:cxn modelId="{66BBEE2F-A80E-4A71-953F-A7C02A8847B7}" type="presOf" srcId="{32DF7A76-C78E-48EB-93EC-868B75367509}" destId="{779123C4-3833-4312-8FDD-213F868FA2AA}" srcOrd="0" destOrd="0" presId="urn:microsoft.com/office/officeart/2005/8/layout/cycle3"/>
    <dgm:cxn modelId="{6894CC3E-B297-4561-9C5F-A182EED041D2}" type="presOf" srcId="{B251C077-5C79-48BE-A770-A0D4B1E43633}" destId="{37700233-3063-4443-A9B5-BF3B76339CED}" srcOrd="0" destOrd="0" presId="urn:microsoft.com/office/officeart/2005/8/layout/cycle3"/>
    <dgm:cxn modelId="{1F827388-48B3-4E84-B2AA-C1A306CD571D}" type="presOf" srcId="{AF7EC49C-413F-48EC-A261-991575BD5783}" destId="{56E9F6D4-89D7-4CDE-8174-3C6000191D49}" srcOrd="0" destOrd="0" presId="urn:microsoft.com/office/officeart/2005/8/layout/cycle3"/>
    <dgm:cxn modelId="{70CB0810-2808-4BA3-AC9B-EF55CB4F2D40}" srcId="{32DF7A76-C78E-48EB-93EC-868B75367509}" destId="{CA4F5B2C-9EBB-4A27-BC26-90ADC402E808}" srcOrd="1" destOrd="0" parTransId="{4AC2035D-A754-48F7-AFBF-4655E3C1FEEA}" sibTransId="{F84C1877-E664-41E3-BF22-E023BDD54DB3}"/>
    <dgm:cxn modelId="{C2CE84CB-4476-4F5C-9626-1E5D27BACD1F}" srcId="{32DF7A76-C78E-48EB-93EC-868B75367509}" destId="{B251C077-5C79-48BE-A770-A0D4B1E43633}" srcOrd="2" destOrd="0" parTransId="{7A0AAAFF-2510-4690-AB2B-3ACCD95CFC1D}" sibTransId="{A60C9789-4FC5-4D08-9040-BED8FC3E365C}"/>
    <dgm:cxn modelId="{42C4EF7F-C0EC-4DC3-BE6B-4208F95207E9}" type="presOf" srcId="{2EDE6C56-FF91-4796-8118-88A66DC36AF1}" destId="{7124AC73-D318-4307-AF61-3AB33FA015CB}" srcOrd="0" destOrd="0" presId="urn:microsoft.com/office/officeart/2005/8/layout/cycle3"/>
    <dgm:cxn modelId="{CC89B3E1-EEB4-4D6F-BEF9-643DC4BCCFAA}" type="presParOf" srcId="{779123C4-3833-4312-8FDD-213F868FA2AA}" destId="{43D37734-D4AA-4ECB-9A5B-18A57A8C4EC5}" srcOrd="0" destOrd="0" presId="urn:microsoft.com/office/officeart/2005/8/layout/cycle3"/>
    <dgm:cxn modelId="{E08D5D41-7ACB-4EC5-AD4A-12BF88153437}" type="presParOf" srcId="{43D37734-D4AA-4ECB-9A5B-18A57A8C4EC5}" destId="{7124AC73-D318-4307-AF61-3AB33FA015CB}" srcOrd="0" destOrd="0" presId="urn:microsoft.com/office/officeart/2005/8/layout/cycle3"/>
    <dgm:cxn modelId="{A32822C6-9B10-4E32-9F93-56EAF14E64D3}" type="presParOf" srcId="{43D37734-D4AA-4ECB-9A5B-18A57A8C4EC5}" destId="{56E9F6D4-89D7-4CDE-8174-3C6000191D49}" srcOrd="1" destOrd="0" presId="urn:microsoft.com/office/officeart/2005/8/layout/cycle3"/>
    <dgm:cxn modelId="{8952FFFF-11C0-42C2-BA4B-2EC72262E1D5}" type="presParOf" srcId="{43D37734-D4AA-4ECB-9A5B-18A57A8C4EC5}" destId="{B15F1CBD-358A-4FD8-85ED-BC6E7B68B720}" srcOrd="2" destOrd="0" presId="urn:microsoft.com/office/officeart/2005/8/layout/cycle3"/>
    <dgm:cxn modelId="{D284A99C-A00D-444F-9E41-E806E8AA0AB7}" type="presParOf" srcId="{43D37734-D4AA-4ECB-9A5B-18A57A8C4EC5}" destId="{37700233-3063-4443-A9B5-BF3B76339CED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DF7A76-C78E-48EB-93EC-868B7536750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EDE6C56-FF91-4796-8118-88A66DC36AF1}">
      <dgm:prSet phldrT="[Text]"/>
      <dgm:spPr/>
      <dgm:t>
        <a:bodyPr/>
        <a:lstStyle/>
        <a:p>
          <a:r>
            <a:rPr lang="de-DE" dirty="0" smtClean="0"/>
            <a:t>Übergewicht </a:t>
          </a:r>
          <a:br>
            <a:rPr lang="de-DE" dirty="0" smtClean="0"/>
          </a:br>
          <a:r>
            <a:rPr lang="de-DE" dirty="0" smtClean="0"/>
            <a:t>und Adipositas </a:t>
          </a:r>
          <a:br>
            <a:rPr lang="de-DE" dirty="0" smtClean="0"/>
          </a:br>
          <a:r>
            <a:rPr lang="de-DE" dirty="0" smtClean="0"/>
            <a:t>im Kindes- und Jugendalter</a:t>
          </a:r>
          <a:endParaRPr lang="de-DE" dirty="0"/>
        </a:p>
      </dgm:t>
    </dgm:pt>
    <dgm:pt modelId="{1CDB03E1-8BCC-4872-889D-B3A4A4B5E687}" type="parTrans" cxnId="{08E420F8-8980-4F89-8D38-5CE147A3AEB5}">
      <dgm:prSet/>
      <dgm:spPr/>
      <dgm:t>
        <a:bodyPr/>
        <a:lstStyle/>
        <a:p>
          <a:endParaRPr lang="de-DE"/>
        </a:p>
      </dgm:t>
    </dgm:pt>
    <dgm:pt modelId="{AF7EC49C-413F-48EC-A261-991575BD5783}" type="sibTrans" cxnId="{08E420F8-8980-4F89-8D38-5CE147A3AEB5}">
      <dgm:prSet/>
      <dgm:spPr/>
      <dgm:t>
        <a:bodyPr/>
        <a:lstStyle/>
        <a:p>
          <a:endParaRPr lang="de-DE"/>
        </a:p>
      </dgm:t>
    </dgm:pt>
    <dgm:pt modelId="{CA4F5B2C-9EBB-4A27-BC26-90ADC402E808}">
      <dgm:prSet phldrT="[Text]"/>
      <dgm:spPr/>
      <dgm:t>
        <a:bodyPr/>
        <a:lstStyle/>
        <a:p>
          <a:pPr algn="l"/>
          <a:r>
            <a:rPr lang="de-DE" dirty="0" smtClean="0"/>
            <a:t>         Bewerten</a:t>
          </a:r>
          <a:endParaRPr lang="de-DE" dirty="0"/>
        </a:p>
      </dgm:t>
    </dgm:pt>
    <dgm:pt modelId="{4AC2035D-A754-48F7-AFBF-4655E3C1FEEA}" type="parTrans" cxnId="{70CB0810-2808-4BA3-AC9B-EF55CB4F2D40}">
      <dgm:prSet/>
      <dgm:spPr/>
      <dgm:t>
        <a:bodyPr/>
        <a:lstStyle/>
        <a:p>
          <a:endParaRPr lang="de-DE"/>
        </a:p>
      </dgm:t>
    </dgm:pt>
    <dgm:pt modelId="{F84C1877-E664-41E3-BF22-E023BDD54DB3}" type="sibTrans" cxnId="{70CB0810-2808-4BA3-AC9B-EF55CB4F2D40}">
      <dgm:prSet/>
      <dgm:spPr/>
      <dgm:t>
        <a:bodyPr/>
        <a:lstStyle/>
        <a:p>
          <a:endParaRPr lang="de-DE"/>
        </a:p>
      </dgm:t>
    </dgm:pt>
    <dgm:pt modelId="{B251C077-5C79-48BE-A770-A0D4B1E43633}">
      <dgm:prSet phldrT="[Text]"/>
      <dgm:spPr/>
      <dgm:t>
        <a:bodyPr/>
        <a:lstStyle/>
        <a:p>
          <a:r>
            <a:rPr lang="de-DE" dirty="0" smtClean="0"/>
            <a:t>Handeln</a:t>
          </a:r>
          <a:endParaRPr lang="de-DE" dirty="0"/>
        </a:p>
      </dgm:t>
    </dgm:pt>
    <dgm:pt modelId="{7A0AAAFF-2510-4690-AB2B-3ACCD95CFC1D}" type="parTrans" cxnId="{C2CE84CB-4476-4F5C-9626-1E5D27BACD1F}">
      <dgm:prSet/>
      <dgm:spPr/>
      <dgm:t>
        <a:bodyPr/>
        <a:lstStyle/>
        <a:p>
          <a:endParaRPr lang="de-DE"/>
        </a:p>
      </dgm:t>
    </dgm:pt>
    <dgm:pt modelId="{A60C9789-4FC5-4D08-9040-BED8FC3E365C}" type="sibTrans" cxnId="{C2CE84CB-4476-4F5C-9626-1E5D27BACD1F}">
      <dgm:prSet/>
      <dgm:spPr/>
      <dgm:t>
        <a:bodyPr/>
        <a:lstStyle/>
        <a:p>
          <a:endParaRPr lang="de-DE"/>
        </a:p>
      </dgm:t>
    </dgm:pt>
    <dgm:pt modelId="{779123C4-3833-4312-8FDD-213F868FA2AA}" type="pres">
      <dgm:prSet presAssocID="{32DF7A76-C78E-48EB-93EC-868B753675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43D37734-D4AA-4ECB-9A5B-18A57A8C4EC5}" type="pres">
      <dgm:prSet presAssocID="{32DF7A76-C78E-48EB-93EC-868B75367509}" presName="cycle" presStyleCnt="0"/>
      <dgm:spPr/>
    </dgm:pt>
    <dgm:pt modelId="{7124AC73-D318-4307-AF61-3AB33FA015CB}" type="pres">
      <dgm:prSet presAssocID="{2EDE6C56-FF91-4796-8118-88A66DC36AF1}" presName="nodeFirstNode" presStyleLbl="node1" presStyleIdx="0" presStyleCnt="3" custScaleX="69520" custScaleY="6907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E9F6D4-89D7-4CDE-8174-3C6000191D49}" type="pres">
      <dgm:prSet presAssocID="{AF7EC49C-413F-48EC-A261-991575BD5783}" presName="sibTransFirstNode" presStyleLbl="bgShp" presStyleIdx="0" presStyleCnt="1"/>
      <dgm:spPr/>
      <dgm:t>
        <a:bodyPr/>
        <a:lstStyle/>
        <a:p>
          <a:endParaRPr lang="de-DE"/>
        </a:p>
      </dgm:t>
    </dgm:pt>
    <dgm:pt modelId="{B15F1CBD-358A-4FD8-85ED-BC6E7B68B720}" type="pres">
      <dgm:prSet presAssocID="{CA4F5B2C-9EBB-4A27-BC26-90ADC402E808}" presName="nodeFollowingNodes" presStyleLbl="node1" presStyleIdx="1" presStyleCnt="3" custScaleX="71873" custScaleY="65100" custRadScaleRad="105146" custRadScaleInc="-2378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700233-3063-4443-A9B5-BF3B76339CED}" type="pres">
      <dgm:prSet presAssocID="{B251C077-5C79-48BE-A770-A0D4B1E43633}" presName="nodeFollowingNodes" presStyleLbl="node1" presStyleIdx="2" presStyleCnt="3" custScaleX="66400" custScaleY="65101" custRadScaleRad="102815" custRadScaleInc="2329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8E420F8-8980-4F89-8D38-5CE147A3AEB5}" srcId="{32DF7A76-C78E-48EB-93EC-868B75367509}" destId="{2EDE6C56-FF91-4796-8118-88A66DC36AF1}" srcOrd="0" destOrd="0" parTransId="{1CDB03E1-8BCC-4872-889D-B3A4A4B5E687}" sibTransId="{AF7EC49C-413F-48EC-A261-991575BD5783}"/>
    <dgm:cxn modelId="{7D6199FC-5A9F-4563-81DD-91A90A6CE04A}" type="presOf" srcId="{2EDE6C56-FF91-4796-8118-88A66DC36AF1}" destId="{7124AC73-D318-4307-AF61-3AB33FA015CB}" srcOrd="0" destOrd="0" presId="urn:microsoft.com/office/officeart/2005/8/layout/cycle3"/>
    <dgm:cxn modelId="{7128F181-5EB4-47E6-BEC0-DF7195EDC3B1}" type="presOf" srcId="{32DF7A76-C78E-48EB-93EC-868B75367509}" destId="{779123C4-3833-4312-8FDD-213F868FA2AA}" srcOrd="0" destOrd="0" presId="urn:microsoft.com/office/officeart/2005/8/layout/cycle3"/>
    <dgm:cxn modelId="{70CB0810-2808-4BA3-AC9B-EF55CB4F2D40}" srcId="{32DF7A76-C78E-48EB-93EC-868B75367509}" destId="{CA4F5B2C-9EBB-4A27-BC26-90ADC402E808}" srcOrd="1" destOrd="0" parTransId="{4AC2035D-A754-48F7-AFBF-4655E3C1FEEA}" sibTransId="{F84C1877-E664-41E3-BF22-E023BDD54DB3}"/>
    <dgm:cxn modelId="{C2CE84CB-4476-4F5C-9626-1E5D27BACD1F}" srcId="{32DF7A76-C78E-48EB-93EC-868B75367509}" destId="{B251C077-5C79-48BE-A770-A0D4B1E43633}" srcOrd="2" destOrd="0" parTransId="{7A0AAAFF-2510-4690-AB2B-3ACCD95CFC1D}" sibTransId="{A60C9789-4FC5-4D08-9040-BED8FC3E365C}"/>
    <dgm:cxn modelId="{1DD0E178-0450-4369-9AD6-2D064FD5F0A0}" type="presOf" srcId="{AF7EC49C-413F-48EC-A261-991575BD5783}" destId="{56E9F6D4-89D7-4CDE-8174-3C6000191D49}" srcOrd="0" destOrd="0" presId="urn:microsoft.com/office/officeart/2005/8/layout/cycle3"/>
    <dgm:cxn modelId="{3B0262D3-8823-4DD1-B019-5F66BB7E290D}" type="presOf" srcId="{CA4F5B2C-9EBB-4A27-BC26-90ADC402E808}" destId="{B15F1CBD-358A-4FD8-85ED-BC6E7B68B720}" srcOrd="0" destOrd="0" presId="urn:microsoft.com/office/officeart/2005/8/layout/cycle3"/>
    <dgm:cxn modelId="{BD24F75C-A0AA-4106-A86A-CE0AEA9C6C14}" type="presOf" srcId="{B251C077-5C79-48BE-A770-A0D4B1E43633}" destId="{37700233-3063-4443-A9B5-BF3B76339CED}" srcOrd="0" destOrd="0" presId="urn:microsoft.com/office/officeart/2005/8/layout/cycle3"/>
    <dgm:cxn modelId="{A499EDD0-91E6-48D1-BA78-81A858A1B157}" type="presParOf" srcId="{779123C4-3833-4312-8FDD-213F868FA2AA}" destId="{43D37734-D4AA-4ECB-9A5B-18A57A8C4EC5}" srcOrd="0" destOrd="0" presId="urn:microsoft.com/office/officeart/2005/8/layout/cycle3"/>
    <dgm:cxn modelId="{803A9D8F-9CCD-4D7E-917A-B0E29166D814}" type="presParOf" srcId="{43D37734-D4AA-4ECB-9A5B-18A57A8C4EC5}" destId="{7124AC73-D318-4307-AF61-3AB33FA015CB}" srcOrd="0" destOrd="0" presId="urn:microsoft.com/office/officeart/2005/8/layout/cycle3"/>
    <dgm:cxn modelId="{B533C17D-B570-48E5-8007-ABC67D3F7861}" type="presParOf" srcId="{43D37734-D4AA-4ECB-9A5B-18A57A8C4EC5}" destId="{56E9F6D4-89D7-4CDE-8174-3C6000191D49}" srcOrd="1" destOrd="0" presId="urn:microsoft.com/office/officeart/2005/8/layout/cycle3"/>
    <dgm:cxn modelId="{1810BB6F-8B12-4C88-9E31-F5EB8127AE39}" type="presParOf" srcId="{43D37734-D4AA-4ECB-9A5B-18A57A8C4EC5}" destId="{B15F1CBD-358A-4FD8-85ED-BC6E7B68B720}" srcOrd="2" destOrd="0" presId="urn:microsoft.com/office/officeart/2005/8/layout/cycle3"/>
    <dgm:cxn modelId="{007411A1-3F81-4867-8B14-03FB8D4670E4}" type="presParOf" srcId="{43D37734-D4AA-4ECB-9A5B-18A57A8C4EC5}" destId="{37700233-3063-4443-A9B5-BF3B76339CED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9F6D4-89D7-4CDE-8174-3C6000191D49}">
      <dsp:nvSpPr>
        <dsp:cNvPr id="0" name=""/>
        <dsp:cNvSpPr/>
      </dsp:nvSpPr>
      <dsp:spPr>
        <a:xfrm>
          <a:off x="1720119" y="213755"/>
          <a:ext cx="4456891" cy="4456891"/>
        </a:xfrm>
        <a:prstGeom prst="circularArrow">
          <a:avLst>
            <a:gd name="adj1" fmla="val 5689"/>
            <a:gd name="adj2" fmla="val 340510"/>
            <a:gd name="adj3" fmla="val 13636473"/>
            <a:gd name="adj4" fmla="val 17465367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4AC73-D318-4307-AF61-3AB33FA015CB}">
      <dsp:nvSpPr>
        <dsp:cNvPr id="0" name=""/>
        <dsp:cNvSpPr/>
      </dsp:nvSpPr>
      <dsp:spPr>
        <a:xfrm>
          <a:off x="2851000" y="260993"/>
          <a:ext cx="2195129" cy="109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Erkennen</a:t>
          </a:r>
          <a:endParaRPr lang="de-DE" sz="1600" kern="1200" dirty="0"/>
        </a:p>
      </dsp:txBody>
      <dsp:txXfrm>
        <a:off x="2904237" y="314230"/>
        <a:ext cx="2088655" cy="984081"/>
      </dsp:txXfrm>
    </dsp:sp>
    <dsp:sp modelId="{B15F1CBD-358A-4FD8-85ED-BC6E7B68B720}">
      <dsp:nvSpPr>
        <dsp:cNvPr id="0" name=""/>
        <dsp:cNvSpPr/>
      </dsp:nvSpPr>
      <dsp:spPr>
        <a:xfrm>
          <a:off x="4841704" y="2549294"/>
          <a:ext cx="2269427" cy="1027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Bewerten</a:t>
          </a:r>
          <a:endParaRPr lang="de-DE" sz="1600" kern="1200" dirty="0"/>
        </a:p>
      </dsp:txBody>
      <dsp:txXfrm>
        <a:off x="4891876" y="2599466"/>
        <a:ext cx="2169083" cy="927439"/>
      </dsp:txXfrm>
    </dsp:sp>
    <dsp:sp modelId="{37700233-3063-4443-A9B5-BF3B76339CED}">
      <dsp:nvSpPr>
        <dsp:cNvPr id="0" name=""/>
        <dsp:cNvSpPr/>
      </dsp:nvSpPr>
      <dsp:spPr>
        <a:xfrm>
          <a:off x="919741" y="2557840"/>
          <a:ext cx="2096614" cy="1027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Handeln</a:t>
          </a:r>
          <a:endParaRPr lang="de-DE" sz="1600" kern="1200" dirty="0"/>
        </a:p>
      </dsp:txBody>
      <dsp:txXfrm>
        <a:off x="969914" y="2608013"/>
        <a:ext cx="1996268" cy="927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9F6D4-89D7-4CDE-8174-3C6000191D49}">
      <dsp:nvSpPr>
        <dsp:cNvPr id="0" name=""/>
        <dsp:cNvSpPr/>
      </dsp:nvSpPr>
      <dsp:spPr>
        <a:xfrm>
          <a:off x="1720119" y="213755"/>
          <a:ext cx="4456891" cy="4456891"/>
        </a:xfrm>
        <a:prstGeom prst="circularArrow">
          <a:avLst>
            <a:gd name="adj1" fmla="val 5689"/>
            <a:gd name="adj2" fmla="val 340510"/>
            <a:gd name="adj3" fmla="val 13636473"/>
            <a:gd name="adj4" fmla="val 17465367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4AC73-D318-4307-AF61-3AB33FA015CB}">
      <dsp:nvSpPr>
        <dsp:cNvPr id="0" name=""/>
        <dsp:cNvSpPr/>
      </dsp:nvSpPr>
      <dsp:spPr>
        <a:xfrm>
          <a:off x="2851000" y="260993"/>
          <a:ext cx="2195129" cy="109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Übergewicht </a:t>
          </a:r>
          <a:br>
            <a:rPr lang="de-DE" sz="1500" kern="1200" dirty="0" smtClean="0"/>
          </a:br>
          <a:r>
            <a:rPr lang="de-DE" sz="1500" kern="1200" dirty="0" smtClean="0"/>
            <a:t>und Adipositas </a:t>
          </a:r>
          <a:br>
            <a:rPr lang="de-DE" sz="1500" kern="1200" dirty="0" smtClean="0"/>
          </a:br>
          <a:r>
            <a:rPr lang="de-DE" sz="1500" kern="1200" dirty="0" smtClean="0"/>
            <a:t>im Kindes- und Jugendalter</a:t>
          </a:r>
          <a:endParaRPr lang="de-DE" sz="1500" kern="1200" dirty="0"/>
        </a:p>
      </dsp:txBody>
      <dsp:txXfrm>
        <a:off x="2904237" y="314230"/>
        <a:ext cx="2088655" cy="984081"/>
      </dsp:txXfrm>
    </dsp:sp>
    <dsp:sp modelId="{B15F1CBD-358A-4FD8-85ED-BC6E7B68B720}">
      <dsp:nvSpPr>
        <dsp:cNvPr id="0" name=""/>
        <dsp:cNvSpPr/>
      </dsp:nvSpPr>
      <dsp:spPr>
        <a:xfrm>
          <a:off x="4841704" y="2549294"/>
          <a:ext cx="2269427" cy="1027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         Bewerten</a:t>
          </a:r>
          <a:endParaRPr lang="de-DE" sz="1500" kern="1200" dirty="0"/>
        </a:p>
      </dsp:txBody>
      <dsp:txXfrm>
        <a:off x="4891876" y="2599466"/>
        <a:ext cx="2169083" cy="927439"/>
      </dsp:txXfrm>
    </dsp:sp>
    <dsp:sp modelId="{37700233-3063-4443-A9B5-BF3B76339CED}">
      <dsp:nvSpPr>
        <dsp:cNvPr id="0" name=""/>
        <dsp:cNvSpPr/>
      </dsp:nvSpPr>
      <dsp:spPr>
        <a:xfrm>
          <a:off x="919741" y="2557840"/>
          <a:ext cx="2096614" cy="1027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Handeln</a:t>
          </a:r>
          <a:endParaRPr lang="de-DE" sz="1500" kern="1200" dirty="0"/>
        </a:p>
      </dsp:txBody>
      <dsp:txXfrm>
        <a:off x="969914" y="2608013"/>
        <a:ext cx="1996268" cy="927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9F6D4-89D7-4CDE-8174-3C6000191D49}">
      <dsp:nvSpPr>
        <dsp:cNvPr id="0" name=""/>
        <dsp:cNvSpPr/>
      </dsp:nvSpPr>
      <dsp:spPr>
        <a:xfrm>
          <a:off x="1720119" y="213755"/>
          <a:ext cx="4456891" cy="4456891"/>
        </a:xfrm>
        <a:prstGeom prst="circularArrow">
          <a:avLst>
            <a:gd name="adj1" fmla="val 5689"/>
            <a:gd name="adj2" fmla="val 340510"/>
            <a:gd name="adj3" fmla="val 13636473"/>
            <a:gd name="adj4" fmla="val 17465367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4AC73-D318-4307-AF61-3AB33FA015CB}">
      <dsp:nvSpPr>
        <dsp:cNvPr id="0" name=""/>
        <dsp:cNvSpPr/>
      </dsp:nvSpPr>
      <dsp:spPr>
        <a:xfrm>
          <a:off x="2851000" y="260993"/>
          <a:ext cx="2195129" cy="1090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Übergewicht </a:t>
          </a:r>
          <a:br>
            <a:rPr lang="de-DE" sz="1500" kern="1200" dirty="0" smtClean="0"/>
          </a:br>
          <a:r>
            <a:rPr lang="de-DE" sz="1500" kern="1200" dirty="0" smtClean="0"/>
            <a:t>und Adipositas </a:t>
          </a:r>
          <a:br>
            <a:rPr lang="de-DE" sz="1500" kern="1200" dirty="0" smtClean="0"/>
          </a:br>
          <a:r>
            <a:rPr lang="de-DE" sz="1500" kern="1200" dirty="0" smtClean="0"/>
            <a:t>im Kindes- und Jugendalter</a:t>
          </a:r>
          <a:endParaRPr lang="de-DE" sz="1500" kern="1200" dirty="0"/>
        </a:p>
      </dsp:txBody>
      <dsp:txXfrm>
        <a:off x="2904237" y="314230"/>
        <a:ext cx="2088655" cy="984081"/>
      </dsp:txXfrm>
    </dsp:sp>
    <dsp:sp modelId="{B15F1CBD-358A-4FD8-85ED-BC6E7B68B720}">
      <dsp:nvSpPr>
        <dsp:cNvPr id="0" name=""/>
        <dsp:cNvSpPr/>
      </dsp:nvSpPr>
      <dsp:spPr>
        <a:xfrm>
          <a:off x="4841704" y="2549294"/>
          <a:ext cx="2269427" cy="1027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         Bewerten</a:t>
          </a:r>
          <a:endParaRPr lang="de-DE" sz="1500" kern="1200" dirty="0"/>
        </a:p>
      </dsp:txBody>
      <dsp:txXfrm>
        <a:off x="4891876" y="2599466"/>
        <a:ext cx="2169083" cy="927439"/>
      </dsp:txXfrm>
    </dsp:sp>
    <dsp:sp modelId="{37700233-3063-4443-A9B5-BF3B76339CED}">
      <dsp:nvSpPr>
        <dsp:cNvPr id="0" name=""/>
        <dsp:cNvSpPr/>
      </dsp:nvSpPr>
      <dsp:spPr>
        <a:xfrm>
          <a:off x="919741" y="2557840"/>
          <a:ext cx="2096614" cy="1027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/>
            <a:t>Handeln</a:t>
          </a:r>
          <a:endParaRPr lang="de-DE" sz="1500" kern="1200" dirty="0"/>
        </a:p>
      </dsp:txBody>
      <dsp:txXfrm>
        <a:off x="969914" y="2608013"/>
        <a:ext cx="1996268" cy="927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0.75797</cdr:x>
      <cdr:y>0.30672</cdr:y>
    </cdr:from>
    <cdr:to>
      <cdr:x>0.92836</cdr:x>
      <cdr:y>0.40201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6143625" y="1382353"/>
          <a:ext cx="1381126" cy="429456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000" i="1" dirty="0" smtClean="0"/>
            <a:t>Mittelwert europäische </a:t>
          </a:r>
        </a:p>
        <a:p xmlns:a="http://schemas.openxmlformats.org/drawingml/2006/main">
          <a:r>
            <a:rPr lang="de-DE" sz="1000" i="1" dirty="0" smtClean="0"/>
            <a:t>Normstichprobe</a:t>
          </a:r>
          <a:endParaRPr lang="de-DE" sz="1000" i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0.32497</cdr:x>
      <cdr:y>0.07359</cdr:y>
    </cdr:from>
    <cdr:to>
      <cdr:x>0.42159</cdr:x>
      <cdr:y>0.12822</cdr:y>
    </cdr:to>
    <cdr:sp macro="" textlink="">
      <cdr:nvSpPr>
        <cdr:cNvPr id="2" name="Textfeld 4"/>
        <cdr:cNvSpPr txBox="1"/>
      </cdr:nvSpPr>
      <cdr:spPr>
        <a:xfrm xmlns:a="http://schemas.openxmlformats.org/drawingml/2006/main">
          <a:off x="2594791" y="331693"/>
          <a:ext cx="771525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000" dirty="0" smtClean="0"/>
            <a:t>n=14.746</a:t>
          </a:r>
          <a:endParaRPr lang="de-DE" sz="1000" dirty="0"/>
        </a:p>
      </cdr:txBody>
    </cdr:sp>
  </cdr:relSizeAnchor>
  <cdr:relSizeAnchor xmlns:cdr="http://schemas.openxmlformats.org/drawingml/2006/chartDrawing">
    <cdr:from>
      <cdr:x>0.61126</cdr:x>
      <cdr:y>0.07359</cdr:y>
    </cdr:from>
    <cdr:to>
      <cdr:x>0.73673</cdr:x>
      <cdr:y>0.12822</cdr:y>
    </cdr:to>
    <cdr:sp macro="" textlink="">
      <cdr:nvSpPr>
        <cdr:cNvPr id="3" name="Textfeld 10"/>
        <cdr:cNvSpPr txBox="1"/>
      </cdr:nvSpPr>
      <cdr:spPr>
        <a:xfrm xmlns:a="http://schemas.openxmlformats.org/drawingml/2006/main">
          <a:off x="4880791" y="331692"/>
          <a:ext cx="1001825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000" dirty="0"/>
            <a:t>n</a:t>
          </a:r>
          <a:r>
            <a:rPr lang="de-DE" sz="1000" dirty="0" smtClean="0"/>
            <a:t>=3.561</a:t>
          </a:r>
          <a:endParaRPr lang="de-DE" sz="1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0.18817</cdr:x>
      <cdr:y>0.17453</cdr:y>
    </cdr:from>
    <cdr:to>
      <cdr:x>0.33049</cdr:x>
      <cdr:y>0.27558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857188" y="847580"/>
          <a:ext cx="648324" cy="490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e-DE" sz="1200" b="1" dirty="0"/>
            <a:t>Unauffällig</a:t>
          </a:r>
        </a:p>
        <a:p xmlns:a="http://schemas.openxmlformats.org/drawingml/2006/main">
          <a:pPr algn="ctr"/>
          <a:endParaRPr lang="de-DE" sz="1200" b="1" dirty="0"/>
        </a:p>
      </cdr:txBody>
    </cdr:sp>
  </cdr:relSizeAnchor>
  <cdr:relSizeAnchor xmlns:cdr="http://schemas.openxmlformats.org/drawingml/2006/chartDrawing">
    <cdr:from>
      <cdr:x>0.67777</cdr:x>
      <cdr:y>0.6483</cdr:y>
    </cdr:from>
    <cdr:to>
      <cdr:x>0.80047</cdr:x>
      <cdr:y>0.69708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3087512" y="3148364"/>
          <a:ext cx="558947" cy="236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bg1"/>
              </a:solidFill>
            </a:rPr>
            <a:t>Auffällig</a:t>
          </a:r>
        </a:p>
      </cdr:txBody>
    </cdr:sp>
  </cdr:relSizeAnchor>
  <cdr:relSizeAnchor xmlns:cdr="http://schemas.openxmlformats.org/drawingml/2006/chartDrawing">
    <cdr:from>
      <cdr:x>0.20991</cdr:x>
      <cdr:y>0.80785</cdr:y>
    </cdr:from>
    <cdr:to>
      <cdr:x>0.33261</cdr:x>
      <cdr:y>0.85663</cdr:y>
    </cdr:to>
    <cdr:sp macro="" textlink="">
      <cdr:nvSpPr>
        <cdr:cNvPr id="4" name="Textfeld 1"/>
        <cdr:cNvSpPr txBox="1"/>
      </cdr:nvSpPr>
      <cdr:spPr>
        <a:xfrm xmlns:a="http://schemas.openxmlformats.org/drawingml/2006/main">
          <a:off x="937698" y="4786131"/>
          <a:ext cx="548129" cy="288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 smtClean="0">
              <a:solidFill>
                <a:schemeClr val="bg1"/>
              </a:solidFill>
            </a:rPr>
            <a:t>Auffällig</a:t>
          </a:r>
          <a:endParaRPr lang="de-DE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0.55992</cdr:x>
      <cdr:y>0.71599</cdr:y>
    </cdr:from>
    <cdr:to>
      <cdr:x>0.68262</cdr:x>
      <cdr:y>0.76477</cdr:y>
    </cdr:to>
    <cdr:sp macro="" textlink="">
      <cdr:nvSpPr>
        <cdr:cNvPr id="5" name="Textfeld 1"/>
        <cdr:cNvSpPr txBox="1"/>
      </cdr:nvSpPr>
      <cdr:spPr>
        <a:xfrm xmlns:a="http://schemas.openxmlformats.org/drawingml/2006/main">
          <a:off x="4346575" y="4194175"/>
          <a:ext cx="9525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000" b="1">
              <a:solidFill>
                <a:schemeClr val="bg1"/>
              </a:solidFill>
            </a:rPr>
            <a:t>Raucher</a:t>
          </a:r>
        </a:p>
      </cdr:txBody>
    </cdr:sp>
  </cdr:relSizeAnchor>
  <cdr:relSizeAnchor xmlns:cdr="http://schemas.openxmlformats.org/drawingml/2006/chartDrawing">
    <cdr:from>
      <cdr:x>0.49667</cdr:x>
      <cdr:y>0.63677</cdr:y>
    </cdr:from>
    <cdr:to>
      <cdr:x>0.75254</cdr:x>
      <cdr:y>0.68555</cdr:y>
    </cdr:to>
    <cdr:sp macro="" textlink="">
      <cdr:nvSpPr>
        <cdr:cNvPr id="8" name="Textfeld 1"/>
        <cdr:cNvSpPr txBox="1"/>
      </cdr:nvSpPr>
      <cdr:spPr>
        <a:xfrm xmlns:a="http://schemas.openxmlformats.org/drawingml/2006/main">
          <a:off x="2262508" y="3100356"/>
          <a:ext cx="1165589" cy="237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ysClr val="windowText" lastClr="000000"/>
              </a:solidFill>
            </a:rPr>
            <a:t>12% werden </a:t>
          </a:r>
        </a:p>
      </cdr:txBody>
    </cdr:sp>
  </cdr:relSizeAnchor>
  <cdr:relSizeAnchor xmlns:cdr="http://schemas.openxmlformats.org/drawingml/2006/chartDrawing">
    <cdr:from>
      <cdr:x>0.67248</cdr:x>
      <cdr:y>0.17283</cdr:y>
    </cdr:from>
    <cdr:to>
      <cdr:x>0.79518</cdr:x>
      <cdr:y>0.22161</cdr:y>
    </cdr:to>
    <cdr:sp macro="" textlink="">
      <cdr:nvSpPr>
        <cdr:cNvPr id="11" name="Textfeld 1"/>
        <cdr:cNvSpPr txBox="1"/>
      </cdr:nvSpPr>
      <cdr:spPr>
        <a:xfrm xmlns:a="http://schemas.openxmlformats.org/drawingml/2006/main">
          <a:off x="3004112" y="1023945"/>
          <a:ext cx="548128" cy="288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Unauffällig</a:t>
          </a:r>
        </a:p>
        <a:p xmlns:a="http://schemas.openxmlformats.org/drawingml/2006/main">
          <a:pPr algn="ctr"/>
          <a:endParaRPr lang="de-DE" sz="1200" b="1" dirty="0"/>
        </a:p>
      </cdr:txBody>
    </cdr:sp>
  </cdr:relSizeAnchor>
  <cdr:relSizeAnchor xmlns:cdr="http://schemas.openxmlformats.org/drawingml/2006/chartDrawing">
    <cdr:from>
      <cdr:x>0.67404</cdr:x>
      <cdr:y>0.84043</cdr:y>
    </cdr:from>
    <cdr:to>
      <cdr:x>0.79674</cdr:x>
      <cdr:y>0.88921</cdr:y>
    </cdr:to>
    <cdr:sp macro="" textlink="">
      <cdr:nvSpPr>
        <cdr:cNvPr id="12" name="Textfeld 1"/>
        <cdr:cNvSpPr txBox="1"/>
      </cdr:nvSpPr>
      <cdr:spPr>
        <a:xfrm xmlns:a="http://schemas.openxmlformats.org/drawingml/2006/main">
          <a:off x="3070517" y="4467961"/>
          <a:ext cx="558947" cy="259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bg1"/>
              </a:solidFill>
            </a:rPr>
            <a:t>Auffällig</a:t>
          </a:r>
        </a:p>
        <a:p xmlns:a="http://schemas.openxmlformats.org/drawingml/2006/main">
          <a:pPr algn="ctr"/>
          <a:endParaRPr lang="de-DE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0.67404</cdr:x>
      <cdr:y>0.76</cdr:y>
    </cdr:from>
    <cdr:to>
      <cdr:x>0.79674</cdr:x>
      <cdr:y>0.80878</cdr:y>
    </cdr:to>
    <cdr:sp macro="" textlink="">
      <cdr:nvSpPr>
        <cdr:cNvPr id="13" name="Textfeld 1"/>
        <cdr:cNvSpPr txBox="1"/>
      </cdr:nvSpPr>
      <cdr:spPr>
        <a:xfrm xmlns:a="http://schemas.openxmlformats.org/drawingml/2006/main">
          <a:off x="3070517" y="3700350"/>
          <a:ext cx="558947" cy="237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tx1"/>
              </a:solidFill>
            </a:rPr>
            <a:t>Unauffällig</a:t>
          </a:r>
        </a:p>
        <a:p xmlns:a="http://schemas.openxmlformats.org/drawingml/2006/main">
          <a:pPr algn="ctr"/>
          <a:endParaRPr lang="de-DE" sz="12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0.49667</cdr:x>
      <cdr:y>0.03016</cdr:y>
    </cdr:from>
    <cdr:to>
      <cdr:x>0.7126</cdr:x>
      <cdr:y>0.12148</cdr:y>
    </cdr:to>
    <cdr:sp macro="" textlink="">
      <cdr:nvSpPr>
        <cdr:cNvPr id="14" name="Textfeld 18"/>
        <cdr:cNvSpPr txBox="1"/>
      </cdr:nvSpPr>
      <cdr:spPr>
        <a:xfrm xmlns:a="http://schemas.openxmlformats.org/drawingml/2006/main">
          <a:off x="2262508" y="146869"/>
          <a:ext cx="983646" cy="44462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88% bleiben</a:t>
          </a:r>
        </a:p>
      </cdr:txBody>
    </cdr:sp>
  </cdr:relSizeAnchor>
  <cdr:relSizeAnchor xmlns:cdr="http://schemas.openxmlformats.org/drawingml/2006/chartDrawing">
    <cdr:from>
      <cdr:x>0.52352</cdr:x>
      <cdr:y>0.71075</cdr:y>
    </cdr:from>
    <cdr:to>
      <cdr:x>0.76428</cdr:x>
      <cdr:y>0.80207</cdr:y>
    </cdr:to>
    <cdr:sp macro="" textlink="">
      <cdr:nvSpPr>
        <cdr:cNvPr id="20" name="Textfeld 18"/>
        <cdr:cNvSpPr txBox="1"/>
      </cdr:nvSpPr>
      <cdr:spPr>
        <a:xfrm xmlns:a="http://schemas.openxmlformats.org/drawingml/2006/main">
          <a:off x="2384848" y="3460559"/>
          <a:ext cx="1096757" cy="44462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55% werden</a:t>
          </a:r>
        </a:p>
      </cdr:txBody>
    </cdr:sp>
  </cdr:relSizeAnchor>
  <cdr:relSizeAnchor xmlns:cdr="http://schemas.openxmlformats.org/drawingml/2006/chartDrawing">
    <cdr:from>
      <cdr:x>0.56239</cdr:x>
      <cdr:y>0.78256</cdr:y>
    </cdr:from>
    <cdr:to>
      <cdr:x>0.80316</cdr:x>
      <cdr:y>0.87388</cdr:y>
    </cdr:to>
    <cdr:sp macro="" textlink="">
      <cdr:nvSpPr>
        <cdr:cNvPr id="21" name="Textfeld 18"/>
        <cdr:cNvSpPr txBox="1"/>
      </cdr:nvSpPr>
      <cdr:spPr>
        <a:xfrm xmlns:a="http://schemas.openxmlformats.org/drawingml/2006/main">
          <a:off x="2561891" y="3810157"/>
          <a:ext cx="1096802" cy="44462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45% bleiben</a:t>
          </a:r>
        </a:p>
      </cdr:txBody>
    </cdr:sp>
  </cdr:relSizeAnchor>
  <cdr:relSizeAnchor xmlns:cdr="http://schemas.openxmlformats.org/drawingml/2006/chartDrawing">
    <cdr:from>
      <cdr:x>0.50568</cdr:x>
      <cdr:y>0.83501</cdr:y>
    </cdr:from>
    <cdr:to>
      <cdr:x>0.73701</cdr:x>
      <cdr:y>0.88016</cdr:y>
    </cdr:to>
    <cdr:sp macro="" textlink="">
      <cdr:nvSpPr>
        <cdr:cNvPr id="18" name="Pfeil nach rechts 17"/>
        <cdr:cNvSpPr/>
      </cdr:nvSpPr>
      <cdr:spPr>
        <a:xfrm xmlns:a="http://schemas.openxmlformats.org/drawingml/2006/main">
          <a:off x="2303575" y="4065559"/>
          <a:ext cx="1053799" cy="21982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>
            <a:solidFill>
              <a:prstClr val="white"/>
            </a:solidFill>
          </a:endParaRPr>
        </a:p>
      </cdr:txBody>
    </cdr:sp>
  </cdr:relSizeAnchor>
  <cdr:relSizeAnchor xmlns:cdr="http://schemas.openxmlformats.org/drawingml/2006/chartDrawing">
    <cdr:from>
      <cdr:x>0.63919</cdr:x>
      <cdr:y>0.77802</cdr:y>
    </cdr:from>
    <cdr:to>
      <cdr:x>0.87052</cdr:x>
      <cdr:y>0.82116</cdr:y>
    </cdr:to>
    <cdr:sp macro="" textlink="">
      <cdr:nvSpPr>
        <cdr:cNvPr id="22" name="Pfeil nach rechts 21"/>
        <cdr:cNvSpPr/>
      </cdr:nvSpPr>
      <cdr:spPr>
        <a:xfrm xmlns:a="http://schemas.openxmlformats.org/drawingml/2006/main">
          <a:off x="2911772" y="3788089"/>
          <a:ext cx="1053799" cy="210043"/>
        </a:xfrm>
        <a:prstGeom xmlns:a="http://schemas.openxmlformats.org/drawingml/2006/main" prst="rightArrow">
          <a:avLst/>
        </a:prstGeom>
        <a:gradFill xmlns:a="http://schemas.openxmlformats.org/drawingml/2006/main" flip="none" rotWithShape="1">
          <a:gsLst>
            <a:gs pos="0">
              <a:srgbClr val="C00000"/>
            </a:gs>
            <a:gs pos="38000">
              <a:schemeClr val="accent3">
                <a:lumMod val="75000"/>
              </a:schemeClr>
            </a:gs>
            <a:gs pos="82000">
              <a:schemeClr val="accent3">
                <a:lumMod val="75000"/>
              </a:schemeClr>
            </a:gs>
          </a:gsLst>
          <a:lin ang="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>
            <a:solidFill>
              <a:prstClr val="white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0.18817</cdr:x>
      <cdr:y>0.17453</cdr:y>
    </cdr:from>
    <cdr:to>
      <cdr:x>0.33049</cdr:x>
      <cdr:y>0.27558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857188" y="847580"/>
          <a:ext cx="648324" cy="490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e-DE" sz="1200" b="1" dirty="0"/>
            <a:t>Unauffällig</a:t>
          </a:r>
        </a:p>
        <a:p xmlns:a="http://schemas.openxmlformats.org/drawingml/2006/main">
          <a:pPr algn="ctr"/>
          <a:endParaRPr lang="de-DE" sz="1200" b="1" dirty="0"/>
        </a:p>
      </cdr:txBody>
    </cdr:sp>
  </cdr:relSizeAnchor>
  <cdr:relSizeAnchor xmlns:cdr="http://schemas.openxmlformats.org/drawingml/2006/chartDrawing">
    <cdr:from>
      <cdr:x>0.67777</cdr:x>
      <cdr:y>0.6483</cdr:y>
    </cdr:from>
    <cdr:to>
      <cdr:x>0.80047</cdr:x>
      <cdr:y>0.69708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3087512" y="3148364"/>
          <a:ext cx="558947" cy="236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bg1"/>
              </a:solidFill>
            </a:rPr>
            <a:t>Auffällig</a:t>
          </a:r>
        </a:p>
      </cdr:txBody>
    </cdr:sp>
  </cdr:relSizeAnchor>
  <cdr:relSizeAnchor xmlns:cdr="http://schemas.openxmlformats.org/drawingml/2006/chartDrawing">
    <cdr:from>
      <cdr:x>0.20991</cdr:x>
      <cdr:y>0.80785</cdr:y>
    </cdr:from>
    <cdr:to>
      <cdr:x>0.33261</cdr:x>
      <cdr:y>0.85663</cdr:y>
    </cdr:to>
    <cdr:sp macro="" textlink="">
      <cdr:nvSpPr>
        <cdr:cNvPr id="4" name="Textfeld 1"/>
        <cdr:cNvSpPr txBox="1"/>
      </cdr:nvSpPr>
      <cdr:spPr>
        <a:xfrm xmlns:a="http://schemas.openxmlformats.org/drawingml/2006/main">
          <a:off x="937698" y="4786131"/>
          <a:ext cx="548129" cy="288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 smtClean="0">
              <a:solidFill>
                <a:schemeClr val="bg1"/>
              </a:solidFill>
            </a:rPr>
            <a:t>Auffällig</a:t>
          </a:r>
          <a:endParaRPr lang="de-DE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0.55992</cdr:x>
      <cdr:y>0.71599</cdr:y>
    </cdr:from>
    <cdr:to>
      <cdr:x>0.68262</cdr:x>
      <cdr:y>0.76477</cdr:y>
    </cdr:to>
    <cdr:sp macro="" textlink="">
      <cdr:nvSpPr>
        <cdr:cNvPr id="5" name="Textfeld 1"/>
        <cdr:cNvSpPr txBox="1"/>
      </cdr:nvSpPr>
      <cdr:spPr>
        <a:xfrm xmlns:a="http://schemas.openxmlformats.org/drawingml/2006/main">
          <a:off x="4346575" y="4194175"/>
          <a:ext cx="9525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000" b="1">
              <a:solidFill>
                <a:schemeClr val="bg1"/>
              </a:solidFill>
            </a:rPr>
            <a:t>Raucher</a:t>
          </a:r>
        </a:p>
      </cdr:txBody>
    </cdr:sp>
  </cdr:relSizeAnchor>
  <cdr:relSizeAnchor xmlns:cdr="http://schemas.openxmlformats.org/drawingml/2006/chartDrawing">
    <cdr:from>
      <cdr:x>0.51171</cdr:x>
      <cdr:y>0.58402</cdr:y>
    </cdr:from>
    <cdr:to>
      <cdr:x>0.76758</cdr:x>
      <cdr:y>0.6328</cdr:y>
    </cdr:to>
    <cdr:sp macro="" textlink="">
      <cdr:nvSpPr>
        <cdr:cNvPr id="8" name="Textfeld 1"/>
        <cdr:cNvSpPr txBox="1"/>
      </cdr:nvSpPr>
      <cdr:spPr>
        <a:xfrm xmlns:a="http://schemas.openxmlformats.org/drawingml/2006/main">
          <a:off x="2331020" y="2843497"/>
          <a:ext cx="1165589" cy="237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ysClr val="windowText" lastClr="000000"/>
              </a:solidFill>
            </a:rPr>
            <a:t>12% werden </a:t>
          </a:r>
        </a:p>
      </cdr:txBody>
    </cdr:sp>
  </cdr:relSizeAnchor>
  <cdr:relSizeAnchor xmlns:cdr="http://schemas.openxmlformats.org/drawingml/2006/chartDrawing">
    <cdr:from>
      <cdr:x>0.67248</cdr:x>
      <cdr:y>0.17283</cdr:y>
    </cdr:from>
    <cdr:to>
      <cdr:x>0.79518</cdr:x>
      <cdr:y>0.22161</cdr:y>
    </cdr:to>
    <cdr:sp macro="" textlink="">
      <cdr:nvSpPr>
        <cdr:cNvPr id="11" name="Textfeld 1"/>
        <cdr:cNvSpPr txBox="1"/>
      </cdr:nvSpPr>
      <cdr:spPr>
        <a:xfrm xmlns:a="http://schemas.openxmlformats.org/drawingml/2006/main">
          <a:off x="3004112" y="1023945"/>
          <a:ext cx="548128" cy="288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Unauffällig</a:t>
          </a:r>
        </a:p>
        <a:p xmlns:a="http://schemas.openxmlformats.org/drawingml/2006/main">
          <a:pPr algn="ctr"/>
          <a:endParaRPr lang="de-DE" sz="1200" b="1" dirty="0"/>
        </a:p>
      </cdr:txBody>
    </cdr:sp>
  </cdr:relSizeAnchor>
  <cdr:relSizeAnchor xmlns:cdr="http://schemas.openxmlformats.org/drawingml/2006/chartDrawing">
    <cdr:from>
      <cdr:x>0.67404</cdr:x>
      <cdr:y>0.84043</cdr:y>
    </cdr:from>
    <cdr:to>
      <cdr:x>0.79674</cdr:x>
      <cdr:y>0.88921</cdr:y>
    </cdr:to>
    <cdr:sp macro="" textlink="">
      <cdr:nvSpPr>
        <cdr:cNvPr id="12" name="Textfeld 1"/>
        <cdr:cNvSpPr txBox="1"/>
      </cdr:nvSpPr>
      <cdr:spPr>
        <a:xfrm xmlns:a="http://schemas.openxmlformats.org/drawingml/2006/main">
          <a:off x="3070517" y="4467961"/>
          <a:ext cx="558947" cy="259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bg1"/>
              </a:solidFill>
            </a:rPr>
            <a:t>Auffällig</a:t>
          </a:r>
        </a:p>
        <a:p xmlns:a="http://schemas.openxmlformats.org/drawingml/2006/main">
          <a:pPr algn="ctr"/>
          <a:endParaRPr lang="de-DE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0.67404</cdr:x>
      <cdr:y>0.76</cdr:y>
    </cdr:from>
    <cdr:to>
      <cdr:x>0.79674</cdr:x>
      <cdr:y>0.80878</cdr:y>
    </cdr:to>
    <cdr:sp macro="" textlink="">
      <cdr:nvSpPr>
        <cdr:cNvPr id="13" name="Textfeld 1"/>
        <cdr:cNvSpPr txBox="1"/>
      </cdr:nvSpPr>
      <cdr:spPr>
        <a:xfrm xmlns:a="http://schemas.openxmlformats.org/drawingml/2006/main">
          <a:off x="3070517" y="3700350"/>
          <a:ext cx="558947" cy="237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tx1"/>
              </a:solidFill>
            </a:rPr>
            <a:t>Unauffällig</a:t>
          </a:r>
        </a:p>
        <a:p xmlns:a="http://schemas.openxmlformats.org/drawingml/2006/main">
          <a:pPr algn="ctr"/>
          <a:endParaRPr lang="de-DE" sz="12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0.53122</cdr:x>
      <cdr:y>0.03196</cdr:y>
    </cdr:from>
    <cdr:to>
      <cdr:x>0.74715</cdr:x>
      <cdr:y>0.12328</cdr:y>
    </cdr:to>
    <cdr:sp macro="" textlink="">
      <cdr:nvSpPr>
        <cdr:cNvPr id="14" name="Textfeld 18"/>
        <cdr:cNvSpPr txBox="1"/>
      </cdr:nvSpPr>
      <cdr:spPr>
        <a:xfrm xmlns:a="http://schemas.openxmlformats.org/drawingml/2006/main">
          <a:off x="2419937" y="155596"/>
          <a:ext cx="983646" cy="44462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88% bleiben</a:t>
          </a:r>
        </a:p>
      </cdr:txBody>
    </cdr:sp>
  </cdr:relSizeAnchor>
  <cdr:relSizeAnchor xmlns:cdr="http://schemas.openxmlformats.org/drawingml/2006/chartDrawing">
    <cdr:from>
      <cdr:x>0.37157</cdr:x>
      <cdr:y>0.70873</cdr:y>
    </cdr:from>
    <cdr:to>
      <cdr:x>0.61233</cdr:x>
      <cdr:y>0.80005</cdr:y>
    </cdr:to>
    <cdr:sp macro="" textlink="">
      <cdr:nvSpPr>
        <cdr:cNvPr id="20" name="Textfeld 18"/>
        <cdr:cNvSpPr txBox="1"/>
      </cdr:nvSpPr>
      <cdr:spPr>
        <a:xfrm xmlns:a="http://schemas.openxmlformats.org/drawingml/2006/main">
          <a:off x="1692663" y="3767828"/>
          <a:ext cx="1096757" cy="48548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55% werden</a:t>
          </a:r>
        </a:p>
      </cdr:txBody>
    </cdr:sp>
  </cdr:relSizeAnchor>
  <cdr:relSizeAnchor xmlns:cdr="http://schemas.openxmlformats.org/drawingml/2006/chartDrawing">
    <cdr:from>
      <cdr:x>0.36247</cdr:x>
      <cdr:y>0.79726</cdr:y>
    </cdr:from>
    <cdr:to>
      <cdr:x>0.60324</cdr:x>
      <cdr:y>0.88858</cdr:y>
    </cdr:to>
    <cdr:sp macro="" textlink="">
      <cdr:nvSpPr>
        <cdr:cNvPr id="21" name="Textfeld 18"/>
        <cdr:cNvSpPr txBox="1"/>
      </cdr:nvSpPr>
      <cdr:spPr>
        <a:xfrm xmlns:a="http://schemas.openxmlformats.org/drawingml/2006/main">
          <a:off x="1651193" y="3871793"/>
          <a:ext cx="1096802" cy="44348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45% bleiben</a:t>
          </a:r>
        </a:p>
      </cdr:txBody>
    </cdr:sp>
  </cdr:relSizeAnchor>
  <cdr:relSizeAnchor xmlns:cdr="http://schemas.openxmlformats.org/drawingml/2006/chartDrawing">
    <cdr:from>
      <cdr:x>0.381</cdr:x>
      <cdr:y>0.85578</cdr:y>
    </cdr:from>
    <cdr:to>
      <cdr:x>0.61233</cdr:x>
      <cdr:y>0.90093</cdr:y>
    </cdr:to>
    <cdr:sp macro="" textlink="">
      <cdr:nvSpPr>
        <cdr:cNvPr id="18" name="Pfeil nach rechts 17"/>
        <cdr:cNvSpPr/>
      </cdr:nvSpPr>
      <cdr:spPr>
        <a:xfrm xmlns:a="http://schemas.openxmlformats.org/drawingml/2006/main">
          <a:off x="1735596" y="4549553"/>
          <a:ext cx="1053823" cy="2400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>
            <a:solidFill>
              <a:prstClr val="white"/>
            </a:solidFill>
          </a:endParaRPr>
        </a:p>
      </cdr:txBody>
    </cdr:sp>
  </cdr:relSizeAnchor>
  <cdr:relSizeAnchor xmlns:cdr="http://schemas.openxmlformats.org/drawingml/2006/chartDrawing">
    <cdr:from>
      <cdr:x>0.381</cdr:x>
      <cdr:y>0.76367</cdr:y>
    </cdr:from>
    <cdr:to>
      <cdr:x>0.61233</cdr:x>
      <cdr:y>0.80681</cdr:y>
    </cdr:to>
    <cdr:sp macro="" textlink="">
      <cdr:nvSpPr>
        <cdr:cNvPr id="22" name="Pfeil nach rechts 21"/>
        <cdr:cNvSpPr/>
      </cdr:nvSpPr>
      <cdr:spPr>
        <a:xfrm xmlns:a="http://schemas.openxmlformats.org/drawingml/2006/main">
          <a:off x="1735596" y="4059906"/>
          <a:ext cx="1053823" cy="229334"/>
        </a:xfrm>
        <a:prstGeom xmlns:a="http://schemas.openxmlformats.org/drawingml/2006/main" prst="rightArrow">
          <a:avLst/>
        </a:prstGeom>
        <a:gradFill xmlns:a="http://schemas.openxmlformats.org/drawingml/2006/main" flip="none" rotWithShape="1">
          <a:gsLst>
            <a:gs pos="0">
              <a:srgbClr val="C00000"/>
            </a:gs>
            <a:gs pos="38000">
              <a:schemeClr val="accent3">
                <a:lumMod val="75000"/>
              </a:schemeClr>
            </a:gs>
            <a:gs pos="82000">
              <a:schemeClr val="accent3">
                <a:lumMod val="75000"/>
              </a:schemeClr>
            </a:gs>
          </a:gsLst>
          <a:lin ang="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>
            <a:solidFill>
              <a:prstClr val="white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0.18817</cdr:x>
      <cdr:y>0.17453</cdr:y>
    </cdr:from>
    <cdr:to>
      <cdr:x>0.33049</cdr:x>
      <cdr:y>0.27558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857188" y="847580"/>
          <a:ext cx="648324" cy="490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e-DE" sz="1200" b="1" dirty="0"/>
            <a:t>Unauffällig</a:t>
          </a:r>
        </a:p>
        <a:p xmlns:a="http://schemas.openxmlformats.org/drawingml/2006/main">
          <a:pPr algn="ctr"/>
          <a:endParaRPr lang="de-DE" sz="1200" b="1" dirty="0"/>
        </a:p>
      </cdr:txBody>
    </cdr:sp>
  </cdr:relSizeAnchor>
  <cdr:relSizeAnchor xmlns:cdr="http://schemas.openxmlformats.org/drawingml/2006/chartDrawing">
    <cdr:from>
      <cdr:x>0.67777</cdr:x>
      <cdr:y>0.6483</cdr:y>
    </cdr:from>
    <cdr:to>
      <cdr:x>0.80047</cdr:x>
      <cdr:y>0.69708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3087512" y="3148364"/>
          <a:ext cx="558947" cy="236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bg1"/>
              </a:solidFill>
            </a:rPr>
            <a:t>Auffällig</a:t>
          </a:r>
        </a:p>
      </cdr:txBody>
    </cdr:sp>
  </cdr:relSizeAnchor>
  <cdr:relSizeAnchor xmlns:cdr="http://schemas.openxmlformats.org/drawingml/2006/chartDrawing">
    <cdr:from>
      <cdr:x>0.20991</cdr:x>
      <cdr:y>0.80785</cdr:y>
    </cdr:from>
    <cdr:to>
      <cdr:x>0.33261</cdr:x>
      <cdr:y>0.85663</cdr:y>
    </cdr:to>
    <cdr:sp macro="" textlink="">
      <cdr:nvSpPr>
        <cdr:cNvPr id="4" name="Textfeld 1"/>
        <cdr:cNvSpPr txBox="1"/>
      </cdr:nvSpPr>
      <cdr:spPr>
        <a:xfrm xmlns:a="http://schemas.openxmlformats.org/drawingml/2006/main">
          <a:off x="937698" y="4786131"/>
          <a:ext cx="548129" cy="288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 smtClean="0">
              <a:solidFill>
                <a:schemeClr val="bg1"/>
              </a:solidFill>
            </a:rPr>
            <a:t>Auffällig</a:t>
          </a:r>
          <a:endParaRPr lang="de-DE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0.55992</cdr:x>
      <cdr:y>0.71599</cdr:y>
    </cdr:from>
    <cdr:to>
      <cdr:x>0.68262</cdr:x>
      <cdr:y>0.76477</cdr:y>
    </cdr:to>
    <cdr:sp macro="" textlink="">
      <cdr:nvSpPr>
        <cdr:cNvPr id="5" name="Textfeld 1"/>
        <cdr:cNvSpPr txBox="1"/>
      </cdr:nvSpPr>
      <cdr:spPr>
        <a:xfrm xmlns:a="http://schemas.openxmlformats.org/drawingml/2006/main">
          <a:off x="4346575" y="4194175"/>
          <a:ext cx="9525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000" b="1">
              <a:solidFill>
                <a:schemeClr val="bg1"/>
              </a:solidFill>
            </a:rPr>
            <a:t>Raucher</a:t>
          </a:r>
        </a:p>
      </cdr:txBody>
    </cdr:sp>
  </cdr:relSizeAnchor>
  <cdr:relSizeAnchor xmlns:cdr="http://schemas.openxmlformats.org/drawingml/2006/chartDrawing">
    <cdr:from>
      <cdr:x>0.36247</cdr:x>
      <cdr:y>0.62647</cdr:y>
    </cdr:from>
    <cdr:to>
      <cdr:x>0.61834</cdr:x>
      <cdr:y>0.67525</cdr:y>
    </cdr:to>
    <cdr:sp macro="" textlink="">
      <cdr:nvSpPr>
        <cdr:cNvPr id="8" name="Textfeld 1"/>
        <cdr:cNvSpPr txBox="1"/>
      </cdr:nvSpPr>
      <cdr:spPr>
        <a:xfrm xmlns:a="http://schemas.openxmlformats.org/drawingml/2006/main">
          <a:off x="1651193" y="3050195"/>
          <a:ext cx="1165589" cy="237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ysClr val="windowText" lastClr="000000"/>
              </a:solidFill>
            </a:rPr>
            <a:t>12% werden </a:t>
          </a:r>
        </a:p>
      </cdr:txBody>
    </cdr:sp>
  </cdr:relSizeAnchor>
  <cdr:relSizeAnchor xmlns:cdr="http://schemas.openxmlformats.org/drawingml/2006/chartDrawing">
    <cdr:from>
      <cdr:x>0.67248</cdr:x>
      <cdr:y>0.17283</cdr:y>
    </cdr:from>
    <cdr:to>
      <cdr:x>0.79518</cdr:x>
      <cdr:y>0.22161</cdr:y>
    </cdr:to>
    <cdr:sp macro="" textlink="">
      <cdr:nvSpPr>
        <cdr:cNvPr id="11" name="Textfeld 1"/>
        <cdr:cNvSpPr txBox="1"/>
      </cdr:nvSpPr>
      <cdr:spPr>
        <a:xfrm xmlns:a="http://schemas.openxmlformats.org/drawingml/2006/main">
          <a:off x="3004112" y="1023945"/>
          <a:ext cx="548128" cy="288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Unauffällig</a:t>
          </a:r>
        </a:p>
        <a:p xmlns:a="http://schemas.openxmlformats.org/drawingml/2006/main">
          <a:pPr algn="ctr"/>
          <a:endParaRPr lang="de-DE" sz="1200" b="1" dirty="0"/>
        </a:p>
      </cdr:txBody>
    </cdr:sp>
  </cdr:relSizeAnchor>
  <cdr:relSizeAnchor xmlns:cdr="http://schemas.openxmlformats.org/drawingml/2006/chartDrawing">
    <cdr:from>
      <cdr:x>0.67404</cdr:x>
      <cdr:y>0.84043</cdr:y>
    </cdr:from>
    <cdr:to>
      <cdr:x>0.79674</cdr:x>
      <cdr:y>0.88921</cdr:y>
    </cdr:to>
    <cdr:sp macro="" textlink="">
      <cdr:nvSpPr>
        <cdr:cNvPr id="12" name="Textfeld 1"/>
        <cdr:cNvSpPr txBox="1"/>
      </cdr:nvSpPr>
      <cdr:spPr>
        <a:xfrm xmlns:a="http://schemas.openxmlformats.org/drawingml/2006/main">
          <a:off x="3070517" y="4467961"/>
          <a:ext cx="558947" cy="259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bg1"/>
              </a:solidFill>
            </a:rPr>
            <a:t>Auffällig</a:t>
          </a:r>
        </a:p>
        <a:p xmlns:a="http://schemas.openxmlformats.org/drawingml/2006/main">
          <a:pPr algn="ctr"/>
          <a:endParaRPr lang="de-DE" sz="12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0.67404</cdr:x>
      <cdr:y>0.76</cdr:y>
    </cdr:from>
    <cdr:to>
      <cdr:x>0.79674</cdr:x>
      <cdr:y>0.80878</cdr:y>
    </cdr:to>
    <cdr:sp macro="" textlink="">
      <cdr:nvSpPr>
        <cdr:cNvPr id="13" name="Textfeld 1"/>
        <cdr:cNvSpPr txBox="1"/>
      </cdr:nvSpPr>
      <cdr:spPr>
        <a:xfrm xmlns:a="http://schemas.openxmlformats.org/drawingml/2006/main">
          <a:off x="3070517" y="3700350"/>
          <a:ext cx="558947" cy="237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>
              <a:solidFill>
                <a:schemeClr val="tx1"/>
              </a:solidFill>
            </a:rPr>
            <a:t>Unauffällig</a:t>
          </a:r>
        </a:p>
        <a:p xmlns:a="http://schemas.openxmlformats.org/drawingml/2006/main">
          <a:pPr algn="ctr"/>
          <a:endParaRPr lang="de-DE" sz="12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0.38166</cdr:x>
      <cdr:y>0.03017</cdr:y>
    </cdr:from>
    <cdr:to>
      <cdr:x>0.59759</cdr:x>
      <cdr:y>0.12149</cdr:y>
    </cdr:to>
    <cdr:sp macro="" textlink="">
      <cdr:nvSpPr>
        <cdr:cNvPr id="14" name="Textfeld 18"/>
        <cdr:cNvSpPr txBox="1"/>
      </cdr:nvSpPr>
      <cdr:spPr>
        <a:xfrm xmlns:a="http://schemas.openxmlformats.org/drawingml/2006/main">
          <a:off x="1738611" y="146894"/>
          <a:ext cx="983646" cy="44462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88% bleiben</a:t>
          </a:r>
        </a:p>
      </cdr:txBody>
    </cdr:sp>
  </cdr:relSizeAnchor>
  <cdr:relSizeAnchor xmlns:cdr="http://schemas.openxmlformats.org/drawingml/2006/chartDrawing">
    <cdr:from>
      <cdr:x>0.37157</cdr:x>
      <cdr:y>0.70873</cdr:y>
    </cdr:from>
    <cdr:to>
      <cdr:x>0.61233</cdr:x>
      <cdr:y>0.80005</cdr:y>
    </cdr:to>
    <cdr:sp macro="" textlink="">
      <cdr:nvSpPr>
        <cdr:cNvPr id="20" name="Textfeld 18"/>
        <cdr:cNvSpPr txBox="1"/>
      </cdr:nvSpPr>
      <cdr:spPr>
        <a:xfrm xmlns:a="http://schemas.openxmlformats.org/drawingml/2006/main">
          <a:off x="1692663" y="3767828"/>
          <a:ext cx="1096757" cy="48548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55% werden</a:t>
          </a:r>
        </a:p>
      </cdr:txBody>
    </cdr:sp>
  </cdr:relSizeAnchor>
  <cdr:relSizeAnchor xmlns:cdr="http://schemas.openxmlformats.org/drawingml/2006/chartDrawing">
    <cdr:from>
      <cdr:x>0.36247</cdr:x>
      <cdr:y>0.79726</cdr:y>
    </cdr:from>
    <cdr:to>
      <cdr:x>0.60324</cdr:x>
      <cdr:y>0.88858</cdr:y>
    </cdr:to>
    <cdr:sp macro="" textlink="">
      <cdr:nvSpPr>
        <cdr:cNvPr id="21" name="Textfeld 18"/>
        <cdr:cNvSpPr txBox="1"/>
      </cdr:nvSpPr>
      <cdr:spPr>
        <a:xfrm xmlns:a="http://schemas.openxmlformats.org/drawingml/2006/main">
          <a:off x="1651193" y="3871793"/>
          <a:ext cx="1096802" cy="44348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ctr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200" b="1" dirty="0"/>
            <a:t>45% bleiben</a:t>
          </a:r>
        </a:p>
      </cdr:txBody>
    </cdr:sp>
  </cdr:relSizeAnchor>
  <cdr:relSizeAnchor xmlns:cdr="http://schemas.openxmlformats.org/drawingml/2006/chartDrawing">
    <cdr:from>
      <cdr:x>0.381</cdr:x>
      <cdr:y>0.85578</cdr:y>
    </cdr:from>
    <cdr:to>
      <cdr:x>0.61233</cdr:x>
      <cdr:y>0.90093</cdr:y>
    </cdr:to>
    <cdr:sp macro="" textlink="">
      <cdr:nvSpPr>
        <cdr:cNvPr id="18" name="Pfeil nach rechts 17"/>
        <cdr:cNvSpPr/>
      </cdr:nvSpPr>
      <cdr:spPr>
        <a:xfrm xmlns:a="http://schemas.openxmlformats.org/drawingml/2006/main">
          <a:off x="1735596" y="4549553"/>
          <a:ext cx="1053823" cy="2400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>
            <a:solidFill>
              <a:prstClr val="white"/>
            </a:solidFill>
          </a:endParaRPr>
        </a:p>
      </cdr:txBody>
    </cdr:sp>
  </cdr:relSizeAnchor>
  <cdr:relSizeAnchor xmlns:cdr="http://schemas.openxmlformats.org/drawingml/2006/chartDrawing">
    <cdr:from>
      <cdr:x>0.381</cdr:x>
      <cdr:y>0.76367</cdr:y>
    </cdr:from>
    <cdr:to>
      <cdr:x>0.61233</cdr:x>
      <cdr:y>0.80681</cdr:y>
    </cdr:to>
    <cdr:sp macro="" textlink="">
      <cdr:nvSpPr>
        <cdr:cNvPr id="22" name="Pfeil nach rechts 21"/>
        <cdr:cNvSpPr/>
      </cdr:nvSpPr>
      <cdr:spPr>
        <a:xfrm xmlns:a="http://schemas.openxmlformats.org/drawingml/2006/main">
          <a:off x="1735596" y="4059906"/>
          <a:ext cx="1053823" cy="229334"/>
        </a:xfrm>
        <a:prstGeom xmlns:a="http://schemas.openxmlformats.org/drawingml/2006/main" prst="rightArrow">
          <a:avLst/>
        </a:prstGeom>
        <a:gradFill xmlns:a="http://schemas.openxmlformats.org/drawingml/2006/main" flip="none" rotWithShape="1">
          <a:gsLst>
            <a:gs pos="0">
              <a:srgbClr val="C00000"/>
            </a:gs>
            <a:gs pos="38000">
              <a:schemeClr val="accent3">
                <a:lumMod val="75000"/>
              </a:schemeClr>
            </a:gs>
            <a:gs pos="82000">
              <a:schemeClr val="accent3">
                <a:lumMod val="75000"/>
              </a:schemeClr>
            </a:gs>
          </a:gsLst>
          <a:lin ang="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>
            <a:solidFill>
              <a:prstClr val="white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02.04.2019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133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017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68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686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BC239-F2E4-45DF-86D4-5AA220F56531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30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strike="sngStrik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48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28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50,9 % mit drei Erhebungszeiträumen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87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01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Übergewicht und Adipositas im Kindesalter werden anders definiert als</a:t>
            </a:r>
            <a:r>
              <a:rPr lang="de-DE" baseline="0" dirty="0" smtClean="0"/>
              <a:t> bei Erwachsenen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095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01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01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98171"/>
            <a:ext cx="8752360" cy="3875315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pic>
        <p:nvPicPr>
          <p:cNvPr id="10" name="Picture 2" descr="S:\Projekte\Abt2_Archiv\Studienlogos\Logos_final\KiGGS_Logos\KiGGS_rgb_A4_weis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7" y="2789014"/>
            <a:ext cx="2704739" cy="142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98171"/>
            <a:ext cx="8752360" cy="3875315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0996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PPT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" y="1626403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2506319"/>
            <a:ext cx="5124112" cy="2678578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2257188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2251197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4" y="2508832"/>
            <a:ext cx="395537" cy="2676064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508833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4057772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9"/>
          <p:cNvSpPr>
            <a:spLocks noGrp="1"/>
          </p:cNvSpPr>
          <p:nvPr>
            <p:ph sz="quarter" idx="13" hasCustomPrompt="1"/>
          </p:nvPr>
        </p:nvSpPr>
        <p:spPr>
          <a:xfrm>
            <a:off x="457200" y="1710633"/>
            <a:ext cx="7983646" cy="4507846"/>
          </a:xfrm>
        </p:spPr>
        <p:txBody>
          <a:bodyPr/>
          <a:lstStyle>
            <a:lvl2pPr marL="914400" indent="-4572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57200" y="575013"/>
            <a:ext cx="7983646" cy="8743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836265"/>
            <a:ext cx="7983646" cy="8743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36883"/>
            <a:ext cx="8093075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55700"/>
            <a:ext cx="8093075" cy="530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27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64825" y="6356350"/>
            <a:ext cx="1860421" cy="365125"/>
          </a:xfrm>
          <a:prstGeom prst="rect">
            <a:avLst/>
          </a:prstGeom>
        </p:spPr>
        <p:txBody>
          <a:bodyPr/>
          <a:lstStyle/>
          <a:p>
            <a:fld id="{1B2EF1BB-7453-4821-8BD2-4D2BB148ED8D}" type="datetimeFigureOut">
              <a:rPr lang="de-DE" smtClean="0"/>
              <a:pPr/>
              <a:t>02.04.2019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254188" y="6381750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58A8D0-F0A4-4D61-99CF-7625343B39B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94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25812"/>
            <a:ext cx="6995886" cy="8743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10633"/>
            <a:ext cx="7983646" cy="45078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37" y="326665"/>
            <a:ext cx="2054800" cy="59568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026" name="Picture 2" descr="S:\Projekte\Abt2_Archiv\Studienlogos\Logos_final\KiGGS_Logos\KiGGS_rgb_A4_weiss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38" y="939841"/>
            <a:ext cx="1104164" cy="5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0" r:id="rId4"/>
    <p:sldLayoutId id="2147483654" r:id="rId5"/>
    <p:sldLayoutId id="2147483655" r:id="rId6"/>
    <p:sldLayoutId id="2147483658" r:id="rId7"/>
    <p:sldLayoutId id="2147483662" r:id="rId8"/>
    <p:sldLayoutId id="2147483664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ggs-studie.de/" TargetMode="External"/><Relationship Id="rId2" Type="http://schemas.openxmlformats.org/officeDocument/2006/relationships/hyperlink" Target="http://www.rki.d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117644"/>
            <a:ext cx="4504844" cy="1548940"/>
          </a:xfrm>
        </p:spPr>
        <p:txBody>
          <a:bodyPr>
            <a:noAutofit/>
          </a:bodyPr>
          <a:lstStyle/>
          <a:p>
            <a:r>
              <a:rPr lang="de-DE" dirty="0" smtClean="0"/>
              <a:t>Wie gesund sind unsere Kinder und Jugendlichen? </a:t>
            </a:r>
            <a:br>
              <a:rPr lang="de-DE" dirty="0" smtClean="0"/>
            </a:br>
            <a:r>
              <a:rPr lang="de-DE" dirty="0" smtClean="0"/>
              <a:t>Ergebnisse aus der </a:t>
            </a:r>
            <a:r>
              <a:rPr lang="de-DE" dirty="0" err="1" smtClean="0"/>
              <a:t>KiGGS</a:t>
            </a:r>
            <a:r>
              <a:rPr lang="de-DE" dirty="0"/>
              <a:t>-</a:t>
            </a:r>
            <a:r>
              <a:rPr lang="de-DE" dirty="0" smtClean="0"/>
              <a:t>Studie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935413" y="3644794"/>
            <a:ext cx="4503737" cy="1498705"/>
          </a:xfrm>
        </p:spPr>
        <p:txBody>
          <a:bodyPr/>
          <a:lstStyle/>
          <a:p>
            <a:r>
              <a:rPr lang="de-DE" dirty="0" smtClean="0"/>
              <a:t>Dr. Franz Baumgarten,</a:t>
            </a:r>
          </a:p>
          <a:p>
            <a:r>
              <a:rPr lang="de-DE" dirty="0" smtClean="0"/>
              <a:t>Robert Koch-Institut,</a:t>
            </a:r>
          </a:p>
          <a:p>
            <a:r>
              <a:rPr lang="de-DE" dirty="0" smtClean="0"/>
              <a:t>Abteilung </a:t>
            </a:r>
            <a:r>
              <a:rPr lang="de-DE" dirty="0" smtClean="0"/>
              <a:t>Epidemiologie und </a:t>
            </a:r>
            <a:r>
              <a:rPr lang="de-DE" dirty="0" err="1" smtClean="0"/>
              <a:t>Gesundheitsmonitoring</a:t>
            </a:r>
            <a:r>
              <a:rPr lang="de-DE" dirty="0" smtClean="0"/>
              <a:t>, </a:t>
            </a:r>
            <a:endParaRPr lang="de-DE" dirty="0" smtClean="0"/>
          </a:p>
          <a:p>
            <a:r>
              <a:rPr lang="de-DE" dirty="0" smtClean="0"/>
              <a:t>Fachgebiet </a:t>
            </a:r>
            <a:r>
              <a:rPr lang="de-DE" dirty="0" smtClean="0"/>
              <a:t>Psychische Gesundheit</a:t>
            </a:r>
          </a:p>
        </p:txBody>
      </p:sp>
      <p:sp>
        <p:nvSpPr>
          <p:cNvPr id="3" name="Rechteck 2"/>
          <p:cNvSpPr/>
          <p:nvPr/>
        </p:nvSpPr>
        <p:spPr>
          <a:xfrm>
            <a:off x="273275" y="4511159"/>
            <a:ext cx="3092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Neubrandenburg, 5. April 2019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34890" y="2546271"/>
            <a:ext cx="4504844" cy="1548940"/>
          </a:xfrm>
          <a:prstGeom prst="rect">
            <a:avLst/>
          </a:prstGeom>
        </p:spPr>
        <p:txBody>
          <a:bodyPr vert="horz" lIns="252000" tIns="252000" rIns="252000" bIns="10800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dirty="0" smtClean="0"/>
              <a:t>Ergebnisse: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Übergewicht und Adipositas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4632"/>
          <a:stretch/>
        </p:blipFill>
        <p:spPr bwMode="auto">
          <a:xfrm>
            <a:off x="69010" y="2272147"/>
            <a:ext cx="3493699" cy="26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Definition von Übergewicht </a:t>
            </a:r>
            <a:r>
              <a:rPr lang="de-DE" sz="2400" dirty="0"/>
              <a:t>und Adipositas</a:t>
            </a:r>
            <a:br>
              <a:rPr lang="de-DE" sz="2400" dirty="0"/>
            </a:b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Referenzsystem nach </a:t>
            </a:r>
            <a:r>
              <a:rPr lang="de-DE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Kromeyer</a:t>
            </a: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-Hauschild et al. </a:t>
            </a:r>
            <a:b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de-DE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basierend auf Daten von 1985-1999</a:t>
            </a:r>
            <a:endParaRPr lang="de-DE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9" descr="lms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b="4633"/>
          <a:stretch>
            <a:fillRect/>
          </a:stretch>
        </p:blipFill>
        <p:spPr>
          <a:xfrm>
            <a:off x="387431" y="1449385"/>
            <a:ext cx="6961976" cy="4506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32654" y="1696582"/>
            <a:ext cx="1834071" cy="967665"/>
          </a:xfrm>
          <a:prstGeom prst="rect">
            <a:avLst/>
          </a:prstGeom>
          <a:solidFill>
            <a:srgbClr val="FF4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232655" y="2308094"/>
            <a:ext cx="183406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700" b="1" dirty="0" smtClean="0">
                <a:solidFill>
                  <a:schemeClr val="bg1"/>
                </a:solidFill>
              </a:rPr>
              <a:t>Übergewicht &gt;P90</a:t>
            </a:r>
            <a:endParaRPr lang="de-DE" altLang="de-DE" sz="1700" b="1" dirty="0">
              <a:solidFill>
                <a:schemeClr val="bg1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232649" y="1705255"/>
            <a:ext cx="1654176" cy="35394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altLang="de-DE" sz="1700" b="1" dirty="0" smtClean="0">
                <a:solidFill>
                  <a:schemeClr val="bg1"/>
                </a:solidFill>
              </a:rPr>
              <a:t>Adipositas &gt;P97</a:t>
            </a:r>
            <a:endParaRPr lang="de-DE" altLang="de-DE" sz="17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76782" y="5844235"/>
            <a:ext cx="115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Alter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22712" y="6109003"/>
            <a:ext cx="84403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 err="1" smtClean="0"/>
              <a:t>Kromeyer</a:t>
            </a:r>
            <a:r>
              <a:rPr lang="de-DE" sz="800" dirty="0" smtClean="0"/>
              <a:t>-Hauschild et al. 2001; </a:t>
            </a:r>
            <a:r>
              <a:rPr lang="de-DE" sz="800" dirty="0" err="1" smtClean="0"/>
              <a:t>Kromeyer</a:t>
            </a:r>
            <a:r>
              <a:rPr lang="de-DE" sz="800" dirty="0" smtClean="0"/>
              <a:t>-Hauschild et al. 2015	</a:t>
            </a:r>
            <a:endParaRPr lang="de-DE" sz="800" dirty="0"/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5132899" y="2300367"/>
            <a:ext cx="593457" cy="97975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 smtClean="0">
                <a:solidFill>
                  <a:srgbClr val="FF0000"/>
                </a:solidFill>
              </a:rPr>
              <a:t>3%</a:t>
            </a:r>
          </a:p>
          <a:p>
            <a:pPr marL="0" indent="0">
              <a:buNone/>
            </a:pPr>
            <a:endParaRPr lang="de-DE" sz="7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rgbClr val="FF00FF"/>
                </a:solidFill>
              </a:rPr>
              <a:t>10</a:t>
            </a:r>
            <a:r>
              <a:rPr lang="de-DE" sz="2400" dirty="0">
                <a:solidFill>
                  <a:srgbClr val="FF00FF"/>
                </a:solidFill>
              </a:rPr>
              <a:t>%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endParaRPr lang="de-DE" sz="2400" dirty="0">
              <a:solidFill>
                <a:srgbClr val="FF00FF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5011890" y="4826897"/>
            <a:ext cx="3951133" cy="738664"/>
            <a:chOff x="2728180" y="4305595"/>
            <a:chExt cx="4948607" cy="738664"/>
          </a:xfrm>
          <a:solidFill>
            <a:schemeClr val="bg1"/>
          </a:solidFill>
        </p:grpSpPr>
        <p:grpSp>
          <p:nvGrpSpPr>
            <p:cNvPr id="17" name="Gruppieren 16"/>
            <p:cNvGrpSpPr/>
            <p:nvPr/>
          </p:nvGrpSpPr>
          <p:grpSpPr>
            <a:xfrm>
              <a:off x="5094514" y="4305595"/>
              <a:ext cx="2582273" cy="738664"/>
              <a:chOff x="4991610" y="1414564"/>
              <a:chExt cx="2582273" cy="738664"/>
            </a:xfrm>
            <a:grpFill/>
          </p:grpSpPr>
          <p:sp>
            <p:nvSpPr>
              <p:cNvPr id="19" name="Textfeld 18"/>
              <p:cNvSpPr txBox="1"/>
              <p:nvPr/>
            </p:nvSpPr>
            <p:spPr>
              <a:xfrm>
                <a:off x="5013282" y="1414564"/>
                <a:ext cx="2560601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>
                    <a:cs typeface="Arial" pitchFamily="34" charset="0"/>
                  </a:rPr>
                  <a:t>Körpergewicht in kg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5013428" y="1783896"/>
                <a:ext cx="2560441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>
                    <a:cs typeface="Arial" pitchFamily="34" charset="0"/>
                  </a:rPr>
                  <a:t>(Körpergröße in </a:t>
                </a:r>
                <a:r>
                  <a:rPr lang="de-DE" dirty="0" smtClean="0">
                    <a:cs typeface="Arial" pitchFamily="34" charset="0"/>
                  </a:rPr>
                  <a:t>m)²</a:t>
                </a:r>
                <a:endParaRPr lang="de-DE" dirty="0">
                  <a:cs typeface="Arial" pitchFamily="34" charset="0"/>
                </a:endParaRPr>
              </a:p>
            </p:txBody>
          </p:sp>
          <p:cxnSp>
            <p:nvCxnSpPr>
              <p:cNvPr id="21" name="Gerade Verbindung 20"/>
              <p:cNvCxnSpPr/>
              <p:nvPr/>
            </p:nvCxnSpPr>
            <p:spPr bwMode="auto">
              <a:xfrm>
                <a:off x="4991610" y="1830063"/>
                <a:ext cx="2557829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17204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" name="Rechteck 17"/>
            <p:cNvSpPr/>
            <p:nvPr/>
          </p:nvSpPr>
          <p:spPr>
            <a:xfrm>
              <a:off x="2728180" y="4536427"/>
              <a:ext cx="241934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de-D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Body </a:t>
              </a:r>
              <a:r>
                <a:rPr lang="de-DE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Mass</a:t>
              </a:r>
              <a:r>
                <a:rPr lang="de-D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Index =</a:t>
              </a: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764644" y="6330613"/>
            <a:ext cx="761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Alters- und wachstumsspezifische Normierung von Übergewicht und Adipositas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Trend: Übergewicht </a:t>
            </a:r>
            <a:r>
              <a:rPr lang="de-DE" dirty="0"/>
              <a:t>(%, 95%-KI) - </a:t>
            </a:r>
            <a:r>
              <a:rPr lang="de-DE" dirty="0" smtClean="0"/>
              <a:t>gesamt</a:t>
            </a:r>
            <a:r>
              <a:rPr lang="de-DE" dirty="0"/>
              <a:t>, Altersgruppen</a:t>
            </a: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458211"/>
              </p:ext>
            </p:extLst>
          </p:nvPr>
        </p:nvGraphicFramePr>
        <p:xfrm>
          <a:off x="457200" y="1458007"/>
          <a:ext cx="8246853" cy="4416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Gerade Verbindung 7"/>
          <p:cNvCxnSpPr/>
          <p:nvPr/>
        </p:nvCxnSpPr>
        <p:spPr>
          <a:xfrm flipV="1">
            <a:off x="909882" y="3998819"/>
            <a:ext cx="7794171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656628" y="1880915"/>
            <a:ext cx="287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1000" dirty="0" smtClean="0"/>
              <a:t>Referenz Übergewicht nach </a:t>
            </a:r>
            <a:r>
              <a:rPr lang="de-DE" sz="1000" dirty="0" err="1" smtClean="0"/>
              <a:t>Kromeyer</a:t>
            </a:r>
            <a:r>
              <a:rPr lang="de-DE" sz="1000" dirty="0" smtClean="0"/>
              <a:t>-Hauschild</a:t>
            </a:r>
            <a:endParaRPr lang="de-DE" sz="1000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3547934" y="2115915"/>
            <a:ext cx="15902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Schienkiewitz et al. 2018 Journal of Health Monitoring 3 (1):16-23</a:t>
            </a:r>
            <a:endParaRPr lang="de-DE" sz="900" dirty="0"/>
          </a:p>
        </p:txBody>
      </p:sp>
      <p:sp>
        <p:nvSpPr>
          <p:cNvPr id="13" name="Textfeld 12"/>
          <p:cNvSpPr txBox="1"/>
          <p:nvPr/>
        </p:nvSpPr>
        <p:spPr>
          <a:xfrm>
            <a:off x="1338269" y="5618534"/>
            <a:ext cx="672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Die Häufigkeit von Übergewicht ist auf hohem Niveau stabil geblieben.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Trend: </a:t>
            </a:r>
            <a:r>
              <a:rPr lang="de-DE" dirty="0"/>
              <a:t>Adipositas (%, 95%-KI) </a:t>
            </a:r>
            <a:r>
              <a:rPr lang="de-DE" dirty="0" smtClean="0"/>
              <a:t>– gesamt</a:t>
            </a:r>
            <a:r>
              <a:rPr lang="de-DE" dirty="0"/>
              <a:t>, Altersgruppen</a:t>
            </a: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2123757"/>
              </p:ext>
            </p:extLst>
          </p:nvPr>
        </p:nvGraphicFramePr>
        <p:xfrm>
          <a:off x="540000" y="1620000"/>
          <a:ext cx="7984800" cy="45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Gerade Verbindung 7"/>
          <p:cNvCxnSpPr/>
          <p:nvPr/>
        </p:nvCxnSpPr>
        <p:spPr>
          <a:xfrm>
            <a:off x="923216" y="4943686"/>
            <a:ext cx="687525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Schienkiewitz et al. 2018 Journal of Health Monitoring 3 (1):16-23</a:t>
            </a:r>
            <a:endParaRPr lang="de-DE" sz="900" dirty="0"/>
          </a:p>
        </p:txBody>
      </p:sp>
      <p:sp>
        <p:nvSpPr>
          <p:cNvPr id="5" name="Textfeld 4"/>
          <p:cNvSpPr txBox="1"/>
          <p:nvPr/>
        </p:nvSpPr>
        <p:spPr>
          <a:xfrm>
            <a:off x="539998" y="1380369"/>
            <a:ext cx="521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%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010675" y="2325531"/>
            <a:ext cx="287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1000" dirty="0" smtClean="0"/>
              <a:t>Referenz Übergewicht nach </a:t>
            </a:r>
            <a:r>
              <a:rPr lang="de-DE" sz="1000" dirty="0" err="1" smtClean="0"/>
              <a:t>Kromeyer</a:t>
            </a:r>
            <a:r>
              <a:rPr lang="de-DE" sz="1000" dirty="0" smtClean="0"/>
              <a:t>-Hauschild</a:t>
            </a:r>
            <a:endParaRPr lang="de-DE" sz="1000" dirty="0"/>
          </a:p>
        </p:txBody>
      </p:sp>
      <p:cxnSp>
        <p:nvCxnSpPr>
          <p:cNvPr id="13" name="Gerade Verbindung 12"/>
          <p:cNvCxnSpPr/>
          <p:nvPr/>
        </p:nvCxnSpPr>
        <p:spPr>
          <a:xfrm>
            <a:off x="2901981" y="2560531"/>
            <a:ext cx="15902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338269" y="5735980"/>
            <a:ext cx="650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Die Häufigkeit von Adipositas ist auf hohem Niveau stabil geblieben.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/>
          <p:cNvSpPr/>
          <p:nvPr/>
        </p:nvSpPr>
        <p:spPr>
          <a:xfrm>
            <a:off x="897060" y="1458505"/>
            <a:ext cx="900000" cy="23882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6" name="Rechteck 55"/>
          <p:cNvSpPr/>
          <p:nvPr/>
        </p:nvSpPr>
        <p:spPr>
          <a:xfrm>
            <a:off x="897060" y="1877728"/>
            <a:ext cx="900000" cy="668579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897060" y="2810233"/>
            <a:ext cx="900000" cy="33109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3075266" y="1443984"/>
            <a:ext cx="900000" cy="23882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575013"/>
            <a:ext cx="7168551" cy="874368"/>
          </a:xfrm>
        </p:spPr>
        <p:txBody>
          <a:bodyPr/>
          <a:lstStyle/>
          <a:p>
            <a:r>
              <a:rPr lang="de-DE" dirty="0" smtClean="0"/>
              <a:t>Verlauf: Die Entwicklung </a:t>
            </a:r>
            <a:r>
              <a:rPr lang="de-DE" dirty="0"/>
              <a:t>Adipositas </a:t>
            </a:r>
            <a:r>
              <a:rPr lang="de-DE" dirty="0" smtClean="0"/>
              <a:t>und Übergewicht in Kindheit und Jugend</a:t>
            </a:r>
            <a:endParaRPr lang="de-DE" dirty="0"/>
          </a:p>
        </p:txBody>
      </p:sp>
      <p:sp>
        <p:nvSpPr>
          <p:cNvPr id="52" name="Rechteck 51"/>
          <p:cNvSpPr/>
          <p:nvPr/>
        </p:nvSpPr>
        <p:spPr>
          <a:xfrm>
            <a:off x="3060864" y="1871932"/>
            <a:ext cx="900000" cy="668579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3" name="Textfeld 1"/>
          <p:cNvSpPr txBox="1"/>
          <p:nvPr/>
        </p:nvSpPr>
        <p:spPr>
          <a:xfrm>
            <a:off x="921502" y="3641305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68" name="Textfeld 1"/>
          <p:cNvSpPr txBox="1"/>
          <p:nvPr/>
        </p:nvSpPr>
        <p:spPr>
          <a:xfrm>
            <a:off x="3087487" y="1424237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3060864" y="2810233"/>
            <a:ext cx="900000" cy="330514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611849" y="6115377"/>
            <a:ext cx="134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2-6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KiGGS-Basiserhebung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902080" y="6112725"/>
            <a:ext cx="121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12-17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 Welle 2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69" name="Textfeld 1"/>
          <p:cNvSpPr txBox="1"/>
          <p:nvPr/>
        </p:nvSpPr>
        <p:spPr>
          <a:xfrm>
            <a:off x="3060864" y="1938916"/>
            <a:ext cx="875558" cy="546205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40" name="Textfeld 1"/>
          <p:cNvSpPr txBox="1"/>
          <p:nvPr/>
        </p:nvSpPr>
        <p:spPr>
          <a:xfrm>
            <a:off x="3060864" y="3613080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58" name="Textfeld 1"/>
          <p:cNvSpPr txBox="1"/>
          <p:nvPr/>
        </p:nvSpPr>
        <p:spPr>
          <a:xfrm>
            <a:off x="1885281" y="1461094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59" name="Textfeld 1"/>
          <p:cNvSpPr txBox="1"/>
          <p:nvPr/>
        </p:nvSpPr>
        <p:spPr>
          <a:xfrm>
            <a:off x="912876" y="2068576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61" name="Textfeld 1"/>
          <p:cNvSpPr txBox="1"/>
          <p:nvPr/>
        </p:nvSpPr>
        <p:spPr>
          <a:xfrm>
            <a:off x="921502" y="1433330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37" name="Pfeil nach rechts 36"/>
          <p:cNvSpPr/>
          <p:nvPr/>
        </p:nvSpPr>
        <p:spPr>
          <a:xfrm>
            <a:off x="1526876" y="2849477"/>
            <a:ext cx="1641240" cy="210157"/>
          </a:xfrm>
          <a:prstGeom prst="rightArrow">
            <a:avLst/>
          </a:prstGeom>
          <a:gradFill flip="none" rotWithShape="1">
            <a:gsLst>
              <a:gs pos="30000">
                <a:srgbClr val="FF9B37"/>
              </a:gs>
              <a:gs pos="65000">
                <a:schemeClr val="accent3">
                  <a:lumMod val="60000"/>
                  <a:lumOff val="40000"/>
                </a:schemeClr>
              </a:gs>
              <a:gs pos="82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2" name="Pfeil nach rechts 41"/>
          <p:cNvSpPr/>
          <p:nvPr/>
        </p:nvSpPr>
        <p:spPr>
          <a:xfrm>
            <a:off x="1797060" y="1424237"/>
            <a:ext cx="1105020" cy="179414"/>
          </a:xfrm>
          <a:prstGeom prst="rightArrow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4" name="Pfeil nach rechts 43"/>
          <p:cNvSpPr/>
          <p:nvPr/>
        </p:nvSpPr>
        <p:spPr>
          <a:xfrm>
            <a:off x="835945" y="2849476"/>
            <a:ext cx="3072001" cy="170719"/>
          </a:xfrm>
          <a:prstGeom prst="rightArrow">
            <a:avLst/>
          </a:prstGeom>
          <a:gradFill flip="none" rotWithShape="1">
            <a:gsLst>
              <a:gs pos="24000">
                <a:srgbClr val="A50021"/>
              </a:gs>
              <a:gs pos="44000">
                <a:schemeClr val="accent3">
                  <a:lumMod val="60000"/>
                  <a:lumOff val="40000"/>
                </a:schemeClr>
              </a:gs>
              <a:gs pos="82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0" rev="17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5" name="Pfeil nach rechts 44"/>
          <p:cNvSpPr/>
          <p:nvPr/>
        </p:nvSpPr>
        <p:spPr>
          <a:xfrm>
            <a:off x="1721331" y="1748636"/>
            <a:ext cx="1407830" cy="195869"/>
          </a:xfrm>
          <a:prstGeom prst="rightArrow">
            <a:avLst/>
          </a:prstGeom>
          <a:gradFill flip="none" rotWithShape="1">
            <a:gsLst>
              <a:gs pos="24000">
                <a:srgbClr val="A50021"/>
              </a:gs>
              <a:gs pos="44000">
                <a:schemeClr val="accent6">
                  <a:lumMod val="60000"/>
                  <a:lumOff val="40000"/>
                </a:schemeClr>
              </a:gs>
              <a:gs pos="82000">
                <a:srgbClr val="FF9B37"/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6" name="Pfeil nach rechts 45"/>
          <p:cNvSpPr/>
          <p:nvPr/>
        </p:nvSpPr>
        <p:spPr>
          <a:xfrm>
            <a:off x="1732194" y="1706661"/>
            <a:ext cx="1234752" cy="179414"/>
          </a:xfrm>
          <a:prstGeom prst="rightArrow">
            <a:avLst/>
          </a:prstGeom>
          <a:gradFill flip="none" rotWithShape="1">
            <a:gsLst>
              <a:gs pos="30000">
                <a:srgbClr val="FF9B37"/>
              </a:gs>
              <a:gs pos="65000">
                <a:schemeClr val="accent2">
                  <a:lumMod val="60000"/>
                  <a:lumOff val="40000"/>
                </a:schemeClr>
              </a:gs>
              <a:gs pos="82000">
                <a:srgbClr val="A50021"/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7" name="Pfeil nach rechts 46"/>
          <p:cNvSpPr/>
          <p:nvPr/>
        </p:nvSpPr>
        <p:spPr>
          <a:xfrm>
            <a:off x="1771995" y="2115606"/>
            <a:ext cx="1263804" cy="192824"/>
          </a:xfrm>
          <a:prstGeom prst="rightArrow">
            <a:avLst/>
          </a:prstGeom>
          <a:solidFill>
            <a:srgbClr val="FF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8" name="Pfeil nach rechts 47"/>
          <p:cNvSpPr/>
          <p:nvPr/>
        </p:nvSpPr>
        <p:spPr>
          <a:xfrm>
            <a:off x="1772618" y="5098554"/>
            <a:ext cx="1314869" cy="17941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9" name="Pfeil nach rechts 48"/>
          <p:cNvSpPr/>
          <p:nvPr/>
        </p:nvSpPr>
        <p:spPr>
          <a:xfrm>
            <a:off x="1602904" y="2720527"/>
            <a:ext cx="1601986" cy="179414"/>
          </a:xfrm>
          <a:prstGeom prst="rightArrow">
            <a:avLst/>
          </a:prstGeom>
          <a:gradFill flip="none" rotWithShape="1">
            <a:gsLst>
              <a:gs pos="30000">
                <a:schemeClr val="accent3">
                  <a:lumMod val="75000"/>
                </a:schemeClr>
              </a:gs>
              <a:gs pos="52000">
                <a:schemeClr val="accent6">
                  <a:lumMod val="60000"/>
                  <a:lumOff val="40000"/>
                </a:schemeClr>
              </a:gs>
              <a:gs pos="82000">
                <a:srgbClr val="FF9B37"/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50" name="Pfeil nach rechts 49"/>
          <p:cNvSpPr/>
          <p:nvPr/>
        </p:nvSpPr>
        <p:spPr>
          <a:xfrm>
            <a:off x="1423358" y="2324734"/>
            <a:ext cx="1990360" cy="143441"/>
          </a:xfrm>
          <a:prstGeom prst="rightArrow">
            <a:avLst/>
          </a:prstGeom>
          <a:gradFill flip="none" rotWithShape="1">
            <a:gsLst>
              <a:gs pos="30000">
                <a:schemeClr val="accent3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82000">
                <a:srgbClr val="A50021"/>
              </a:gs>
            </a:gsLst>
            <a:lin ang="0" scaled="1"/>
            <a:tileRect/>
          </a:gradFill>
          <a:ln>
            <a:noFill/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31" name="Textfeld 30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Schienkiewitz et al. 2018 Journal of Health Monitoring 3 (1):76-81</a:t>
            </a:r>
            <a:endParaRPr lang="de-DE" sz="900" dirty="0"/>
          </a:p>
        </p:txBody>
      </p:sp>
      <p:sp>
        <p:nvSpPr>
          <p:cNvPr id="29" name="Textfeld 28"/>
          <p:cNvSpPr txBox="1"/>
          <p:nvPr/>
        </p:nvSpPr>
        <p:spPr>
          <a:xfrm>
            <a:off x="4861884" y="2810233"/>
            <a:ext cx="364394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Abbildung der Entwicklung von Adipositas und Übergewicht vom Vorschulalter bis in das Jugendalter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94441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478995"/>
            <a:ext cx="7168551" cy="874368"/>
          </a:xfrm>
        </p:spPr>
        <p:txBody>
          <a:bodyPr/>
          <a:lstStyle/>
          <a:p>
            <a:r>
              <a:rPr lang="de-DE" dirty="0" smtClean="0"/>
              <a:t>Verlauf: Entwicklung bei Kindern ohne Übergewicht oder Adipositas</a:t>
            </a:r>
            <a:endParaRPr lang="de-DE" dirty="0"/>
          </a:p>
        </p:txBody>
      </p:sp>
      <p:sp>
        <p:nvSpPr>
          <p:cNvPr id="48" name="Rechteck 47"/>
          <p:cNvSpPr/>
          <p:nvPr/>
        </p:nvSpPr>
        <p:spPr>
          <a:xfrm>
            <a:off x="832881" y="1984085"/>
            <a:ext cx="900000" cy="414134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/>
          <p:cNvSpPr/>
          <p:nvPr/>
        </p:nvSpPr>
        <p:spPr>
          <a:xfrm>
            <a:off x="832881" y="1353363"/>
            <a:ext cx="900000" cy="1440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832881" y="1595896"/>
            <a:ext cx="900000" cy="306000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2450047" y="2544802"/>
            <a:ext cx="900000" cy="35806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/>
          <p:cNvSpPr/>
          <p:nvPr/>
        </p:nvSpPr>
        <p:spPr>
          <a:xfrm>
            <a:off x="2450047" y="2187046"/>
            <a:ext cx="900000" cy="360000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2452080" y="1942803"/>
            <a:ext cx="900000" cy="23882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0" name="Textfeld 10"/>
          <p:cNvSpPr txBox="1"/>
          <p:nvPr/>
        </p:nvSpPr>
        <p:spPr>
          <a:xfrm>
            <a:off x="1679497" y="4876975"/>
            <a:ext cx="797505" cy="57789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86%</a:t>
            </a:r>
            <a:endParaRPr lang="de-DE" sz="1200" b="1" dirty="0"/>
          </a:p>
        </p:txBody>
      </p:sp>
      <p:sp>
        <p:nvSpPr>
          <p:cNvPr id="31" name="Textfeld 13"/>
          <p:cNvSpPr txBox="1"/>
          <p:nvPr/>
        </p:nvSpPr>
        <p:spPr>
          <a:xfrm>
            <a:off x="1674653" y="1698482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5% </a:t>
            </a:r>
            <a:endParaRPr lang="de-DE" sz="1200" b="1" dirty="0"/>
          </a:p>
        </p:txBody>
      </p:sp>
      <p:sp>
        <p:nvSpPr>
          <p:cNvPr id="34" name="Pfeil nach rechts 33"/>
          <p:cNvSpPr/>
          <p:nvPr/>
        </p:nvSpPr>
        <p:spPr>
          <a:xfrm>
            <a:off x="1681125" y="5202841"/>
            <a:ext cx="766231" cy="17941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35" name="Pfeil nach rechts 34"/>
          <p:cNvSpPr/>
          <p:nvPr/>
        </p:nvSpPr>
        <p:spPr>
          <a:xfrm>
            <a:off x="1702145" y="1990528"/>
            <a:ext cx="766231" cy="179414"/>
          </a:xfrm>
          <a:prstGeom prst="rightArrow">
            <a:avLst/>
          </a:prstGeom>
          <a:gradFill flip="none" rotWithShape="1">
            <a:gsLst>
              <a:gs pos="30000">
                <a:schemeClr val="accent3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82000">
                <a:srgbClr val="A500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38" name="Textfeld 37"/>
          <p:cNvSpPr txBox="1"/>
          <p:nvPr/>
        </p:nvSpPr>
        <p:spPr>
          <a:xfrm>
            <a:off x="611849" y="6115377"/>
            <a:ext cx="134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2-6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KiGGS-Basiserhebung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293297" y="6122103"/>
            <a:ext cx="121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12-17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 Welle 2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42" name="Pfeil nach rechts 41"/>
          <p:cNvSpPr/>
          <p:nvPr/>
        </p:nvSpPr>
        <p:spPr>
          <a:xfrm>
            <a:off x="1708439" y="2332805"/>
            <a:ext cx="766231" cy="179414"/>
          </a:xfrm>
          <a:prstGeom prst="rightArrow">
            <a:avLst/>
          </a:prstGeom>
          <a:gradFill flip="none" rotWithShape="1">
            <a:gsLst>
              <a:gs pos="30000">
                <a:schemeClr val="accent3">
                  <a:lumMod val="75000"/>
                </a:schemeClr>
              </a:gs>
              <a:gs pos="52000">
                <a:schemeClr val="accent6">
                  <a:lumMod val="60000"/>
                  <a:lumOff val="40000"/>
                </a:schemeClr>
              </a:gs>
              <a:gs pos="82000">
                <a:srgbClr val="FF9B3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3" name="Textfeld 1"/>
          <p:cNvSpPr txBox="1"/>
          <p:nvPr/>
        </p:nvSpPr>
        <p:spPr>
          <a:xfrm>
            <a:off x="832881" y="36173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44" name="Textfeld 1"/>
          <p:cNvSpPr txBox="1"/>
          <p:nvPr/>
        </p:nvSpPr>
        <p:spPr>
          <a:xfrm>
            <a:off x="2450047" y="36173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45" name="Textfeld 1"/>
          <p:cNvSpPr txBox="1"/>
          <p:nvPr/>
        </p:nvSpPr>
        <p:spPr>
          <a:xfrm>
            <a:off x="826587" y="1584593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46" name="Textfeld 1"/>
          <p:cNvSpPr txBox="1"/>
          <p:nvPr/>
        </p:nvSpPr>
        <p:spPr>
          <a:xfrm>
            <a:off x="799095" y="1281921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68" name="Textfeld 1"/>
          <p:cNvSpPr txBox="1"/>
          <p:nvPr/>
        </p:nvSpPr>
        <p:spPr>
          <a:xfrm>
            <a:off x="2458721" y="1942803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69" name="Textfeld 1"/>
          <p:cNvSpPr txBox="1"/>
          <p:nvPr/>
        </p:nvSpPr>
        <p:spPr>
          <a:xfrm>
            <a:off x="2474670" y="2207880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70" name="Textfeld 13"/>
          <p:cNvSpPr txBox="1"/>
          <p:nvPr/>
        </p:nvSpPr>
        <p:spPr>
          <a:xfrm>
            <a:off x="1716257" y="2332805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8% </a:t>
            </a:r>
            <a:endParaRPr lang="de-DE" sz="1200" b="1" dirty="0"/>
          </a:p>
        </p:txBody>
      </p:sp>
      <p:sp>
        <p:nvSpPr>
          <p:cNvPr id="71" name="Textfeld 70"/>
          <p:cNvSpPr txBox="1"/>
          <p:nvPr/>
        </p:nvSpPr>
        <p:spPr>
          <a:xfrm>
            <a:off x="4011283" y="2165194"/>
            <a:ext cx="4770407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Die Mehrheit der </a:t>
            </a:r>
            <a:r>
              <a:rPr lang="de-DE" dirty="0">
                <a:solidFill>
                  <a:srgbClr val="FF0000"/>
                </a:solidFill>
              </a:rPr>
              <a:t>Kinder im Alter von 2 bis 6 Jahren ohne </a:t>
            </a:r>
            <a:r>
              <a:rPr lang="de-DE" dirty="0" smtClean="0">
                <a:solidFill>
                  <a:srgbClr val="FF0000"/>
                </a:solidFill>
              </a:rPr>
              <a:t>Übergewicht oder Adipositas hat auch als Jugendliche kein Übergewicht und keine Adipositas.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Bei 8 % entwickelt sich Übergewicht, aber keine Adipositas</a:t>
            </a:r>
            <a:r>
              <a:rPr lang="de-DE" dirty="0" smtClean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Bei 5 % entwickelt sich eine </a:t>
            </a:r>
            <a:r>
              <a:rPr lang="de-DE" dirty="0" smtClean="0">
                <a:solidFill>
                  <a:srgbClr val="FF0000"/>
                </a:solidFill>
              </a:rPr>
              <a:t>Adipositas.</a:t>
            </a:r>
            <a:endParaRPr lang="de-DE" dirty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dirty="0" smtClean="0"/>
          </a:p>
        </p:txBody>
      </p:sp>
      <p:sp>
        <p:nvSpPr>
          <p:cNvPr id="27" name="Textfeld 26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Schienkiewitz et al. 2018 Journal of Health Monitoring 3 (1):76-81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59923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feld 13"/>
          <p:cNvSpPr txBox="1"/>
          <p:nvPr/>
        </p:nvSpPr>
        <p:spPr>
          <a:xfrm>
            <a:off x="1738461" y="2062137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8% 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Pfeil nach rechts 33"/>
          <p:cNvSpPr/>
          <p:nvPr/>
        </p:nvSpPr>
        <p:spPr>
          <a:xfrm>
            <a:off x="1681125" y="5202841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9" name="Rechteck 48"/>
          <p:cNvSpPr/>
          <p:nvPr/>
        </p:nvSpPr>
        <p:spPr>
          <a:xfrm>
            <a:off x="832881" y="1353363"/>
            <a:ext cx="900000" cy="1440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832881" y="1595896"/>
            <a:ext cx="900000" cy="306000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2450047" y="2544802"/>
            <a:ext cx="900000" cy="35806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/>
          <p:cNvSpPr/>
          <p:nvPr/>
        </p:nvSpPr>
        <p:spPr>
          <a:xfrm>
            <a:off x="2450047" y="2187046"/>
            <a:ext cx="90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2450047" y="1966833"/>
            <a:ext cx="900000" cy="238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0" name="Textfeld 10"/>
          <p:cNvSpPr txBox="1"/>
          <p:nvPr/>
        </p:nvSpPr>
        <p:spPr>
          <a:xfrm>
            <a:off x="1679497" y="4876975"/>
            <a:ext cx="797505" cy="57789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86%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feld 13"/>
          <p:cNvSpPr txBox="1"/>
          <p:nvPr/>
        </p:nvSpPr>
        <p:spPr>
          <a:xfrm>
            <a:off x="1724077" y="1719965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5% 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Pfeil nach rechts 34"/>
          <p:cNvSpPr/>
          <p:nvPr/>
        </p:nvSpPr>
        <p:spPr>
          <a:xfrm>
            <a:off x="1702145" y="1990528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38" name="Textfeld 37"/>
          <p:cNvSpPr txBox="1"/>
          <p:nvPr/>
        </p:nvSpPr>
        <p:spPr>
          <a:xfrm>
            <a:off x="611849" y="6115377"/>
            <a:ext cx="134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2-6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KiGGS-Basiserhebung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293297" y="6122103"/>
            <a:ext cx="121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12-17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 Welle 2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42" name="Pfeil nach rechts 41"/>
          <p:cNvSpPr/>
          <p:nvPr/>
        </p:nvSpPr>
        <p:spPr>
          <a:xfrm>
            <a:off x="1708439" y="2332805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3" name="Textfeld 1"/>
          <p:cNvSpPr txBox="1"/>
          <p:nvPr/>
        </p:nvSpPr>
        <p:spPr>
          <a:xfrm>
            <a:off x="832881" y="36173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Ohne </a:t>
            </a:r>
          </a:p>
          <a:p>
            <a:pPr algn="ctr"/>
            <a:r>
              <a:rPr lang="de-DE" sz="1000" b="1" dirty="0" smtClean="0"/>
              <a:t>Übergewicht </a:t>
            </a:r>
          </a:p>
          <a:p>
            <a:pPr algn="ctr"/>
            <a:r>
              <a:rPr lang="de-DE" sz="1000" b="1" dirty="0" smtClean="0"/>
              <a:t>oder </a:t>
            </a:r>
          </a:p>
          <a:p>
            <a:pPr algn="ctr"/>
            <a:r>
              <a:rPr lang="de-DE" sz="1000" b="1" dirty="0" smtClean="0"/>
              <a:t>Adipositas</a:t>
            </a:r>
            <a:endParaRPr lang="de-DE" sz="1000" b="1" dirty="0"/>
          </a:p>
        </p:txBody>
      </p:sp>
      <p:sp>
        <p:nvSpPr>
          <p:cNvPr id="44" name="Textfeld 1"/>
          <p:cNvSpPr txBox="1"/>
          <p:nvPr/>
        </p:nvSpPr>
        <p:spPr>
          <a:xfrm>
            <a:off x="2450047" y="36173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Adipositas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feld 1"/>
          <p:cNvSpPr txBox="1"/>
          <p:nvPr/>
        </p:nvSpPr>
        <p:spPr>
          <a:xfrm>
            <a:off x="857323" y="1594413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46" name="Textfeld 1"/>
          <p:cNvSpPr txBox="1"/>
          <p:nvPr/>
        </p:nvSpPr>
        <p:spPr>
          <a:xfrm>
            <a:off x="857323" y="1281921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68" name="Textfeld 1"/>
          <p:cNvSpPr txBox="1"/>
          <p:nvPr/>
        </p:nvSpPr>
        <p:spPr>
          <a:xfrm>
            <a:off x="2458721" y="1942803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Adipositas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Textfeld 1"/>
          <p:cNvSpPr txBox="1"/>
          <p:nvPr/>
        </p:nvSpPr>
        <p:spPr>
          <a:xfrm>
            <a:off x="2468376" y="2263857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Übergewicht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832881" y="1984085"/>
            <a:ext cx="900000" cy="414134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1"/>
          <p:cNvSpPr txBox="1"/>
          <p:nvPr/>
        </p:nvSpPr>
        <p:spPr>
          <a:xfrm>
            <a:off x="855891" y="37697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6192853" y="3032772"/>
            <a:ext cx="900000" cy="9372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6192853" y="2538650"/>
            <a:ext cx="900000" cy="494122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6184227" y="1957708"/>
            <a:ext cx="900000" cy="580943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4605561" y="1957708"/>
            <a:ext cx="900000" cy="2012328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Textfeld 1"/>
          <p:cNvSpPr txBox="1"/>
          <p:nvPr/>
        </p:nvSpPr>
        <p:spPr>
          <a:xfrm>
            <a:off x="4605560" y="2738014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55" name="Textfeld 1"/>
          <p:cNvSpPr txBox="1"/>
          <p:nvPr/>
        </p:nvSpPr>
        <p:spPr>
          <a:xfrm>
            <a:off x="6205074" y="3142532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56" name="Textfeld 1"/>
          <p:cNvSpPr txBox="1"/>
          <p:nvPr/>
        </p:nvSpPr>
        <p:spPr>
          <a:xfrm>
            <a:off x="6184227" y="2637792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57" name="Textfeld 1"/>
          <p:cNvSpPr txBox="1"/>
          <p:nvPr/>
        </p:nvSpPr>
        <p:spPr>
          <a:xfrm>
            <a:off x="6192853" y="2123339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58" name="Pfeil nach rechts 57"/>
          <p:cNvSpPr/>
          <p:nvPr/>
        </p:nvSpPr>
        <p:spPr>
          <a:xfrm>
            <a:off x="5474459" y="2669006"/>
            <a:ext cx="766231" cy="179414"/>
          </a:xfrm>
          <a:prstGeom prst="rightArrow">
            <a:avLst/>
          </a:prstGeom>
          <a:solidFill>
            <a:srgbClr val="FF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59" name="Textfeld 10"/>
          <p:cNvSpPr txBox="1"/>
          <p:nvPr/>
        </p:nvSpPr>
        <p:spPr>
          <a:xfrm>
            <a:off x="5458821" y="2348846"/>
            <a:ext cx="797505" cy="57789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24%</a:t>
            </a:r>
            <a:endParaRPr lang="de-DE" sz="1200" b="1" dirty="0"/>
          </a:p>
        </p:txBody>
      </p:sp>
      <p:sp>
        <p:nvSpPr>
          <p:cNvPr id="60" name="Textfeld 13"/>
          <p:cNvSpPr txBox="1"/>
          <p:nvPr/>
        </p:nvSpPr>
        <p:spPr>
          <a:xfrm>
            <a:off x="5490097" y="1823264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29% </a:t>
            </a:r>
            <a:endParaRPr lang="de-DE" sz="1200" b="1" dirty="0"/>
          </a:p>
        </p:txBody>
      </p:sp>
      <p:sp>
        <p:nvSpPr>
          <p:cNvPr id="61" name="Pfeil nach rechts 60"/>
          <p:cNvSpPr/>
          <p:nvPr/>
        </p:nvSpPr>
        <p:spPr>
          <a:xfrm>
            <a:off x="5426622" y="2111003"/>
            <a:ext cx="766231" cy="179414"/>
          </a:xfrm>
          <a:prstGeom prst="rightArrow">
            <a:avLst/>
          </a:prstGeom>
          <a:gradFill flip="none" rotWithShape="1">
            <a:gsLst>
              <a:gs pos="30000">
                <a:srgbClr val="FF9B37"/>
              </a:gs>
              <a:gs pos="65000">
                <a:schemeClr val="accent2">
                  <a:lumMod val="60000"/>
                  <a:lumOff val="40000"/>
                </a:schemeClr>
              </a:gs>
              <a:gs pos="82000">
                <a:srgbClr val="A5002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62" name="Pfeil nach rechts 61"/>
          <p:cNvSpPr/>
          <p:nvPr/>
        </p:nvSpPr>
        <p:spPr>
          <a:xfrm>
            <a:off x="5417996" y="3342689"/>
            <a:ext cx="766231" cy="179414"/>
          </a:xfrm>
          <a:prstGeom prst="rightArrow">
            <a:avLst/>
          </a:prstGeom>
          <a:gradFill flip="none" rotWithShape="1">
            <a:gsLst>
              <a:gs pos="30000">
                <a:srgbClr val="FF9B37"/>
              </a:gs>
              <a:gs pos="65000">
                <a:schemeClr val="accent3">
                  <a:lumMod val="60000"/>
                  <a:lumOff val="40000"/>
                </a:schemeClr>
              </a:gs>
              <a:gs pos="82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63" name="Textfeld 10"/>
          <p:cNvSpPr txBox="1"/>
          <p:nvPr/>
        </p:nvSpPr>
        <p:spPr>
          <a:xfrm>
            <a:off x="5458820" y="3033628"/>
            <a:ext cx="797505" cy="57789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47%</a:t>
            </a:r>
            <a:endParaRPr lang="de-DE" sz="1200" b="1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2441382" y="1568805"/>
            <a:ext cx="901475" cy="314849"/>
            <a:chOff x="2225771" y="1794294"/>
            <a:chExt cx="901475" cy="314849"/>
          </a:xfrm>
        </p:grpSpPr>
        <p:sp>
          <p:nvSpPr>
            <p:cNvPr id="28" name="Rechteck 27"/>
            <p:cNvSpPr/>
            <p:nvPr/>
          </p:nvSpPr>
          <p:spPr>
            <a:xfrm>
              <a:off x="2227246" y="1947143"/>
              <a:ext cx="900000" cy="16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2225771" y="1881297"/>
              <a:ext cx="900000" cy="72000"/>
            </a:xfrm>
            <a:prstGeom prst="rect">
              <a:avLst/>
            </a:prstGeom>
            <a:solidFill>
              <a:srgbClr val="FF9B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2225771" y="1794294"/>
              <a:ext cx="900000" cy="90000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cxnSp>
        <p:nvCxnSpPr>
          <p:cNvPr id="9" name="Gerade Verbindung mit Pfeil 8"/>
          <p:cNvCxnSpPr/>
          <p:nvPr/>
        </p:nvCxnSpPr>
        <p:spPr>
          <a:xfrm>
            <a:off x="1738461" y="1727808"/>
            <a:ext cx="2827548" cy="1198930"/>
          </a:xfrm>
          <a:prstGeom prst="straightConnector1">
            <a:avLst/>
          </a:prstGeom>
          <a:ln>
            <a:solidFill>
              <a:srgbClr val="02488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itel 4"/>
          <p:cNvSpPr>
            <a:spLocks noGrp="1"/>
          </p:cNvSpPr>
          <p:nvPr>
            <p:ph type="title"/>
          </p:nvPr>
        </p:nvSpPr>
        <p:spPr>
          <a:xfrm>
            <a:off x="457200" y="484665"/>
            <a:ext cx="7168551" cy="874368"/>
          </a:xfrm>
        </p:spPr>
        <p:txBody>
          <a:bodyPr/>
          <a:lstStyle/>
          <a:p>
            <a:r>
              <a:rPr lang="de-DE" dirty="0" smtClean="0"/>
              <a:t>Verlauf: Entwicklung bei Kindern mit Übergewicht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566009" y="4128643"/>
            <a:ext cx="4111994" cy="174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Ungefähr jedes 4. Kind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mit </a:t>
            </a:r>
            <a:r>
              <a:rPr lang="de-DE" dirty="0">
                <a:solidFill>
                  <a:srgbClr val="FF0000"/>
                </a:solidFill>
              </a:rPr>
              <a:t>Übergewicht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entwickelt </a:t>
            </a:r>
            <a:r>
              <a:rPr lang="de-DE" dirty="0">
                <a:solidFill>
                  <a:srgbClr val="FF0000"/>
                </a:solidFill>
              </a:rPr>
              <a:t>eine Adipositas. 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FF0000"/>
                </a:solidFill>
              </a:rPr>
              <a:t>Die </a:t>
            </a:r>
            <a:r>
              <a:rPr lang="de-DE" dirty="0">
                <a:solidFill>
                  <a:srgbClr val="FF0000"/>
                </a:solidFill>
              </a:rPr>
              <a:t>Hälfte der Kinder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schafft </a:t>
            </a:r>
            <a:r>
              <a:rPr lang="de-DE" dirty="0">
                <a:solidFill>
                  <a:srgbClr val="FF0000"/>
                </a:solidFill>
              </a:rPr>
              <a:t>es, einmal erworbenes Übergewicht wieder loszuwerden. 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Schienkiewitz et al. 2018 Journal of Health Monitoring 3 (1):76-81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2401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feld 13"/>
          <p:cNvSpPr txBox="1"/>
          <p:nvPr/>
        </p:nvSpPr>
        <p:spPr>
          <a:xfrm>
            <a:off x="1738461" y="2062137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8% 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Pfeil nach rechts 33"/>
          <p:cNvSpPr/>
          <p:nvPr/>
        </p:nvSpPr>
        <p:spPr>
          <a:xfrm>
            <a:off x="1681125" y="5202841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478995"/>
            <a:ext cx="7168551" cy="874368"/>
          </a:xfrm>
        </p:spPr>
        <p:txBody>
          <a:bodyPr/>
          <a:lstStyle/>
          <a:p>
            <a:r>
              <a:rPr lang="de-DE" dirty="0" smtClean="0"/>
              <a:t>Verlauf: Entwicklung bei Kindern mit Adipositas</a:t>
            </a:r>
            <a:endParaRPr lang="de-DE" dirty="0"/>
          </a:p>
        </p:txBody>
      </p:sp>
      <p:sp>
        <p:nvSpPr>
          <p:cNvPr id="49" name="Rechteck 48"/>
          <p:cNvSpPr/>
          <p:nvPr/>
        </p:nvSpPr>
        <p:spPr>
          <a:xfrm>
            <a:off x="832881" y="1353363"/>
            <a:ext cx="900000" cy="1440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832881" y="1595896"/>
            <a:ext cx="900000" cy="306000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2450047" y="2544802"/>
            <a:ext cx="900000" cy="35806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/>
          <p:cNvSpPr/>
          <p:nvPr/>
        </p:nvSpPr>
        <p:spPr>
          <a:xfrm>
            <a:off x="2450047" y="2187046"/>
            <a:ext cx="900000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2450047" y="1966833"/>
            <a:ext cx="900000" cy="238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30" name="Textfeld 10"/>
          <p:cNvSpPr txBox="1"/>
          <p:nvPr/>
        </p:nvSpPr>
        <p:spPr>
          <a:xfrm>
            <a:off x="1679497" y="4876975"/>
            <a:ext cx="797505" cy="57789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86%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feld 13"/>
          <p:cNvSpPr txBox="1"/>
          <p:nvPr/>
        </p:nvSpPr>
        <p:spPr>
          <a:xfrm>
            <a:off x="1724077" y="1719965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5% 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Pfeil nach rechts 34"/>
          <p:cNvSpPr/>
          <p:nvPr/>
        </p:nvSpPr>
        <p:spPr>
          <a:xfrm>
            <a:off x="1702145" y="1990528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38" name="Textfeld 37"/>
          <p:cNvSpPr txBox="1"/>
          <p:nvPr/>
        </p:nvSpPr>
        <p:spPr>
          <a:xfrm>
            <a:off x="611849" y="6115377"/>
            <a:ext cx="134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2-6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KiGGS-Basiserhebung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293297" y="6122103"/>
            <a:ext cx="121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12-17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 Welle 2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42" name="Pfeil nach rechts 41"/>
          <p:cNvSpPr/>
          <p:nvPr/>
        </p:nvSpPr>
        <p:spPr>
          <a:xfrm>
            <a:off x="1708439" y="2332805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43" name="Textfeld 1"/>
          <p:cNvSpPr txBox="1"/>
          <p:nvPr/>
        </p:nvSpPr>
        <p:spPr>
          <a:xfrm>
            <a:off x="832881" y="36173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Ohne </a:t>
            </a:r>
          </a:p>
          <a:p>
            <a:pPr algn="ctr"/>
            <a:r>
              <a:rPr lang="de-DE" sz="1000" b="1" dirty="0" smtClean="0"/>
              <a:t>Übergewicht </a:t>
            </a:r>
          </a:p>
          <a:p>
            <a:pPr algn="ctr"/>
            <a:r>
              <a:rPr lang="de-DE" sz="1000" b="1" dirty="0" smtClean="0"/>
              <a:t>oder </a:t>
            </a:r>
          </a:p>
          <a:p>
            <a:pPr algn="ctr"/>
            <a:r>
              <a:rPr lang="de-DE" sz="1000" b="1" dirty="0" smtClean="0"/>
              <a:t>Adipositas</a:t>
            </a:r>
            <a:endParaRPr lang="de-DE" sz="1000" b="1" dirty="0"/>
          </a:p>
        </p:txBody>
      </p:sp>
      <p:sp>
        <p:nvSpPr>
          <p:cNvPr id="44" name="Textfeld 1"/>
          <p:cNvSpPr txBox="1"/>
          <p:nvPr/>
        </p:nvSpPr>
        <p:spPr>
          <a:xfrm>
            <a:off x="2450047" y="36173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Adipositas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feld 1"/>
          <p:cNvSpPr txBox="1"/>
          <p:nvPr/>
        </p:nvSpPr>
        <p:spPr>
          <a:xfrm>
            <a:off x="857323" y="1594413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/>
              <a:t>Übergewicht</a:t>
            </a:r>
            <a:endParaRPr lang="de-DE" sz="1000" b="1" dirty="0"/>
          </a:p>
        </p:txBody>
      </p:sp>
      <p:sp>
        <p:nvSpPr>
          <p:cNvPr id="46" name="Textfeld 1"/>
          <p:cNvSpPr txBox="1"/>
          <p:nvPr/>
        </p:nvSpPr>
        <p:spPr>
          <a:xfrm>
            <a:off x="857323" y="1281921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68" name="Textfeld 1"/>
          <p:cNvSpPr txBox="1"/>
          <p:nvPr/>
        </p:nvSpPr>
        <p:spPr>
          <a:xfrm>
            <a:off x="2458721" y="1942803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Adipositas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Textfeld 1"/>
          <p:cNvSpPr txBox="1"/>
          <p:nvPr/>
        </p:nvSpPr>
        <p:spPr>
          <a:xfrm>
            <a:off x="2468376" y="2263857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Übergewicht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832881" y="1984085"/>
            <a:ext cx="900000" cy="414134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1"/>
          <p:cNvSpPr txBox="1"/>
          <p:nvPr/>
        </p:nvSpPr>
        <p:spPr>
          <a:xfrm>
            <a:off x="855891" y="3769771"/>
            <a:ext cx="875558" cy="71774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5915033" y="4525677"/>
            <a:ext cx="900000" cy="9372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5915033" y="4031555"/>
            <a:ext cx="900000" cy="4941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5906407" y="3450613"/>
            <a:ext cx="900000" cy="580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4327741" y="3450613"/>
            <a:ext cx="900000" cy="2012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Textfeld 1"/>
          <p:cNvSpPr txBox="1"/>
          <p:nvPr/>
        </p:nvSpPr>
        <p:spPr>
          <a:xfrm>
            <a:off x="4327740" y="4230919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Übergewicht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Textfeld 1"/>
          <p:cNvSpPr txBox="1"/>
          <p:nvPr/>
        </p:nvSpPr>
        <p:spPr>
          <a:xfrm>
            <a:off x="5927254" y="4635437"/>
            <a:ext cx="875558" cy="7177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Ohne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Übergewicht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oder </a:t>
            </a:r>
          </a:p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Adipositas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Textfeld 1"/>
          <p:cNvSpPr txBox="1"/>
          <p:nvPr/>
        </p:nvSpPr>
        <p:spPr>
          <a:xfrm>
            <a:off x="5906407" y="4130697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Übergewicht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feld 1"/>
          <p:cNvSpPr txBox="1"/>
          <p:nvPr/>
        </p:nvSpPr>
        <p:spPr>
          <a:xfrm>
            <a:off x="5915033" y="3616244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>
                    <a:lumMod val="50000"/>
                  </a:schemeClr>
                </a:solidFill>
              </a:rPr>
              <a:t>Adipositas</a:t>
            </a:r>
            <a:endParaRPr lang="de-D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Pfeil nach rechts 57"/>
          <p:cNvSpPr/>
          <p:nvPr/>
        </p:nvSpPr>
        <p:spPr>
          <a:xfrm>
            <a:off x="5196639" y="4230919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59" name="Textfeld 10"/>
          <p:cNvSpPr txBox="1"/>
          <p:nvPr/>
        </p:nvSpPr>
        <p:spPr>
          <a:xfrm>
            <a:off x="5206878" y="3898843"/>
            <a:ext cx="797505" cy="57789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24%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Textfeld 13"/>
          <p:cNvSpPr txBox="1"/>
          <p:nvPr/>
        </p:nvSpPr>
        <p:spPr>
          <a:xfrm>
            <a:off x="5230333" y="3298499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29%</a:t>
            </a:r>
            <a:r>
              <a:rPr lang="de-DE" sz="1200" b="1" dirty="0" smtClean="0"/>
              <a:t> </a:t>
            </a:r>
            <a:endParaRPr lang="de-DE" sz="1200" b="1" dirty="0"/>
          </a:p>
        </p:txBody>
      </p:sp>
      <p:sp>
        <p:nvSpPr>
          <p:cNvPr id="61" name="Pfeil nach rechts 60"/>
          <p:cNvSpPr/>
          <p:nvPr/>
        </p:nvSpPr>
        <p:spPr>
          <a:xfrm>
            <a:off x="5148802" y="3603908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62" name="Pfeil nach rechts 61"/>
          <p:cNvSpPr/>
          <p:nvPr/>
        </p:nvSpPr>
        <p:spPr>
          <a:xfrm>
            <a:off x="5140176" y="4904602"/>
            <a:ext cx="766231" cy="17941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63" name="Textfeld 10"/>
          <p:cNvSpPr txBox="1"/>
          <p:nvPr/>
        </p:nvSpPr>
        <p:spPr>
          <a:xfrm>
            <a:off x="5165365" y="4831810"/>
            <a:ext cx="797505" cy="57789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</a:rPr>
              <a:t>47%</a:t>
            </a:r>
            <a:endParaRPr lang="de-DE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2441382" y="1568805"/>
            <a:ext cx="901475" cy="314849"/>
            <a:chOff x="2225771" y="1794294"/>
            <a:chExt cx="901475" cy="314849"/>
          </a:xfrm>
          <a:solidFill>
            <a:schemeClr val="bg1">
              <a:lumMod val="85000"/>
            </a:schemeClr>
          </a:solidFill>
        </p:grpSpPr>
        <p:sp>
          <p:nvSpPr>
            <p:cNvPr id="28" name="Rechteck 27"/>
            <p:cNvSpPr/>
            <p:nvPr/>
          </p:nvSpPr>
          <p:spPr>
            <a:xfrm>
              <a:off x="2227246" y="1947143"/>
              <a:ext cx="900000" cy="162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2225771" y="1881297"/>
              <a:ext cx="900000" cy="72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2225771" y="1794294"/>
              <a:ext cx="900000" cy="90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cxnSp>
        <p:nvCxnSpPr>
          <p:cNvPr id="9" name="Gerade Verbindung mit Pfeil 8"/>
          <p:cNvCxnSpPr/>
          <p:nvPr/>
        </p:nvCxnSpPr>
        <p:spPr>
          <a:xfrm>
            <a:off x="1738461" y="1727808"/>
            <a:ext cx="2589279" cy="224843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ieren 64"/>
          <p:cNvGrpSpPr/>
          <p:nvPr/>
        </p:nvGrpSpPr>
        <p:grpSpPr>
          <a:xfrm>
            <a:off x="2435308" y="1338166"/>
            <a:ext cx="908626" cy="154345"/>
            <a:chOff x="2223176" y="1575920"/>
            <a:chExt cx="908626" cy="154345"/>
          </a:xfrm>
        </p:grpSpPr>
        <p:grpSp>
          <p:nvGrpSpPr>
            <p:cNvPr id="66" name="Gruppieren 65"/>
            <p:cNvGrpSpPr/>
            <p:nvPr/>
          </p:nvGrpSpPr>
          <p:grpSpPr>
            <a:xfrm>
              <a:off x="2223176" y="1575920"/>
              <a:ext cx="901475" cy="154345"/>
              <a:chOff x="2737306" y="1040919"/>
              <a:chExt cx="901475" cy="154345"/>
            </a:xfrm>
          </p:grpSpPr>
          <p:sp>
            <p:nvSpPr>
              <p:cNvPr id="71" name="Rechteck 70"/>
              <p:cNvSpPr/>
              <p:nvPr/>
            </p:nvSpPr>
            <p:spPr>
              <a:xfrm>
                <a:off x="2738781" y="1159264"/>
                <a:ext cx="900000" cy="360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/>
              <p:cNvSpPr/>
              <p:nvPr/>
            </p:nvSpPr>
            <p:spPr>
              <a:xfrm>
                <a:off x="2737306" y="1040919"/>
                <a:ext cx="900000" cy="90000"/>
              </a:xfrm>
              <a:prstGeom prst="rect">
                <a:avLst/>
              </a:prstGeom>
              <a:solidFill>
                <a:srgbClr val="A5002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2231802" y="1665920"/>
              <a:ext cx="900000" cy="18000"/>
            </a:xfrm>
            <a:prstGeom prst="rect">
              <a:avLst/>
            </a:prstGeom>
            <a:solidFill>
              <a:srgbClr val="FF9B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cxnSp>
        <p:nvCxnSpPr>
          <p:cNvPr id="73" name="Gerade Verbindung mit Pfeil 72"/>
          <p:cNvCxnSpPr/>
          <p:nvPr/>
        </p:nvCxnSpPr>
        <p:spPr>
          <a:xfrm>
            <a:off x="1724077" y="1425363"/>
            <a:ext cx="2589278" cy="493332"/>
          </a:xfrm>
          <a:prstGeom prst="straightConnector1">
            <a:avLst/>
          </a:prstGeom>
          <a:ln>
            <a:solidFill>
              <a:srgbClr val="02488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hteck 73"/>
          <p:cNvSpPr/>
          <p:nvPr/>
        </p:nvSpPr>
        <p:spPr>
          <a:xfrm>
            <a:off x="4329850" y="1615074"/>
            <a:ext cx="900000" cy="74480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75" name="Rechteck 74"/>
          <p:cNvSpPr/>
          <p:nvPr/>
        </p:nvSpPr>
        <p:spPr>
          <a:xfrm>
            <a:off x="5915030" y="2173857"/>
            <a:ext cx="900000" cy="180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Rechteck 75"/>
          <p:cNvSpPr/>
          <p:nvPr/>
        </p:nvSpPr>
        <p:spPr>
          <a:xfrm>
            <a:off x="5915030" y="2122589"/>
            <a:ext cx="900000" cy="72000"/>
          </a:xfrm>
          <a:prstGeom prst="rect">
            <a:avLst/>
          </a:prstGeom>
          <a:solidFill>
            <a:srgbClr val="FF9B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77" name="Rechteck 76"/>
          <p:cNvSpPr/>
          <p:nvPr/>
        </p:nvSpPr>
        <p:spPr>
          <a:xfrm>
            <a:off x="5915030" y="1649266"/>
            <a:ext cx="900000" cy="464062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79" name="Textfeld 1"/>
          <p:cNvSpPr txBox="1"/>
          <p:nvPr/>
        </p:nvSpPr>
        <p:spPr>
          <a:xfrm>
            <a:off x="4331320" y="1829752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 smtClean="0">
                <a:solidFill>
                  <a:schemeClr val="bg1"/>
                </a:solidFill>
              </a:rPr>
              <a:t>Adipositas</a:t>
            </a:r>
            <a:endParaRPr lang="de-DE" sz="1000" b="1" dirty="0">
              <a:solidFill>
                <a:schemeClr val="bg1"/>
              </a:solidFill>
            </a:endParaRPr>
          </a:p>
        </p:txBody>
      </p:sp>
      <p:sp>
        <p:nvSpPr>
          <p:cNvPr id="80" name="Textfeld 1"/>
          <p:cNvSpPr txBox="1"/>
          <p:nvPr/>
        </p:nvSpPr>
        <p:spPr>
          <a:xfrm>
            <a:off x="5927251" y="1775253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smtClean="0">
                <a:solidFill>
                  <a:schemeClr val="bg1"/>
                </a:solidFill>
              </a:rPr>
              <a:t>Adipositas</a:t>
            </a:r>
            <a:endParaRPr lang="de-DE" sz="800" b="1" dirty="0">
              <a:solidFill>
                <a:schemeClr val="bg1"/>
              </a:solidFill>
            </a:endParaRPr>
          </a:p>
        </p:txBody>
      </p:sp>
      <p:sp>
        <p:nvSpPr>
          <p:cNvPr id="81" name="Textfeld 1"/>
          <p:cNvSpPr txBox="1"/>
          <p:nvPr/>
        </p:nvSpPr>
        <p:spPr>
          <a:xfrm>
            <a:off x="5939472" y="2002827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 smtClean="0"/>
              <a:t>Übergewicht</a:t>
            </a:r>
            <a:endParaRPr lang="de-DE" sz="800" b="1" dirty="0"/>
          </a:p>
        </p:txBody>
      </p:sp>
      <p:sp>
        <p:nvSpPr>
          <p:cNvPr id="82" name="Textfeld 1"/>
          <p:cNvSpPr txBox="1"/>
          <p:nvPr/>
        </p:nvSpPr>
        <p:spPr>
          <a:xfrm>
            <a:off x="5906407" y="2124285"/>
            <a:ext cx="875558" cy="286884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 b="1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4087019" y="5476567"/>
            <a:ext cx="134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2-6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KiGGS-Basiserhebung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5768467" y="5483293"/>
            <a:ext cx="121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12-17 Jahre</a:t>
            </a:r>
          </a:p>
          <a:p>
            <a:pPr algn="ctr"/>
            <a:r>
              <a:rPr lang="de-DE" sz="1000" b="1" dirty="0" smtClean="0">
                <a:solidFill>
                  <a:srgbClr val="024888"/>
                </a:solidFill>
              </a:rPr>
              <a:t>KiGGS Welle 2</a:t>
            </a:r>
            <a:endParaRPr lang="de-DE" sz="1000" b="1" dirty="0">
              <a:solidFill>
                <a:srgbClr val="024888"/>
              </a:solidFill>
            </a:endParaRPr>
          </a:p>
        </p:txBody>
      </p:sp>
      <p:sp>
        <p:nvSpPr>
          <p:cNvPr id="87" name="Pfeil nach rechts 86"/>
          <p:cNvSpPr/>
          <p:nvPr/>
        </p:nvSpPr>
        <p:spPr>
          <a:xfrm>
            <a:off x="5158981" y="1648148"/>
            <a:ext cx="766231" cy="179414"/>
          </a:xfrm>
          <a:prstGeom prst="rightArrow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88" name="Pfeil nach rechts 87"/>
          <p:cNvSpPr/>
          <p:nvPr/>
        </p:nvSpPr>
        <p:spPr>
          <a:xfrm>
            <a:off x="5133164" y="2216311"/>
            <a:ext cx="766231" cy="179414"/>
          </a:xfrm>
          <a:prstGeom prst="rightArrow">
            <a:avLst/>
          </a:prstGeom>
          <a:gradFill flip="none" rotWithShape="1">
            <a:gsLst>
              <a:gs pos="24000">
                <a:srgbClr val="A50021"/>
              </a:gs>
              <a:gs pos="44000">
                <a:schemeClr val="accent3">
                  <a:lumMod val="60000"/>
                  <a:lumOff val="40000"/>
                </a:schemeClr>
              </a:gs>
              <a:gs pos="82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89" name="Pfeil nach rechts 88"/>
          <p:cNvSpPr/>
          <p:nvPr/>
        </p:nvSpPr>
        <p:spPr>
          <a:xfrm>
            <a:off x="5137568" y="2068882"/>
            <a:ext cx="766231" cy="179414"/>
          </a:xfrm>
          <a:prstGeom prst="rightArrow">
            <a:avLst/>
          </a:prstGeom>
          <a:gradFill flip="none" rotWithShape="1">
            <a:gsLst>
              <a:gs pos="24000">
                <a:srgbClr val="A50021"/>
              </a:gs>
              <a:gs pos="44000">
                <a:schemeClr val="accent6">
                  <a:lumMod val="60000"/>
                  <a:lumOff val="40000"/>
                </a:schemeClr>
              </a:gs>
              <a:gs pos="82000">
                <a:srgbClr val="FF9B3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1100"/>
          </a:p>
        </p:txBody>
      </p:sp>
      <p:sp>
        <p:nvSpPr>
          <p:cNvPr id="90" name="Textfeld 13"/>
          <p:cNvSpPr txBox="1"/>
          <p:nvPr/>
        </p:nvSpPr>
        <p:spPr>
          <a:xfrm>
            <a:off x="5166799" y="1337014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65% </a:t>
            </a:r>
            <a:endParaRPr lang="de-DE" sz="1200" b="1" dirty="0"/>
          </a:p>
        </p:txBody>
      </p:sp>
      <p:sp>
        <p:nvSpPr>
          <p:cNvPr id="91" name="Textfeld 13"/>
          <p:cNvSpPr txBox="1"/>
          <p:nvPr/>
        </p:nvSpPr>
        <p:spPr>
          <a:xfrm>
            <a:off x="5165365" y="1739838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11% </a:t>
            </a:r>
            <a:endParaRPr lang="de-DE" sz="1200" b="1" dirty="0"/>
          </a:p>
        </p:txBody>
      </p:sp>
      <p:sp>
        <p:nvSpPr>
          <p:cNvPr id="92" name="Textfeld 13"/>
          <p:cNvSpPr txBox="1"/>
          <p:nvPr/>
        </p:nvSpPr>
        <p:spPr>
          <a:xfrm>
            <a:off x="5166799" y="2261153"/>
            <a:ext cx="750593" cy="4667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/>
              <a:t>24% </a:t>
            </a:r>
            <a:endParaRPr lang="de-DE" sz="1200" b="1" dirty="0"/>
          </a:p>
        </p:txBody>
      </p:sp>
      <p:sp>
        <p:nvSpPr>
          <p:cNvPr id="6" name="Rechteck 5"/>
          <p:cNvSpPr/>
          <p:nvPr/>
        </p:nvSpPr>
        <p:spPr>
          <a:xfrm>
            <a:off x="6986034" y="2244168"/>
            <a:ext cx="235683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de-DE" dirty="0" smtClean="0">
                <a:solidFill>
                  <a:srgbClr val="FF0000"/>
                </a:solidFill>
              </a:rPr>
              <a:t>Drei von vier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2- </a:t>
            </a:r>
            <a:r>
              <a:rPr lang="de-DE" dirty="0">
                <a:solidFill>
                  <a:srgbClr val="FF0000"/>
                </a:solidFill>
              </a:rPr>
              <a:t>bis 6-jährigen Kindern </a:t>
            </a:r>
            <a:r>
              <a:rPr lang="de-DE" dirty="0" smtClean="0">
                <a:solidFill>
                  <a:srgbClr val="FF0000"/>
                </a:solidFill>
              </a:rPr>
              <a:t>mit Adipositas sind auch im </a:t>
            </a:r>
            <a:r>
              <a:rPr lang="de-DE" dirty="0">
                <a:solidFill>
                  <a:srgbClr val="FF0000"/>
                </a:solidFill>
              </a:rPr>
              <a:t>Jugendalter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noch mindestens übergewichtig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Schienkiewitz et al. 2018 Journal of Health Monitoring 3 (1):76-81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8863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34890" y="2546271"/>
            <a:ext cx="4504844" cy="1548940"/>
          </a:xfrm>
          <a:prstGeom prst="rect">
            <a:avLst/>
          </a:prstGeom>
        </p:spPr>
        <p:txBody>
          <a:bodyPr vert="horz" lIns="252000" tIns="252000" rIns="252000" bIns="10800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dirty="0" smtClean="0"/>
              <a:t>Ergebnisse: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Psychische Auffälligkeiten und ADHS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9"/>
          <a:stretch/>
        </p:blipFill>
        <p:spPr bwMode="auto">
          <a:xfrm>
            <a:off x="86260" y="2276233"/>
            <a:ext cx="3433313" cy="266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6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57200" y="1710632"/>
            <a:ext cx="7983646" cy="4862695"/>
          </a:xfrm>
        </p:spPr>
        <p:txBody>
          <a:bodyPr>
            <a:normAutofit/>
          </a:bodyPr>
          <a:lstStyle/>
          <a:p>
            <a:r>
              <a:rPr lang="de-DE" sz="2000" dirty="0" smtClean="0"/>
              <a:t>Fragebogenbasierte Definition: </a:t>
            </a:r>
            <a:r>
              <a:rPr lang="de-DE" sz="2000" dirty="0" err="1"/>
              <a:t>Strength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Difficulties</a:t>
            </a:r>
            <a:r>
              <a:rPr lang="de-DE" sz="2000" dirty="0"/>
              <a:t> </a:t>
            </a:r>
            <a:r>
              <a:rPr lang="de-DE" sz="2000" dirty="0" err="1"/>
              <a:t>Questionnaire</a:t>
            </a:r>
            <a:r>
              <a:rPr lang="de-DE" sz="2000" dirty="0"/>
              <a:t> (SDQ; Goodman, 1997) mit den Dimensionen</a:t>
            </a:r>
          </a:p>
          <a:p>
            <a:pPr marL="457200" lvl="1" indent="0">
              <a:buNone/>
            </a:pPr>
            <a:endParaRPr lang="de-DE" sz="1400" dirty="0" smtClean="0"/>
          </a:p>
          <a:p>
            <a:pPr lvl="1"/>
            <a:r>
              <a:rPr lang="de-DE" dirty="0" smtClean="0"/>
              <a:t>Emotionale </a:t>
            </a:r>
            <a:r>
              <a:rPr lang="de-DE" dirty="0"/>
              <a:t>Probleme  </a:t>
            </a:r>
          </a:p>
          <a:p>
            <a:pPr lvl="1"/>
            <a:r>
              <a:rPr lang="de-DE" dirty="0"/>
              <a:t>Probleme mit Gleichaltrigen</a:t>
            </a:r>
          </a:p>
          <a:p>
            <a:pPr lvl="1"/>
            <a:r>
              <a:rPr lang="de-DE" dirty="0"/>
              <a:t>Verhaltensprobleme</a:t>
            </a:r>
          </a:p>
          <a:p>
            <a:pPr lvl="1"/>
            <a:r>
              <a:rPr lang="de-DE" dirty="0" smtClean="0"/>
              <a:t>Hyperaktivität/Unaufmerksamkeit</a:t>
            </a:r>
          </a:p>
          <a:p>
            <a:pPr lvl="1"/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Bestimmung von Risikogruppen (keine Diagnose!)</a:t>
            </a:r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 smtClean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gelten Kinder und Jugendliche als psychisch auffällig?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t="11523" r="7648" b="14984"/>
          <a:stretch/>
        </p:blipFill>
        <p:spPr>
          <a:xfrm>
            <a:off x="5612643" y="2198546"/>
            <a:ext cx="2143915" cy="2040423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731521" y="4568697"/>
            <a:ext cx="7792278" cy="1113743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Kinder und Jugendliche sind psychisch auffällig, wenn sie in Bezug auf emotionale und verhaltensbezogene Probleme nicht der </a:t>
            </a:r>
            <a:r>
              <a:rPr lang="de-DE" dirty="0" smtClean="0"/>
              <a:t>Norm </a:t>
            </a:r>
            <a:r>
              <a:rPr lang="de-DE" dirty="0"/>
              <a:t>entsprechen, die gemäß ihres Entwicklungsstandes zu erwarten </a:t>
            </a:r>
            <a:r>
              <a:rPr lang="de-DE" dirty="0" smtClean="0"/>
              <a:t>ist.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62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Abteilung </a:t>
            </a:r>
            <a:r>
              <a:rPr lang="de-DE" dirty="0"/>
              <a:t>Epidemiologie und </a:t>
            </a:r>
            <a:r>
              <a:rPr lang="de-DE" dirty="0" err="1"/>
              <a:t>Gesundheitsmonitoring</a:t>
            </a:r>
            <a:endParaRPr lang="de-D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 t="18335" r="3464" b="7233"/>
          <a:stretch>
            <a:fillRect/>
          </a:stretch>
        </p:blipFill>
        <p:spPr bwMode="auto">
          <a:xfrm>
            <a:off x="1208881" y="1718989"/>
            <a:ext cx="672623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5764055" y="4455315"/>
            <a:ext cx="342904" cy="14401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3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Trend: Wie häufig </a:t>
            </a:r>
            <a:r>
              <a:rPr lang="de-DE" dirty="0"/>
              <a:t>sind </a:t>
            </a:r>
            <a:r>
              <a:rPr lang="de-DE" dirty="0" smtClean="0"/>
              <a:t>(elternberichtete) psychische </a:t>
            </a:r>
            <a:br>
              <a:rPr lang="de-DE" dirty="0" smtClean="0"/>
            </a:br>
            <a:r>
              <a:rPr lang="de-DE" dirty="0" smtClean="0"/>
              <a:t>Auffälligkeiten bei Kindern und </a:t>
            </a:r>
            <a:r>
              <a:rPr lang="de-DE" dirty="0"/>
              <a:t>Jugendlichen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5612648" y="1639019"/>
            <a:ext cx="2347471" cy="4140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2997189603"/>
              </p:ext>
            </p:extLst>
          </p:nvPr>
        </p:nvGraphicFramePr>
        <p:xfrm>
          <a:off x="1507222" y="16172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504128" y="6328140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Klipker et al. 2018 Journal of Health Monitoring 3 (3):37-45</a:t>
            </a:r>
            <a:endParaRPr lang="de-DE" sz="900" dirty="0"/>
          </a:p>
        </p:txBody>
      </p:sp>
      <p:sp>
        <p:nvSpPr>
          <p:cNvPr id="13" name="Textfeld 12"/>
          <p:cNvSpPr txBox="1"/>
          <p:nvPr/>
        </p:nvSpPr>
        <p:spPr>
          <a:xfrm>
            <a:off x="1877039" y="5779699"/>
            <a:ext cx="572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Der Anteil psychisch auffälliger Jungen ist zurückgegangen. 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Wie entwickeln sich psychische </a:t>
            </a:r>
            <a:r>
              <a:rPr lang="de-DE" dirty="0"/>
              <a:t>Auffälligkeiten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im </a:t>
            </a:r>
            <a:r>
              <a:rPr lang="de-DE" dirty="0"/>
              <a:t>Kindes- und Jugendalter?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1826471" y="1275907"/>
            <a:ext cx="4555393" cy="4991971"/>
            <a:chOff x="1826471" y="1275907"/>
            <a:chExt cx="4555393" cy="4991971"/>
          </a:xfrm>
        </p:grpSpPr>
        <p:grpSp>
          <p:nvGrpSpPr>
            <p:cNvPr id="5" name="Gruppierung 4"/>
            <p:cNvGrpSpPr/>
            <p:nvPr/>
          </p:nvGrpSpPr>
          <p:grpSpPr>
            <a:xfrm>
              <a:off x="1826471" y="1275907"/>
              <a:ext cx="4555393" cy="4868861"/>
              <a:chOff x="1826471" y="1275907"/>
              <a:chExt cx="4555393" cy="5316279"/>
            </a:xfrm>
          </p:grpSpPr>
          <p:graphicFrame>
            <p:nvGraphicFramePr>
              <p:cNvPr id="7" name="Diagramm 6"/>
              <p:cNvGraphicFramePr/>
              <p:nvPr>
                <p:extLst>
                  <p:ext uri="{D42A27DB-BD31-4B8C-83A1-F6EECF244321}">
                    <p14:modId xmlns:p14="http://schemas.microsoft.com/office/powerpoint/2010/main" val="1221109759"/>
                  </p:ext>
                </p:extLst>
              </p:nvPr>
            </p:nvGraphicFramePr>
            <p:xfrm>
              <a:off x="1826471" y="1275907"/>
              <a:ext cx="4555393" cy="53162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Pfeil nach rechts 7"/>
              <p:cNvSpPr/>
              <p:nvPr/>
            </p:nvSpPr>
            <p:spPr>
              <a:xfrm>
                <a:off x="4309320" y="4807991"/>
                <a:ext cx="1053823" cy="246479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38000">
                    <a:schemeClr val="accent3">
                      <a:lumMod val="75000"/>
                    </a:schemeClr>
                  </a:gs>
                  <a:gs pos="82000">
                    <a:srgbClr val="C0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Pfeil nach rechts 8"/>
              <p:cNvSpPr/>
              <p:nvPr/>
            </p:nvSpPr>
            <p:spPr>
              <a:xfrm>
                <a:off x="4211319" y="1735603"/>
                <a:ext cx="1053824" cy="222885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feld 9"/>
            <p:cNvSpPr txBox="1"/>
            <p:nvPr/>
          </p:nvSpPr>
          <p:spPr>
            <a:xfrm>
              <a:off x="2633472" y="6021657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3 – 11 Jahre</a:t>
              </a:r>
              <a:endParaRPr lang="de-DE" sz="1000" b="1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738231" y="6021656"/>
              <a:ext cx="8146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/>
                <a:t>9</a:t>
              </a:r>
              <a:r>
                <a:rPr lang="de-DE" sz="1000" b="1" dirty="0" smtClean="0"/>
                <a:t> – 17 Jahre</a:t>
              </a:r>
              <a:endParaRPr lang="de-DE" sz="1000" b="1" dirty="0"/>
            </a:p>
          </p:txBody>
        </p:sp>
      </p:grpSp>
      <p:sp>
        <p:nvSpPr>
          <p:cNvPr id="13" name="Rechteck 12"/>
          <p:cNvSpPr/>
          <p:nvPr/>
        </p:nvSpPr>
        <p:spPr>
          <a:xfrm>
            <a:off x="4104167" y="1305799"/>
            <a:ext cx="1807535" cy="43593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Baumgarten  et al. 2018 Journal of Health Monitoring 3 (1):60-65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0845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Wie entwickeln sich psychische </a:t>
            </a:r>
            <a:r>
              <a:rPr lang="de-DE" dirty="0"/>
              <a:t>Auffälligkeiten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im </a:t>
            </a:r>
            <a:r>
              <a:rPr lang="de-DE" dirty="0"/>
              <a:t>Kindes- und Jugendalter?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1826471" y="1275907"/>
            <a:ext cx="4555393" cy="4991971"/>
            <a:chOff x="1826471" y="1275907"/>
            <a:chExt cx="4555393" cy="4991971"/>
          </a:xfrm>
        </p:grpSpPr>
        <p:grpSp>
          <p:nvGrpSpPr>
            <p:cNvPr id="5" name="Gruppierung 4"/>
            <p:cNvGrpSpPr/>
            <p:nvPr/>
          </p:nvGrpSpPr>
          <p:grpSpPr>
            <a:xfrm>
              <a:off x="1826471" y="1275907"/>
              <a:ext cx="4555393" cy="4868861"/>
              <a:chOff x="1826471" y="1275907"/>
              <a:chExt cx="4555393" cy="5316279"/>
            </a:xfrm>
          </p:grpSpPr>
          <p:graphicFrame>
            <p:nvGraphicFramePr>
              <p:cNvPr id="7" name="Diagramm 6"/>
              <p:cNvGraphicFramePr/>
              <p:nvPr>
                <p:extLst>
                  <p:ext uri="{D42A27DB-BD31-4B8C-83A1-F6EECF244321}">
                    <p14:modId xmlns:p14="http://schemas.microsoft.com/office/powerpoint/2010/main" val="2373766719"/>
                  </p:ext>
                </p:extLst>
              </p:nvPr>
            </p:nvGraphicFramePr>
            <p:xfrm>
              <a:off x="1826471" y="1275907"/>
              <a:ext cx="4555393" cy="53162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Pfeil nach rechts 7"/>
              <p:cNvSpPr/>
              <p:nvPr/>
            </p:nvSpPr>
            <p:spPr>
              <a:xfrm>
                <a:off x="4348877" y="4762428"/>
                <a:ext cx="1053823" cy="246479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38000">
                    <a:schemeClr val="accent3">
                      <a:lumMod val="75000"/>
                    </a:schemeClr>
                  </a:gs>
                  <a:gs pos="82000">
                    <a:srgbClr val="C0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Pfeil nach rechts 8"/>
              <p:cNvSpPr/>
              <p:nvPr/>
            </p:nvSpPr>
            <p:spPr>
              <a:xfrm>
                <a:off x="4211319" y="1847046"/>
                <a:ext cx="1053824" cy="222885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feld 9"/>
            <p:cNvSpPr txBox="1"/>
            <p:nvPr/>
          </p:nvSpPr>
          <p:spPr>
            <a:xfrm>
              <a:off x="2633472" y="6021657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3 – 11 Jahre</a:t>
              </a:r>
              <a:endParaRPr lang="de-DE" sz="1000" b="1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738231" y="6021656"/>
              <a:ext cx="8146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/>
                <a:t>9</a:t>
              </a:r>
              <a:r>
                <a:rPr lang="de-DE" sz="1000" b="1" dirty="0" smtClean="0"/>
                <a:t> – 17 Jahre</a:t>
              </a:r>
              <a:endParaRPr lang="de-DE" sz="1000" b="1" dirty="0"/>
            </a:p>
          </p:txBody>
        </p:sp>
      </p:grpSp>
      <p:sp>
        <p:nvSpPr>
          <p:cNvPr id="14" name="Rechteck 13"/>
          <p:cNvSpPr/>
          <p:nvPr/>
        </p:nvSpPr>
        <p:spPr>
          <a:xfrm>
            <a:off x="4104167" y="1297173"/>
            <a:ext cx="1807535" cy="3508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6071191" y="4694737"/>
            <a:ext cx="2892056" cy="1233379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rgbClr val="FF0000"/>
                </a:solidFill>
              </a:rPr>
              <a:t>Bei </a:t>
            </a:r>
            <a:r>
              <a:rPr lang="de-DE" sz="1600" dirty="0">
                <a:solidFill>
                  <a:srgbClr val="FF0000"/>
                </a:solidFill>
              </a:rPr>
              <a:t>jedem 2. Kind </a:t>
            </a:r>
            <a:r>
              <a:rPr lang="de-DE" sz="1600" dirty="0" smtClean="0">
                <a:solidFill>
                  <a:srgbClr val="FF0000"/>
                </a:solidFill>
              </a:rPr>
              <a:t>verschwinden </a:t>
            </a:r>
            <a:r>
              <a:rPr lang="de-DE" sz="1600" dirty="0">
                <a:solidFill>
                  <a:srgbClr val="FF0000"/>
                </a:solidFill>
              </a:rPr>
              <a:t>die </a:t>
            </a:r>
            <a:r>
              <a:rPr lang="de-DE" sz="1600" dirty="0" smtClean="0">
                <a:solidFill>
                  <a:srgbClr val="FF0000"/>
                </a:solidFill>
              </a:rPr>
              <a:t>psychischen </a:t>
            </a:r>
            <a:r>
              <a:rPr lang="de-DE" sz="1600" dirty="0">
                <a:solidFill>
                  <a:srgbClr val="FF0000"/>
                </a:solidFill>
              </a:rPr>
              <a:t>Auffälligkeiten </a:t>
            </a:r>
            <a:r>
              <a:rPr lang="de-DE" sz="1600" dirty="0" smtClean="0">
                <a:solidFill>
                  <a:srgbClr val="FF0000"/>
                </a:solidFill>
              </a:rPr>
              <a:t>im Altersverlauf wieder.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Baumgarten  et al. 2018 Journal of Health Monitoring 3 (1):60-65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591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Wie entwickeln sich psychische </a:t>
            </a:r>
            <a:r>
              <a:rPr lang="de-DE" dirty="0"/>
              <a:t>Auffälligkeiten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im </a:t>
            </a:r>
            <a:r>
              <a:rPr lang="de-DE" dirty="0"/>
              <a:t>Kindes- und Jugendalter?</a:t>
            </a:r>
          </a:p>
        </p:txBody>
      </p:sp>
      <p:grpSp>
        <p:nvGrpSpPr>
          <p:cNvPr id="12" name="Gruppierung 11"/>
          <p:cNvGrpSpPr/>
          <p:nvPr/>
        </p:nvGrpSpPr>
        <p:grpSpPr>
          <a:xfrm>
            <a:off x="1826471" y="1275907"/>
            <a:ext cx="4555393" cy="4991971"/>
            <a:chOff x="1826471" y="1275907"/>
            <a:chExt cx="4555393" cy="4991971"/>
          </a:xfrm>
        </p:grpSpPr>
        <p:grpSp>
          <p:nvGrpSpPr>
            <p:cNvPr id="5" name="Gruppierung 4"/>
            <p:cNvGrpSpPr/>
            <p:nvPr/>
          </p:nvGrpSpPr>
          <p:grpSpPr>
            <a:xfrm>
              <a:off x="1826471" y="1275907"/>
              <a:ext cx="4555393" cy="4868861"/>
              <a:chOff x="1826471" y="1275907"/>
              <a:chExt cx="4555393" cy="5316279"/>
            </a:xfrm>
          </p:grpSpPr>
          <p:graphicFrame>
            <p:nvGraphicFramePr>
              <p:cNvPr id="7" name="Diagramm 6"/>
              <p:cNvGraphicFramePr/>
              <p:nvPr>
                <p:extLst>
                  <p:ext uri="{D42A27DB-BD31-4B8C-83A1-F6EECF244321}">
                    <p14:modId xmlns:p14="http://schemas.microsoft.com/office/powerpoint/2010/main" val="1782465788"/>
                  </p:ext>
                </p:extLst>
              </p:nvPr>
            </p:nvGraphicFramePr>
            <p:xfrm>
              <a:off x="1826471" y="1275907"/>
              <a:ext cx="4555393" cy="53162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Pfeil nach rechts 7"/>
              <p:cNvSpPr/>
              <p:nvPr/>
            </p:nvSpPr>
            <p:spPr>
              <a:xfrm>
                <a:off x="3562068" y="4797256"/>
                <a:ext cx="1053823" cy="246479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38000">
                    <a:schemeClr val="accent3">
                      <a:lumMod val="75000"/>
                    </a:schemeClr>
                  </a:gs>
                  <a:gs pos="82000">
                    <a:srgbClr val="C0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Pfeil nach rechts 8"/>
              <p:cNvSpPr/>
              <p:nvPr/>
            </p:nvSpPr>
            <p:spPr>
              <a:xfrm>
                <a:off x="3562067" y="1799546"/>
                <a:ext cx="1053824" cy="222885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feld 9"/>
            <p:cNvSpPr txBox="1"/>
            <p:nvPr/>
          </p:nvSpPr>
          <p:spPr>
            <a:xfrm>
              <a:off x="2633472" y="6021657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3 – 11 Jahre</a:t>
              </a:r>
              <a:endParaRPr lang="de-DE" sz="1000" b="1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738231" y="6021656"/>
              <a:ext cx="8146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/>
                <a:t>9</a:t>
              </a:r>
              <a:r>
                <a:rPr lang="de-DE" sz="1000" b="1" dirty="0" smtClean="0"/>
                <a:t> – 17 Jahre</a:t>
              </a:r>
              <a:endParaRPr lang="de-DE" sz="1000" b="1" dirty="0"/>
            </a:p>
          </p:txBody>
        </p:sp>
      </p:grpSp>
      <p:sp>
        <p:nvSpPr>
          <p:cNvPr id="13" name="Abgerundetes Rechteck 12"/>
          <p:cNvSpPr/>
          <p:nvPr/>
        </p:nvSpPr>
        <p:spPr>
          <a:xfrm>
            <a:off x="6071191" y="4694737"/>
            <a:ext cx="2892056" cy="1233379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rgbClr val="FF0000"/>
                </a:solidFill>
              </a:rPr>
              <a:t>Bei </a:t>
            </a:r>
            <a:r>
              <a:rPr lang="de-DE" sz="1600" dirty="0">
                <a:solidFill>
                  <a:srgbClr val="FF0000"/>
                </a:solidFill>
              </a:rPr>
              <a:t>jedem 2. Kind </a:t>
            </a:r>
            <a:r>
              <a:rPr lang="de-DE" sz="1600" dirty="0" smtClean="0">
                <a:solidFill>
                  <a:srgbClr val="FF0000"/>
                </a:solidFill>
              </a:rPr>
              <a:t>verschwinden </a:t>
            </a:r>
            <a:r>
              <a:rPr lang="de-DE" sz="1600" dirty="0">
                <a:solidFill>
                  <a:srgbClr val="FF0000"/>
                </a:solidFill>
              </a:rPr>
              <a:t>die </a:t>
            </a:r>
            <a:r>
              <a:rPr lang="de-DE" sz="1600" dirty="0" smtClean="0">
                <a:solidFill>
                  <a:srgbClr val="FF0000"/>
                </a:solidFill>
              </a:rPr>
              <a:t>psychischen </a:t>
            </a:r>
            <a:r>
              <a:rPr lang="de-DE" sz="1600" dirty="0">
                <a:solidFill>
                  <a:srgbClr val="FF0000"/>
                </a:solidFill>
              </a:rPr>
              <a:t>Auffälligkeiten </a:t>
            </a:r>
            <a:r>
              <a:rPr lang="de-DE" sz="1600" dirty="0" smtClean="0">
                <a:solidFill>
                  <a:srgbClr val="FF0000"/>
                </a:solidFill>
              </a:rPr>
              <a:t>im Altersverlauf wieder.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6071191" y="2987325"/>
            <a:ext cx="2892056" cy="72301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rgbClr val="FF0000"/>
                </a:solidFill>
              </a:rPr>
              <a:t>Jedes </a:t>
            </a:r>
            <a:r>
              <a:rPr lang="de-DE" sz="1600" dirty="0">
                <a:solidFill>
                  <a:srgbClr val="FF0000"/>
                </a:solidFill>
              </a:rPr>
              <a:t>10. Kind </a:t>
            </a:r>
            <a:r>
              <a:rPr lang="de-DE" sz="1600" dirty="0" smtClean="0">
                <a:solidFill>
                  <a:srgbClr val="FF0000"/>
                </a:solidFill>
              </a:rPr>
              <a:t>wird im Altersverlauf </a:t>
            </a:r>
            <a:r>
              <a:rPr lang="de-DE" sz="1600" dirty="0">
                <a:solidFill>
                  <a:srgbClr val="FF0000"/>
                </a:solidFill>
              </a:rPr>
              <a:t>psychisch </a:t>
            </a:r>
            <a:r>
              <a:rPr lang="de-DE" sz="1600" dirty="0" smtClean="0">
                <a:solidFill>
                  <a:srgbClr val="FF0000"/>
                </a:solidFill>
              </a:rPr>
              <a:t>auffällig.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520906" y="6235861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Baumgarten  et al. 2018 Journal of Health Monitoring 3 (1):60-65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7469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Trend: Elternberichtete ADHS-Diagnosen </a:t>
            </a:r>
            <a:br>
              <a:rPr lang="de-DE" dirty="0" smtClean="0"/>
            </a:br>
            <a:r>
              <a:rPr lang="de-DE" dirty="0" smtClean="0"/>
              <a:t>(Lebenszeitprävalenz)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5612648" y="1639019"/>
            <a:ext cx="2347471" cy="4140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2931388256"/>
              </p:ext>
            </p:extLst>
          </p:nvPr>
        </p:nvGraphicFramePr>
        <p:xfrm>
          <a:off x="1524000" y="1541767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5520906" y="6466693"/>
            <a:ext cx="3416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 smtClean="0"/>
              <a:t>Göbel et al. 2018 Journal of Health Monitoring 3 (3):46-53</a:t>
            </a:r>
            <a:endParaRPr lang="de-DE" sz="900" dirty="0"/>
          </a:p>
        </p:txBody>
      </p:sp>
      <p:sp>
        <p:nvSpPr>
          <p:cNvPr id="7" name="Textfeld 6"/>
          <p:cNvSpPr txBox="1"/>
          <p:nvPr/>
        </p:nvSpPr>
        <p:spPr>
          <a:xfrm>
            <a:off x="1010992" y="5779699"/>
            <a:ext cx="742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Der Anteil elternberichteter ADHS-Diagnosen bei Jungen ist zurückgegangen. 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34890" y="2546271"/>
            <a:ext cx="4504844" cy="1548940"/>
          </a:xfrm>
          <a:prstGeom prst="rect">
            <a:avLst/>
          </a:prstGeom>
        </p:spPr>
        <p:txBody>
          <a:bodyPr vert="horz" lIns="252000" tIns="252000" rIns="252000" bIns="10800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dirty="0" smtClean="0"/>
              <a:t>Ergebnisse: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Gesundheitsbezogene Lebensqualität</a:t>
            </a:r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2" y="2267305"/>
            <a:ext cx="3262612" cy="26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2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35821680"/>
              </p:ext>
            </p:extLst>
          </p:nvPr>
        </p:nvGraphicFramePr>
        <p:xfrm>
          <a:off x="457200" y="2228885"/>
          <a:ext cx="8105390" cy="450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Querschnitt </a:t>
            </a:r>
            <a:r>
              <a:rPr lang="de-DE" dirty="0" err="1" smtClean="0"/>
              <a:t>KiGGS</a:t>
            </a:r>
            <a:r>
              <a:rPr lang="de-DE" dirty="0" smtClean="0"/>
              <a:t> Welle 2: Gesundheitsbezogene </a:t>
            </a:r>
            <a:br>
              <a:rPr lang="de-DE" dirty="0" smtClean="0"/>
            </a:br>
            <a:r>
              <a:rPr lang="de-DE" dirty="0" smtClean="0"/>
              <a:t>Lebensqualität von Kindern und Jugendlichen</a:t>
            </a:r>
            <a:endParaRPr lang="de-DE" dirty="0"/>
          </a:p>
        </p:txBody>
      </p:sp>
      <p:sp>
        <p:nvSpPr>
          <p:cNvPr id="23" name="Inhaltsplatzhalter 7"/>
          <p:cNvSpPr txBox="1">
            <a:spLocks/>
          </p:cNvSpPr>
          <p:nvPr/>
        </p:nvSpPr>
        <p:spPr>
          <a:xfrm>
            <a:off x="457200" y="1710632"/>
            <a:ext cx="7983646" cy="48626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smtClean="0"/>
              <a:t>KIDSCREEN-27 der 11- bis 17-Jährigen (Selbstbericht)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021876" y="6248190"/>
            <a:ext cx="183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Baumgarten  et al. (</a:t>
            </a:r>
            <a:r>
              <a:rPr lang="de-DE" sz="900" dirty="0" err="1" smtClean="0"/>
              <a:t>submitted</a:t>
            </a:r>
            <a:r>
              <a:rPr lang="de-DE" sz="900" dirty="0" smtClean="0"/>
              <a:t>) Bundesgesundheitsblatt</a:t>
            </a:r>
            <a:endParaRPr lang="de-DE" sz="900" dirty="0"/>
          </a:p>
        </p:txBody>
      </p:sp>
      <p:sp>
        <p:nvSpPr>
          <p:cNvPr id="7" name="Textfeld 6"/>
          <p:cNvSpPr txBox="1"/>
          <p:nvPr/>
        </p:nvSpPr>
        <p:spPr>
          <a:xfrm>
            <a:off x="6842039" y="4304400"/>
            <a:ext cx="2191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Die Lebensqualität der Kinder in Deutschland ist überwiegend überdurchschnittlich.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72556449"/>
              </p:ext>
            </p:extLst>
          </p:nvPr>
        </p:nvGraphicFramePr>
        <p:xfrm>
          <a:off x="457200" y="2228885"/>
          <a:ext cx="8105390" cy="450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Querschnitt </a:t>
            </a:r>
            <a:r>
              <a:rPr lang="de-DE" dirty="0" err="1" smtClean="0"/>
              <a:t>KiGGS</a:t>
            </a:r>
            <a:r>
              <a:rPr lang="de-DE" dirty="0" smtClean="0"/>
              <a:t> Welle 2: Gesundheitsbezogene </a:t>
            </a:r>
            <a:br>
              <a:rPr lang="de-DE" dirty="0" smtClean="0"/>
            </a:br>
            <a:r>
              <a:rPr lang="de-DE" dirty="0" smtClean="0"/>
              <a:t>Lebensqualität von Kindern und Jugendlichen</a:t>
            </a:r>
            <a:endParaRPr lang="de-DE" dirty="0"/>
          </a:p>
        </p:txBody>
      </p:sp>
      <p:sp>
        <p:nvSpPr>
          <p:cNvPr id="23" name="Inhaltsplatzhalter 7"/>
          <p:cNvSpPr txBox="1">
            <a:spLocks/>
          </p:cNvSpPr>
          <p:nvPr/>
        </p:nvSpPr>
        <p:spPr>
          <a:xfrm>
            <a:off x="457200" y="1710632"/>
            <a:ext cx="7983646" cy="48626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smtClean="0"/>
              <a:t>KIDSCREEN-27 der 11- bis 17-Jährigen (Selbstbericht)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6767172" y="4614348"/>
            <a:ext cx="2340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Die gesundheitsbezogene Lebensqualität ist durch Adipositas, psychische Auffälligkeiten und ADHS beeinträchtigt. 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021876" y="6248190"/>
            <a:ext cx="183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Baumgarten  et al. (</a:t>
            </a:r>
            <a:r>
              <a:rPr lang="de-DE" sz="900" dirty="0" err="1" smtClean="0"/>
              <a:t>submitted</a:t>
            </a:r>
            <a:r>
              <a:rPr lang="de-DE" sz="900" dirty="0" smtClean="0"/>
              <a:t>) Bundesgesundheitsblatt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5743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34890" y="2546271"/>
            <a:ext cx="4504844" cy="1548940"/>
          </a:xfrm>
          <a:prstGeom prst="rect">
            <a:avLst/>
          </a:prstGeom>
        </p:spPr>
        <p:txBody>
          <a:bodyPr vert="horz" lIns="252000" tIns="252000" rIns="252000" bIns="10800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dirty="0" smtClean="0"/>
              <a:t>Was wird aus den Daten der </a:t>
            </a:r>
            <a:r>
              <a:rPr lang="de-DE" dirty="0" err="1" smtClean="0"/>
              <a:t>KiGGS</a:t>
            </a:r>
            <a:r>
              <a:rPr lang="de-DE" dirty="0" smtClean="0"/>
              <a:t>-Studie?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0" t="40161" r="48799" b="44622"/>
          <a:stretch/>
        </p:blipFill>
        <p:spPr bwMode="auto">
          <a:xfrm>
            <a:off x="238124" y="2546271"/>
            <a:ext cx="3254840" cy="179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7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 </a:t>
            </a:r>
            <a:r>
              <a:rPr lang="de-DE" dirty="0" err="1" smtClean="0"/>
              <a:t>Health</a:t>
            </a:r>
            <a:r>
              <a:rPr lang="de-DE" dirty="0" smtClean="0"/>
              <a:t> Action Cycle: Übergewicht und Adipositas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5149555"/>
              </p:ext>
            </p:extLst>
          </p:nvPr>
        </p:nvGraphicFramePr>
        <p:xfrm>
          <a:off x="457200" y="1711325"/>
          <a:ext cx="7983538" cy="450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460998" y="3420533"/>
            <a:ext cx="1828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Problemidentifikation</a:t>
            </a:r>
          </a:p>
          <a:p>
            <a:pPr algn="ctr"/>
            <a:r>
              <a:rPr lang="de-DE" sz="1400" dirty="0" smtClean="0"/>
              <a:t>(Erheben von Daten)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293534" y="5910461"/>
            <a:ext cx="2080886" cy="307777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Politikempfehlungen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25600" y="3420533"/>
            <a:ext cx="1667934" cy="307777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Interventionen</a:t>
            </a:r>
          </a:p>
        </p:txBody>
      </p:sp>
      <p:pic>
        <p:nvPicPr>
          <p:cNvPr id="11" name="Picture 4" descr="https://www.kiggs-studie.de/fileadmin/KiGGS-Bilder/Cover/Cover-bgbl_2014_18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47" y="4423726"/>
            <a:ext cx="1085103" cy="144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349" y="4711292"/>
            <a:ext cx="1057560" cy="149881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529" y="5105833"/>
            <a:ext cx="996062" cy="13885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04" y="5645424"/>
            <a:ext cx="738049" cy="56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03" y="4297463"/>
            <a:ext cx="1085034" cy="15283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84970"/>
            <a:ext cx="1401701" cy="1951461"/>
          </a:xfrm>
          <a:prstGeom prst="rect">
            <a:avLst/>
          </a:prstGeom>
          <a:ln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71" y="2390082"/>
            <a:ext cx="1322621" cy="7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nhaltsplatzhalter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8" y="2488967"/>
            <a:ext cx="1203293" cy="151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2" y="2061940"/>
            <a:ext cx="1813817" cy="26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374420" y="3352800"/>
            <a:ext cx="1994709" cy="733425"/>
          </a:xfrm>
          <a:prstGeom prst="rect">
            <a:avLst/>
          </a:prstGeom>
          <a:solidFill>
            <a:schemeClr val="bg1"/>
          </a:solidFill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>
                <a:solidFill>
                  <a:schemeClr val="tx1"/>
                </a:solidFill>
              </a:rPr>
              <a:t>KiGGS</a:t>
            </a:r>
            <a:r>
              <a:rPr lang="de-DE" sz="1400" b="1" dirty="0" smtClean="0">
                <a:solidFill>
                  <a:schemeClr val="tx1"/>
                </a:solidFill>
              </a:rPr>
              <a:t> Basis</a:t>
            </a:r>
            <a:endParaRPr lang="de-DE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6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 </a:t>
            </a:r>
            <a:r>
              <a:rPr lang="de-DE" dirty="0"/>
              <a:t>Health Action </a:t>
            </a:r>
            <a:r>
              <a:rPr lang="de-DE" dirty="0" smtClean="0"/>
              <a:t>Cycle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23424282"/>
              </p:ext>
            </p:extLst>
          </p:nvPr>
        </p:nvGraphicFramePr>
        <p:xfrm>
          <a:off x="457200" y="1711325"/>
          <a:ext cx="7983538" cy="450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545620" y="5886680"/>
            <a:ext cx="1828800" cy="307777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Politikempfehlungen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25600" y="3420533"/>
            <a:ext cx="1667934" cy="307777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„Interventionen“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460998" y="3420533"/>
            <a:ext cx="1828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Identifikation/ Datenerhebung</a:t>
            </a:r>
          </a:p>
        </p:txBody>
      </p:sp>
      <p:sp>
        <p:nvSpPr>
          <p:cNvPr id="5" name="Ellipse 4"/>
          <p:cNvSpPr/>
          <p:nvPr/>
        </p:nvSpPr>
        <p:spPr>
          <a:xfrm>
            <a:off x="3038474" y="1790700"/>
            <a:ext cx="5648326" cy="31731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29944" y="2780066"/>
            <a:ext cx="302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b="1" i="1" dirty="0" smtClean="0"/>
              <a:t>Wie ist die gesundheitliche </a:t>
            </a:r>
            <a:r>
              <a:rPr lang="de-DE" sz="1400" b="1" i="1" dirty="0"/>
              <a:t>Lage der in Deutschland lebenden </a:t>
            </a:r>
            <a:r>
              <a:rPr lang="de-DE" sz="1400" b="1" i="1" dirty="0" smtClean="0"/>
              <a:t>Menschen?</a:t>
            </a:r>
            <a:endParaRPr lang="de-DE" sz="1400" b="1" i="1" dirty="0"/>
          </a:p>
        </p:txBody>
      </p:sp>
    </p:spTree>
    <p:extLst>
      <p:ext uri="{BB962C8B-B14F-4D97-AF65-F5344CB8AC3E}">
        <p14:creationId xmlns:p14="http://schemas.microsoft.com/office/powerpoint/2010/main" val="350390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Public </a:t>
            </a:r>
            <a:r>
              <a:rPr lang="de-DE" dirty="0" err="1" smtClean="0"/>
              <a:t>Health</a:t>
            </a:r>
            <a:r>
              <a:rPr lang="de-DE" dirty="0" smtClean="0"/>
              <a:t> Action Cycle: Übergewicht und Adipositas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6386854"/>
              </p:ext>
            </p:extLst>
          </p:nvPr>
        </p:nvGraphicFramePr>
        <p:xfrm>
          <a:off x="457200" y="1711325"/>
          <a:ext cx="7983538" cy="450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460998" y="3420533"/>
            <a:ext cx="1828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Problemidentifikation</a:t>
            </a:r>
          </a:p>
          <a:p>
            <a:pPr algn="ctr"/>
            <a:r>
              <a:rPr lang="de-DE" sz="1400" dirty="0" smtClean="0"/>
              <a:t>(Erheben von Daten)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293534" y="5910461"/>
            <a:ext cx="2080886" cy="307777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Politikempfehlungen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25600" y="3420533"/>
            <a:ext cx="1667934" cy="307777"/>
          </a:xfrm>
          <a:prstGeom prst="rect">
            <a:avLst/>
          </a:prstGeom>
          <a:solidFill>
            <a:schemeClr val="bg1"/>
          </a:solidFill>
          <a:ln>
            <a:solidFill>
              <a:srgbClr val="045A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Interventionen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03" y="5267325"/>
            <a:ext cx="396473" cy="5584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9142" y="1693295"/>
            <a:ext cx="700850" cy="975730"/>
          </a:xfrm>
          <a:prstGeom prst="rect">
            <a:avLst/>
          </a:prstGeom>
          <a:ln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27" y="3039975"/>
            <a:ext cx="661310" cy="37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nhaltsplatzhalter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77" y="2654738"/>
            <a:ext cx="601646" cy="75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33" y="2762681"/>
            <a:ext cx="1130808" cy="16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374420" y="3352800"/>
            <a:ext cx="1994709" cy="733425"/>
          </a:xfrm>
          <a:prstGeom prst="rect">
            <a:avLst/>
          </a:prstGeom>
          <a:solidFill>
            <a:schemeClr val="bg1"/>
          </a:solidFill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>
                <a:solidFill>
                  <a:schemeClr val="tx1"/>
                </a:solidFill>
              </a:rPr>
              <a:t>KiGGS</a:t>
            </a:r>
            <a:r>
              <a:rPr lang="de-DE" sz="1400" b="1" dirty="0" smtClean="0">
                <a:solidFill>
                  <a:schemeClr val="tx1"/>
                </a:solidFill>
              </a:rPr>
              <a:t> Welle 2</a:t>
            </a:r>
            <a:endParaRPr lang="de-DE" sz="14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3" t="14141" r="11090" b="36339"/>
          <a:stretch/>
        </p:blipFill>
        <p:spPr bwMode="auto">
          <a:xfrm rot="20771801">
            <a:off x="6742270" y="3994068"/>
            <a:ext cx="2403245" cy="144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 t="12586" r="9887" b="54766"/>
          <a:stretch/>
        </p:blipFill>
        <p:spPr bwMode="auto">
          <a:xfrm rot="346993">
            <a:off x="5969579" y="5283507"/>
            <a:ext cx="2799100" cy="108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387076" y="5139893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?</a:t>
            </a:r>
            <a:endParaRPr lang="de-DE" sz="32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796151" y="322556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?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1922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smtClean="0"/>
              <a:t>Schwerpunktbericht zur psychischen Gesundheit von Kindern und Jugendlichen</a:t>
            </a:r>
            <a:endParaRPr lang="de-DE" b="1" dirty="0">
              <a:solidFill>
                <a:srgbClr val="004D8B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170941" y="2479228"/>
            <a:ext cx="4411084" cy="2619623"/>
          </a:xfrm>
        </p:spPr>
        <p:txBody>
          <a:bodyPr>
            <a:normAutofit/>
          </a:bodyPr>
          <a:lstStyle/>
          <a:p>
            <a:r>
              <a:rPr lang="de-DE" sz="1800" dirty="0"/>
              <a:t>Im Auftrag des </a:t>
            </a:r>
            <a:r>
              <a:rPr lang="de-DE" sz="1800" dirty="0" smtClean="0"/>
              <a:t>BMG</a:t>
            </a:r>
          </a:p>
          <a:p>
            <a:r>
              <a:rPr lang="de-DE" sz="1800" dirty="0" smtClean="0"/>
              <a:t>Handlungsempfehlungen in Kooperation mit der </a:t>
            </a:r>
            <a:r>
              <a:rPr lang="de-DE" sz="1800" dirty="0" err="1" smtClean="0"/>
              <a:t>BZgA</a:t>
            </a:r>
            <a:endParaRPr lang="de-DE" sz="1800" dirty="0" smtClean="0"/>
          </a:p>
          <a:p>
            <a:r>
              <a:rPr lang="de-DE" sz="1800" dirty="0" smtClean="0"/>
              <a:t>Fokus auf Psychische Auffälligkeiten und ADHS</a:t>
            </a:r>
          </a:p>
          <a:p>
            <a:r>
              <a:rPr lang="de-DE" sz="1800" dirty="0" err="1" smtClean="0"/>
              <a:t>KiGGS</a:t>
            </a:r>
            <a:r>
              <a:rPr lang="de-DE" sz="1800" dirty="0" smtClean="0"/>
              <a:t>-Basis, </a:t>
            </a:r>
            <a:r>
              <a:rPr lang="de-DE" sz="1800" dirty="0" err="1" smtClean="0"/>
              <a:t>KiGGS</a:t>
            </a:r>
            <a:r>
              <a:rPr lang="de-DE" sz="1800" dirty="0" smtClean="0"/>
              <a:t> Welle 1, </a:t>
            </a:r>
            <a:r>
              <a:rPr lang="de-DE" sz="1800" dirty="0" err="1" smtClean="0"/>
              <a:t>KiGGS</a:t>
            </a:r>
            <a:r>
              <a:rPr lang="de-DE" sz="1800" dirty="0" smtClean="0"/>
              <a:t> Welle 2</a:t>
            </a:r>
          </a:p>
          <a:p>
            <a:r>
              <a:rPr lang="de-DE" sz="1800" dirty="0" smtClean="0"/>
              <a:t>Erscheinungsdatum: voraussichtlich 2020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3"/>
            <a:ext cx="2656146" cy="3744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2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4294967295"/>
          </p:nvPr>
        </p:nvSpPr>
        <p:spPr>
          <a:xfrm>
            <a:off x="457200" y="1916832"/>
            <a:ext cx="8229600" cy="420933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smtClean="0"/>
              <a:t>Mehr Informationen:</a:t>
            </a:r>
          </a:p>
          <a:p>
            <a:pPr marL="0" indent="0">
              <a:buNone/>
            </a:pPr>
            <a:r>
              <a:rPr lang="de-DE" dirty="0" smtClean="0">
                <a:hlinkClick r:id="rId2"/>
              </a:rPr>
              <a:t>www.rki.de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hlinkClick r:id="rId3"/>
              </a:rPr>
              <a:t>www.kiggs-studie.de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600" dirty="0" smtClean="0"/>
              <a:t>Kontakt: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Dr. </a:t>
            </a:r>
            <a:r>
              <a:rPr lang="de-DE" sz="1600" dirty="0" smtClean="0"/>
              <a:t>Franz Baumgarten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Robert Koch-Institut</a:t>
            </a:r>
          </a:p>
          <a:p>
            <a:pPr marL="0" indent="0">
              <a:buNone/>
            </a:pPr>
            <a:r>
              <a:rPr lang="de-DE" sz="1600" dirty="0"/>
              <a:t>Abt. für Epidemiologie </a:t>
            </a:r>
            <a:r>
              <a:rPr lang="de-DE" sz="1600" dirty="0" smtClean="0"/>
              <a:t>und</a:t>
            </a:r>
            <a:br>
              <a:rPr lang="de-DE" sz="1600" dirty="0" smtClean="0"/>
            </a:br>
            <a:r>
              <a:rPr lang="de-DE" sz="1600" dirty="0" err="1" smtClean="0"/>
              <a:t>Gesundheitsmonitoring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FG </a:t>
            </a:r>
            <a:r>
              <a:rPr lang="de-DE" sz="1600" dirty="0" smtClean="0"/>
              <a:t>26 Psychische </a:t>
            </a:r>
            <a:r>
              <a:rPr lang="de-DE" sz="1600" dirty="0"/>
              <a:t>Gesundheit</a:t>
            </a:r>
          </a:p>
          <a:p>
            <a:pPr marL="0" indent="0">
              <a:buNone/>
            </a:pPr>
            <a:r>
              <a:rPr lang="de-DE" sz="1600" dirty="0"/>
              <a:t>E-Mail: </a:t>
            </a:r>
            <a:r>
              <a:rPr lang="de-DE" sz="1600" dirty="0" smtClean="0"/>
              <a:t>BaumgartenF@rki.de</a:t>
            </a:r>
            <a:endParaRPr lang="de-DE" sz="1600" dirty="0"/>
          </a:p>
        </p:txBody>
      </p:sp>
      <p:sp>
        <p:nvSpPr>
          <p:cNvPr id="11" name="Titel 2"/>
          <p:cNvSpPr>
            <a:spLocks noGrp="1"/>
          </p:cNvSpPr>
          <p:nvPr>
            <p:ph type="title"/>
          </p:nvPr>
        </p:nvSpPr>
        <p:spPr>
          <a:xfrm>
            <a:off x="457200" y="625812"/>
            <a:ext cx="6995886" cy="874368"/>
          </a:xfrm>
        </p:spPr>
        <p:txBody>
          <a:bodyPr>
            <a:noAutofit/>
          </a:bodyPr>
          <a:lstStyle/>
          <a:p>
            <a:r>
              <a:rPr lang="de-DE" dirty="0" smtClean="0"/>
              <a:t>Vielen Dank für Ihre Aufmerksamkeit!</a:t>
            </a:r>
            <a:endParaRPr lang="de-DE" b="1" dirty="0">
              <a:solidFill>
                <a:srgbClr val="004D8B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 t="18335" r="3464" b="7233"/>
          <a:stretch>
            <a:fillRect/>
          </a:stretch>
        </p:blipFill>
        <p:spPr bwMode="auto">
          <a:xfrm>
            <a:off x="3879210" y="2362200"/>
            <a:ext cx="4598834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0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9" y="1733064"/>
            <a:ext cx="7493271" cy="4493563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„Studie für Gesundheit von Kindern und Jugendlichen in Deutschland“ – KiGGS als Teil des </a:t>
            </a:r>
            <a:r>
              <a:rPr lang="de-DE" dirty="0" err="1" smtClean="0"/>
              <a:t>Monitoringsystems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3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6455929" y="3449259"/>
            <a:ext cx="1260000" cy="23205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995217" y="3435173"/>
            <a:ext cx="1265027" cy="23230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099424" y="4946868"/>
            <a:ext cx="106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0-6 </a:t>
            </a:r>
            <a:r>
              <a:rPr lang="en-GB" sz="1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Jahre</a:t>
            </a:r>
            <a:endParaRPr lang="en-GB" sz="1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976655" y="5261917"/>
            <a:ext cx="126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gezogene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Stichprobe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80449" y="1632655"/>
            <a:ext cx="7895298" cy="5099887"/>
            <a:chOff x="2536" y="1160366"/>
            <a:chExt cx="9798196" cy="5797826"/>
          </a:xfrm>
        </p:grpSpPr>
        <p:cxnSp>
          <p:nvCxnSpPr>
            <p:cNvPr id="28" name="Gerade Verbindung 27"/>
            <p:cNvCxnSpPr/>
            <p:nvPr/>
          </p:nvCxnSpPr>
          <p:spPr bwMode="auto">
            <a:xfrm flipV="1">
              <a:off x="338913" y="4859662"/>
              <a:ext cx="9382877" cy="70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/>
          </p:nvCxnSpPr>
          <p:spPr bwMode="auto">
            <a:xfrm flipH="1">
              <a:off x="284864" y="1160366"/>
              <a:ext cx="11228" cy="47010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/>
          </p:nvCxnSpPr>
          <p:spPr bwMode="auto">
            <a:xfrm flipV="1">
              <a:off x="284863" y="5847745"/>
              <a:ext cx="9515869" cy="136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chteck 30"/>
            <p:cNvSpPr/>
            <p:nvPr/>
          </p:nvSpPr>
          <p:spPr bwMode="auto">
            <a:xfrm>
              <a:off x="736953" y="3209565"/>
              <a:ext cx="1563681" cy="2654196"/>
            </a:xfrm>
            <a:prstGeom prst="rect">
              <a:avLst/>
            </a:prstGeom>
            <a:solidFill>
              <a:srgbClr val="002060">
                <a:alpha val="67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19804" y="6029221"/>
              <a:ext cx="2662344" cy="699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KiGGS-</a:t>
              </a:r>
              <a:r>
                <a:rPr lang="en-GB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Basiserhebung</a:t>
              </a:r>
              <a:endParaRPr lang="en-GB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Untersuchungs</a:t>
              </a: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und </a:t>
              </a:r>
              <a:r>
                <a:rPr lang="en-GB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Befragungssurvey</a:t>
              </a:r>
              <a:endParaRPr lang="en-GB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263069" y="6011662"/>
              <a:ext cx="1808442" cy="6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KiGGS </a:t>
              </a:r>
              <a:r>
                <a:rPr lang="en-GB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Welle</a:t>
              </a: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GB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Befragungssurvey</a:t>
              </a: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Telefon</a:t>
              </a: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4" name="Rechteck 33"/>
            <p:cNvSpPr/>
            <p:nvPr/>
          </p:nvSpPr>
          <p:spPr bwMode="auto">
            <a:xfrm>
              <a:off x="3377846" y="3202548"/>
              <a:ext cx="1563681" cy="1664188"/>
            </a:xfrm>
            <a:prstGeom prst="rect">
              <a:avLst/>
            </a:prstGeom>
            <a:solidFill>
              <a:srgbClr val="002060">
                <a:alpha val="67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377848" y="3392829"/>
              <a:ext cx="1563678" cy="629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493786" y="3335921"/>
              <a:ext cx="1317513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-17 </a:t>
              </a:r>
              <a:r>
                <a:rPr lang="en-GB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Jahre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840055" y="3350073"/>
              <a:ext cx="1357476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0-17 </a:t>
              </a:r>
              <a:r>
                <a:rPr lang="en-GB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Jahre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Gerade Verbindung 38"/>
            <p:cNvCxnSpPr/>
            <p:nvPr/>
          </p:nvCxnSpPr>
          <p:spPr bwMode="auto">
            <a:xfrm>
              <a:off x="319806" y="3209566"/>
              <a:ext cx="9401983" cy="262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feld 39"/>
            <p:cNvSpPr txBox="1"/>
            <p:nvPr/>
          </p:nvSpPr>
          <p:spPr>
            <a:xfrm rot="16200000">
              <a:off x="-2115550" y="3417073"/>
              <a:ext cx="4541735" cy="305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Alter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668031" y="5912006"/>
              <a:ext cx="7132701" cy="27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GB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Jahr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72880" y="5822216"/>
              <a:ext cx="2039844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2003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-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3249560" y="5810925"/>
              <a:ext cx="1728191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2009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-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560264" y="5816941"/>
              <a:ext cx="1728191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2014 - 2017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hteck 47"/>
            <p:cNvSpPr/>
            <p:nvPr/>
          </p:nvSpPr>
          <p:spPr bwMode="auto">
            <a:xfrm>
              <a:off x="4281577" y="4769078"/>
              <a:ext cx="176270" cy="19405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530726" y="6013471"/>
              <a:ext cx="1931683" cy="94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KiGGS </a:t>
              </a:r>
              <a:r>
                <a:rPr lang="en-GB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Welle</a:t>
              </a: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Untersuchungs</a:t>
              </a:r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 und </a:t>
              </a:r>
              <a:r>
                <a:rPr lang="en-GB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Befragungssurvey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hteck 21"/>
          <p:cNvSpPr/>
          <p:nvPr/>
        </p:nvSpPr>
        <p:spPr bwMode="auto">
          <a:xfrm>
            <a:off x="6455928" y="3451075"/>
            <a:ext cx="673215" cy="188577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472511" y="3383428"/>
            <a:ext cx="12268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0-17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Jahre</a:t>
            </a:r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Bundesweit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repräsentative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Querschnittstudie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72236" y="4477510"/>
            <a:ext cx="1260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Bundesweit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repräsentative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Querschnittstudie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38089" y="458126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 + B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455929" y="421192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 + B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7228012" y="422734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</a:t>
            </a:r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467962" y="451730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</a:t>
            </a:r>
            <a:endParaRPr lang="de-DE" b="1" dirty="0"/>
          </a:p>
        </p:txBody>
      </p:sp>
      <p:sp>
        <p:nvSpPr>
          <p:cNvPr id="59" name="Textfeld 58"/>
          <p:cNvSpPr txBox="1"/>
          <p:nvPr/>
        </p:nvSpPr>
        <p:spPr>
          <a:xfrm>
            <a:off x="886018" y="301128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 = 17.641</a:t>
            </a:r>
            <a:endParaRPr lang="de-DE" b="1" dirty="0"/>
          </a:p>
        </p:txBody>
      </p:sp>
      <p:sp>
        <p:nvSpPr>
          <p:cNvPr id="60" name="Textfeld 59"/>
          <p:cNvSpPr txBox="1"/>
          <p:nvPr/>
        </p:nvSpPr>
        <p:spPr>
          <a:xfrm>
            <a:off x="3025605" y="303181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 = 12.368</a:t>
            </a:r>
            <a:endParaRPr lang="de-DE" b="1" dirty="0"/>
          </a:p>
        </p:txBody>
      </p:sp>
      <p:sp>
        <p:nvSpPr>
          <p:cNvPr id="61" name="Textfeld 60"/>
          <p:cNvSpPr txBox="1"/>
          <p:nvPr/>
        </p:nvSpPr>
        <p:spPr>
          <a:xfrm>
            <a:off x="6472511" y="3088972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 = 15.023</a:t>
            </a:r>
            <a:endParaRPr lang="de-DE" b="1" dirty="0"/>
          </a:p>
        </p:txBody>
      </p:sp>
      <p:sp>
        <p:nvSpPr>
          <p:cNvPr id="62" name="Textfeld 61"/>
          <p:cNvSpPr txBox="1"/>
          <p:nvPr/>
        </p:nvSpPr>
        <p:spPr>
          <a:xfrm>
            <a:off x="1320476" y="1846962"/>
            <a:ext cx="661500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24888"/>
                </a:solidFill>
              </a:rPr>
              <a:t>Lässt sich die Gesundheit von Kindern und Jugendlichen in Deutschland für bestimmte Zeitintervalle vergleichen?</a:t>
            </a:r>
            <a:endParaRPr lang="de-DE" b="1" dirty="0">
              <a:solidFill>
                <a:srgbClr val="024888"/>
              </a:solidFill>
            </a:endParaRPr>
          </a:p>
        </p:txBody>
      </p:sp>
      <p:sp>
        <p:nvSpPr>
          <p:cNvPr id="46" name="Pfeil nach rechts 45"/>
          <p:cNvSpPr/>
          <p:nvPr/>
        </p:nvSpPr>
        <p:spPr>
          <a:xfrm>
            <a:off x="659448" y="2493293"/>
            <a:ext cx="7564920" cy="400789"/>
          </a:xfrm>
          <a:prstGeom prst="rightArrow">
            <a:avLst/>
          </a:prstGeom>
          <a:solidFill>
            <a:srgbClr val="002060">
              <a:alpha val="61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Trends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5" name="Titel 5"/>
          <p:cNvSpPr>
            <a:spLocks noGrp="1"/>
          </p:cNvSpPr>
          <p:nvPr>
            <p:ph type="title"/>
          </p:nvPr>
        </p:nvSpPr>
        <p:spPr>
          <a:xfrm>
            <a:off x="457200" y="575013"/>
            <a:ext cx="7983646" cy="874368"/>
          </a:xfrm>
        </p:spPr>
        <p:txBody>
          <a:bodyPr/>
          <a:lstStyle/>
          <a:p>
            <a:r>
              <a:rPr lang="de-DE" dirty="0" err="1" smtClean="0"/>
              <a:t>KiGGS</a:t>
            </a:r>
            <a:r>
              <a:rPr lang="de-DE" dirty="0" smtClean="0"/>
              <a:t>-Querschnitt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9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6455929" y="3449259"/>
            <a:ext cx="1260000" cy="23205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5767536" y="1791805"/>
            <a:ext cx="640686" cy="2466291"/>
          </a:xfrm>
          <a:prstGeom prst="rect">
            <a:avLst/>
          </a:prstGeom>
          <a:solidFill>
            <a:schemeClr val="tx2">
              <a:lumMod val="60000"/>
              <a:lumOff val="40000"/>
              <a:alpha val="67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995217" y="3435173"/>
            <a:ext cx="1265027" cy="23230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099424" y="4946868"/>
            <a:ext cx="1061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0-6 </a:t>
            </a:r>
            <a:r>
              <a:rPr lang="en-GB" sz="1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Jahre</a:t>
            </a:r>
            <a:endParaRPr lang="en-GB" sz="1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976655" y="5261917"/>
            <a:ext cx="126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gezogene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Stichprobe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80449" y="1632655"/>
            <a:ext cx="7895298" cy="5099887"/>
            <a:chOff x="2536" y="1160366"/>
            <a:chExt cx="9798196" cy="5797826"/>
          </a:xfrm>
        </p:grpSpPr>
        <p:sp>
          <p:nvSpPr>
            <p:cNvPr id="26" name="Rechteck 25"/>
            <p:cNvSpPr/>
            <p:nvPr/>
          </p:nvSpPr>
          <p:spPr bwMode="auto">
            <a:xfrm>
              <a:off x="6018695" y="1341296"/>
              <a:ext cx="796977" cy="2803812"/>
            </a:xfrm>
            <a:prstGeom prst="rect">
              <a:avLst/>
            </a:prstGeom>
            <a:solidFill>
              <a:srgbClr val="002060">
                <a:alpha val="67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Gerade Verbindung 26"/>
            <p:cNvCxnSpPr/>
            <p:nvPr/>
          </p:nvCxnSpPr>
          <p:spPr bwMode="auto">
            <a:xfrm flipV="1">
              <a:off x="2300634" y="4866104"/>
              <a:ext cx="1077212" cy="9746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/>
          </p:nvCxnSpPr>
          <p:spPr bwMode="auto">
            <a:xfrm flipV="1">
              <a:off x="338913" y="4859662"/>
              <a:ext cx="9382877" cy="70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/>
          </p:nvCxnSpPr>
          <p:spPr bwMode="auto">
            <a:xfrm flipH="1">
              <a:off x="284864" y="1160366"/>
              <a:ext cx="11228" cy="47010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/>
          </p:nvCxnSpPr>
          <p:spPr bwMode="auto">
            <a:xfrm flipV="1">
              <a:off x="284863" y="5847745"/>
              <a:ext cx="9515869" cy="136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chteck 30"/>
            <p:cNvSpPr/>
            <p:nvPr/>
          </p:nvSpPr>
          <p:spPr bwMode="auto">
            <a:xfrm>
              <a:off x="736953" y="3209565"/>
              <a:ext cx="1563681" cy="2654196"/>
            </a:xfrm>
            <a:prstGeom prst="rect">
              <a:avLst/>
            </a:prstGeom>
            <a:solidFill>
              <a:srgbClr val="002060">
                <a:alpha val="67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19804" y="6029221"/>
              <a:ext cx="2662344" cy="699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KiGGS-</a:t>
              </a:r>
              <a:r>
                <a:rPr lang="en-GB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Basiserhebung</a:t>
              </a:r>
              <a:endParaRPr lang="en-GB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Untersuchungs</a:t>
              </a: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und </a:t>
              </a:r>
              <a:r>
                <a:rPr lang="en-GB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Befragungssurvey</a:t>
              </a:r>
              <a:endParaRPr lang="en-GB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263069" y="6011662"/>
              <a:ext cx="1808442" cy="699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KiGGS </a:t>
              </a:r>
              <a:r>
                <a:rPr lang="en-GB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Welle</a:t>
              </a: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GB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Befragungssurvey</a:t>
              </a: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Telefon</a:t>
              </a:r>
              <a:r>
                <a:rPr lang="en-GB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4" name="Rechteck 33"/>
            <p:cNvSpPr/>
            <p:nvPr/>
          </p:nvSpPr>
          <p:spPr bwMode="auto">
            <a:xfrm>
              <a:off x="3377846" y="1960040"/>
              <a:ext cx="1563681" cy="2906695"/>
            </a:xfrm>
            <a:prstGeom prst="rect">
              <a:avLst/>
            </a:prstGeom>
            <a:solidFill>
              <a:srgbClr val="002060">
                <a:alpha val="67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377848" y="3392829"/>
              <a:ext cx="1563678" cy="1154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Follow-up der KiGGS-</a:t>
              </a:r>
              <a:r>
                <a:rPr lang="en-GB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Kohorte</a:t>
              </a:r>
              <a:endPara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500931" y="2228979"/>
              <a:ext cx="1317513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-24 </a:t>
              </a:r>
              <a:r>
                <a:rPr lang="en-GB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Jahre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840055" y="3350073"/>
              <a:ext cx="1357476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0-17 </a:t>
              </a:r>
              <a:r>
                <a:rPr lang="en-GB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Jahre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Gerade Verbindung 37"/>
            <p:cNvCxnSpPr/>
            <p:nvPr/>
          </p:nvCxnSpPr>
          <p:spPr bwMode="auto">
            <a:xfrm>
              <a:off x="319806" y="1960040"/>
              <a:ext cx="918489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/>
          </p:nvCxnSpPr>
          <p:spPr bwMode="auto">
            <a:xfrm>
              <a:off x="319806" y="3209566"/>
              <a:ext cx="9401983" cy="262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feld 39"/>
            <p:cNvSpPr txBox="1"/>
            <p:nvPr/>
          </p:nvSpPr>
          <p:spPr>
            <a:xfrm rot="16200000">
              <a:off x="-2115550" y="3417073"/>
              <a:ext cx="4541735" cy="305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Alter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2668031" y="5912006"/>
              <a:ext cx="7132701" cy="27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GB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Jahr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72880" y="5822216"/>
              <a:ext cx="2039844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2003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-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3249560" y="5810925"/>
              <a:ext cx="1728191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2009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- 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560264" y="5816941"/>
              <a:ext cx="1728191" cy="349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2014 - 2017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Gerade Verbindung 44"/>
            <p:cNvCxnSpPr/>
            <p:nvPr/>
          </p:nvCxnSpPr>
          <p:spPr bwMode="auto">
            <a:xfrm flipV="1">
              <a:off x="2300634" y="1977882"/>
              <a:ext cx="1077214" cy="123168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/>
          </p:nvCxnSpPr>
          <p:spPr bwMode="auto">
            <a:xfrm flipV="1">
              <a:off x="4941527" y="1337420"/>
              <a:ext cx="1077169" cy="6226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/>
          </p:nvCxnSpPr>
          <p:spPr bwMode="auto">
            <a:xfrm flipV="1">
              <a:off x="4977752" y="4145109"/>
              <a:ext cx="1040945" cy="7209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Rechteck 47"/>
            <p:cNvSpPr/>
            <p:nvPr/>
          </p:nvSpPr>
          <p:spPr bwMode="auto">
            <a:xfrm>
              <a:off x="4281577" y="4769078"/>
              <a:ext cx="176270" cy="19405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6047092" y="1509231"/>
              <a:ext cx="1537162" cy="2361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GB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10-31 </a:t>
              </a:r>
              <a:r>
                <a:rPr lang="en-GB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Jahre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GB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GB" sz="1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GB" sz="1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GB" sz="1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GB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GB" sz="1000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Follow-up der KiGGS-</a:t>
              </a:r>
              <a:r>
                <a:rPr lang="en-GB" sz="1000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Kohorte</a:t>
              </a:r>
              <a:endParaRPr lang="en-GB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530726" y="6013471"/>
              <a:ext cx="1931683" cy="94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KiGGS </a:t>
              </a:r>
              <a:r>
                <a:rPr lang="en-GB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Welle</a:t>
              </a:r>
              <a:r>
                <a:rPr lang="en-GB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Untersuchungs</a:t>
              </a:r>
              <a:r>
                <a:rPr lang="en-GB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- und </a:t>
              </a:r>
              <a:r>
                <a:rPr lang="en-GB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Befragungssurvey</a:t>
              </a:r>
              <a:endParaRPr lang="en-GB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hteck 21"/>
          <p:cNvSpPr/>
          <p:nvPr/>
        </p:nvSpPr>
        <p:spPr bwMode="auto">
          <a:xfrm>
            <a:off x="6455928" y="3451075"/>
            <a:ext cx="673215" cy="188577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472511" y="3383428"/>
            <a:ext cx="12268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0-17 </a:t>
            </a:r>
            <a:r>
              <a:rPr lang="en-GB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Jahre</a:t>
            </a:r>
            <a:endParaRPr lang="en-GB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Bundesweit</a:t>
            </a: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repräsentative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Querschnittstudie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72236" y="4477510"/>
            <a:ext cx="1260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Bundesweit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repräsentative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Querschnittstudie</a:t>
            </a:r>
            <a:endParaRPr lang="en-GB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feil nach rechts 24"/>
          <p:cNvSpPr/>
          <p:nvPr/>
        </p:nvSpPr>
        <p:spPr>
          <a:xfrm rot="20300443">
            <a:off x="430077" y="2973887"/>
            <a:ext cx="7564920" cy="400789"/>
          </a:xfrm>
          <a:prstGeom prst="rightArrow">
            <a:avLst/>
          </a:prstGeom>
          <a:solidFill>
            <a:srgbClr val="002060">
              <a:alpha val="61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Verlauf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38089" y="458126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 + B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128217" y="298961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 + B</a:t>
            </a:r>
            <a:endParaRPr lang="de-DE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455929" y="421192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 + B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930624" y="2978269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</a:t>
            </a:r>
            <a:endParaRPr lang="de-DE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7228012" y="422734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</a:t>
            </a:r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479115" y="364768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</a:t>
            </a:r>
            <a:endParaRPr lang="de-DE" b="1" dirty="0"/>
          </a:p>
        </p:txBody>
      </p:sp>
      <p:sp>
        <p:nvSpPr>
          <p:cNvPr id="52" name="Pfeil nach rechts 51"/>
          <p:cNvSpPr/>
          <p:nvPr/>
        </p:nvSpPr>
        <p:spPr>
          <a:xfrm>
            <a:off x="689752" y="4826848"/>
            <a:ext cx="7564920" cy="400789"/>
          </a:xfrm>
          <a:prstGeom prst="rightArrow">
            <a:avLst/>
          </a:prstGeom>
          <a:solidFill>
            <a:srgbClr val="002060">
              <a:alpha val="61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Trends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51" name="Titel 5"/>
          <p:cNvSpPr>
            <a:spLocks noGrp="1"/>
          </p:cNvSpPr>
          <p:nvPr>
            <p:ph type="title"/>
          </p:nvPr>
        </p:nvSpPr>
        <p:spPr>
          <a:xfrm>
            <a:off x="457200" y="575013"/>
            <a:ext cx="7983646" cy="874368"/>
          </a:xfrm>
        </p:spPr>
        <p:txBody>
          <a:bodyPr/>
          <a:lstStyle/>
          <a:p>
            <a:r>
              <a:rPr lang="de-DE" dirty="0" err="1" smtClean="0"/>
              <a:t>KiGGS</a:t>
            </a:r>
            <a:r>
              <a:rPr lang="de-DE" dirty="0" smtClean="0"/>
              <a:t>-Querschnitt und </a:t>
            </a:r>
            <a:r>
              <a:rPr lang="de-DE" dirty="0" err="1" smtClean="0"/>
              <a:t>KiGGS</a:t>
            </a:r>
            <a:r>
              <a:rPr lang="de-DE" dirty="0" smtClean="0"/>
              <a:t>-Kohorte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04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1"/>
          <a:stretch/>
        </p:blipFill>
        <p:spPr>
          <a:xfrm>
            <a:off x="457200" y="1516579"/>
            <a:ext cx="4056077" cy="4522271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Themen/ Inhalte von KiGGS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4654392" y="1763407"/>
            <a:ext cx="435538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200" dirty="0"/>
              <a:t>Körperliche und psychische  Gesundheit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200" dirty="0"/>
              <a:t>Gesundheitsrelevante Verhaltensweisen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200" dirty="0"/>
              <a:t>Gesundheitsversorgung und Prävention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2200" dirty="0"/>
              <a:t>Soziale, familiäre und umweltbezogene Determinanten von Gesundheit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048624" y="2276466"/>
            <a:ext cx="140660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200" b="1" dirty="0" smtClean="0">
                <a:solidFill>
                  <a:srgbClr val="FF0000"/>
                </a:solidFill>
              </a:rPr>
              <a:t>Adipositas</a:t>
            </a:r>
            <a:endParaRPr lang="de-DE" sz="2200" b="1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07329" y="2384592"/>
            <a:ext cx="84510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200" b="1" dirty="0" smtClean="0">
                <a:solidFill>
                  <a:srgbClr val="FF0000"/>
                </a:solidFill>
              </a:rPr>
              <a:t>ADHS</a:t>
            </a:r>
            <a:endParaRPr lang="de-DE" sz="22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488808" y="3271457"/>
            <a:ext cx="188737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200" b="1" dirty="0" smtClean="0">
                <a:solidFill>
                  <a:srgbClr val="FF0000"/>
                </a:solidFill>
              </a:rPr>
              <a:t>Psychische </a:t>
            </a:r>
          </a:p>
          <a:p>
            <a:r>
              <a:rPr lang="de-DE" sz="2200" b="1" dirty="0" smtClean="0">
                <a:solidFill>
                  <a:srgbClr val="FF0000"/>
                </a:solidFill>
              </a:rPr>
              <a:t>Auffälligkeiten</a:t>
            </a:r>
            <a:endParaRPr lang="de-DE" sz="2200" b="1" dirty="0">
              <a:solidFill>
                <a:srgbClr val="FF0000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1042274" y="5734050"/>
            <a:ext cx="278526" cy="285750"/>
            <a:chOff x="1042274" y="5734050"/>
            <a:chExt cx="278526" cy="285750"/>
          </a:xfrm>
        </p:grpSpPr>
        <p:sp>
          <p:nvSpPr>
            <p:cNvPr id="3" name="Rechteck 2"/>
            <p:cNvSpPr/>
            <p:nvPr/>
          </p:nvSpPr>
          <p:spPr>
            <a:xfrm>
              <a:off x="1048624" y="5734050"/>
              <a:ext cx="227726" cy="260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" name="Gerade Verbindung 7"/>
            <p:cNvCxnSpPr/>
            <p:nvPr/>
          </p:nvCxnSpPr>
          <p:spPr>
            <a:xfrm>
              <a:off x="1042274" y="6019800"/>
              <a:ext cx="278526" cy="0"/>
            </a:xfrm>
            <a:prstGeom prst="line">
              <a:avLst/>
            </a:prstGeom>
            <a:ln>
              <a:solidFill>
                <a:srgbClr val="0049D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66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T:\Abt2_Archiv\Vorlagen\Studienlogos\Logos_final\KiGGS_Logos\KiGGS_rgb_A4_wei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4"/>
          <a:stretch/>
        </p:blipFill>
        <p:spPr bwMode="auto">
          <a:xfrm>
            <a:off x="7614486" y="897898"/>
            <a:ext cx="1202034" cy="4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Querschnitt </a:t>
            </a:r>
            <a:r>
              <a:rPr lang="de-DE" dirty="0" err="1" smtClean="0"/>
              <a:t>KiGGS</a:t>
            </a:r>
            <a:r>
              <a:rPr lang="de-DE" dirty="0" smtClean="0"/>
              <a:t> Welle 2: Allgemeiner Gesundheitszustand</a:t>
            </a:r>
            <a:endParaRPr lang="de-DE" sz="1800" dirty="0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3741077834"/>
              </p:ext>
            </p:extLst>
          </p:nvPr>
        </p:nvGraphicFramePr>
        <p:xfrm>
          <a:off x="874256" y="3343405"/>
          <a:ext cx="247611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571625" y="2420423"/>
            <a:ext cx="15525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1600" b="1" dirty="0" smtClean="0">
                <a:solidFill>
                  <a:prstClr val="black"/>
                </a:solidFill>
                <a:latin typeface="Arial" charset="0"/>
              </a:rPr>
              <a:t>Mädchen</a:t>
            </a:r>
            <a:endParaRPr lang="de-DE" sz="16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827737" y="2431535"/>
            <a:ext cx="15525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-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-Narrow" pitchFamily="34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de-DE" sz="1600" b="1" dirty="0" smtClean="0">
                <a:solidFill>
                  <a:prstClr val="black"/>
                </a:solidFill>
                <a:latin typeface="Arial" charset="0"/>
              </a:rPr>
              <a:t>Jungen</a:t>
            </a:r>
            <a:endParaRPr lang="de-DE" sz="1600" b="1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2" name="Diagramm 21"/>
          <p:cNvGraphicFramePr/>
          <p:nvPr>
            <p:extLst>
              <p:ext uri="{D42A27DB-BD31-4B8C-83A1-F6EECF244321}">
                <p14:modId xmlns:p14="http://schemas.microsoft.com/office/powerpoint/2010/main" val="3772528018"/>
              </p:ext>
            </p:extLst>
          </p:nvPr>
        </p:nvGraphicFramePr>
        <p:xfrm>
          <a:off x="5236405" y="3331037"/>
          <a:ext cx="247611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feld 32"/>
          <p:cNvSpPr txBox="1"/>
          <p:nvPr/>
        </p:nvSpPr>
        <p:spPr>
          <a:xfrm>
            <a:off x="3124200" y="4251237"/>
            <a:ext cx="1152525" cy="383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Sehr gut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19075" y="1720014"/>
            <a:ext cx="880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„Wie würden Sie den Gesundheitszustand Ihres Kindes im Allgemeinen beschreiben?“</a:t>
            </a:r>
          </a:p>
          <a:p>
            <a:pPr defTabSz="457200"/>
            <a:r>
              <a:rPr lang="de-DE" dirty="0">
                <a:solidFill>
                  <a:prstClr val="black"/>
                </a:solidFill>
              </a:rPr>
              <a:t>(Eltern von Kindern im Alter von 3-17 Jahren)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52907" y="5047646"/>
            <a:ext cx="57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Gut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564825" y="3075971"/>
            <a:ext cx="353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Mittelmäßig/schlecht/sehr schlecht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636247" y="3075971"/>
            <a:ext cx="353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Mittelmäßig/schlecht/sehr schlecht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598052" y="4251237"/>
            <a:ext cx="1152525" cy="383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Sehr gut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4834407" y="5047646"/>
            <a:ext cx="57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dirty="0">
                <a:solidFill>
                  <a:prstClr val="black"/>
                </a:solidFill>
              </a:rPr>
              <a:t>Gut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289993" y="6531215"/>
            <a:ext cx="3718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>
                <a:solidFill>
                  <a:prstClr val="black"/>
                </a:solidFill>
              </a:rPr>
              <a:t>Poethko</a:t>
            </a:r>
            <a:r>
              <a:rPr lang="de-DE" sz="900" dirty="0">
                <a:solidFill>
                  <a:prstClr val="black"/>
                </a:solidFill>
              </a:rPr>
              <a:t>-Müller et al. 2018 Journal </a:t>
            </a:r>
            <a:r>
              <a:rPr lang="de-DE" sz="900" dirty="0" err="1" smtClean="0">
                <a:solidFill>
                  <a:prstClr val="black"/>
                </a:solidFill>
              </a:rPr>
              <a:t>of</a:t>
            </a:r>
            <a:r>
              <a:rPr lang="de-DE" sz="900" dirty="0" smtClean="0">
                <a:solidFill>
                  <a:prstClr val="black"/>
                </a:solidFill>
              </a:rPr>
              <a:t> </a:t>
            </a:r>
            <a:r>
              <a:rPr lang="de-DE" sz="900" dirty="0" err="1" smtClean="0">
                <a:solidFill>
                  <a:prstClr val="black"/>
                </a:solidFill>
              </a:rPr>
              <a:t>Health</a:t>
            </a:r>
            <a:r>
              <a:rPr lang="de-DE" sz="900" dirty="0" smtClean="0">
                <a:solidFill>
                  <a:prstClr val="black"/>
                </a:solidFill>
              </a:rPr>
              <a:t> Monitoring 3 (1), 8-15</a:t>
            </a:r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30923" y="6000300"/>
            <a:ext cx="8777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Die übergroße Mehrheit der Eltern (&gt;95%) beschreibt den Gesundheitszustand ihrer Kinder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als gut oder sehr gut.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26929255"/>
              </p:ext>
            </p:extLst>
          </p:nvPr>
        </p:nvGraphicFramePr>
        <p:xfrm>
          <a:off x="457200" y="2228885"/>
          <a:ext cx="8105390" cy="450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Querschnitt </a:t>
            </a:r>
            <a:r>
              <a:rPr lang="de-DE" dirty="0" err="1" smtClean="0"/>
              <a:t>KiGGS</a:t>
            </a:r>
            <a:r>
              <a:rPr lang="de-DE" dirty="0" smtClean="0"/>
              <a:t> Welle 2: Gesundheitsbezogene </a:t>
            </a:r>
            <a:br>
              <a:rPr lang="de-DE" dirty="0" smtClean="0"/>
            </a:br>
            <a:r>
              <a:rPr lang="de-DE" dirty="0" smtClean="0"/>
              <a:t>Lebensqualität von Kindern und Jugendlichen</a:t>
            </a:r>
            <a:endParaRPr lang="de-DE" dirty="0"/>
          </a:p>
        </p:txBody>
      </p:sp>
      <p:sp>
        <p:nvSpPr>
          <p:cNvPr id="23" name="Inhaltsplatzhalter 7"/>
          <p:cNvSpPr txBox="1">
            <a:spLocks/>
          </p:cNvSpPr>
          <p:nvPr/>
        </p:nvSpPr>
        <p:spPr>
          <a:xfrm>
            <a:off x="457200" y="1710632"/>
            <a:ext cx="7983646" cy="48626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32"/>
              </a:spcBef>
              <a:buClr>
                <a:srgbClr val="045AA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smtClean="0"/>
              <a:t>KIDSCREEN-27 der 11- bis 17-Jährigen (Selbstbericht)</a:t>
            </a:r>
          </a:p>
        </p:txBody>
      </p:sp>
      <p:cxnSp>
        <p:nvCxnSpPr>
          <p:cNvPr id="44" name="Gerade Verbindung 43"/>
          <p:cNvCxnSpPr/>
          <p:nvPr/>
        </p:nvCxnSpPr>
        <p:spPr>
          <a:xfrm>
            <a:off x="790575" y="3810912"/>
            <a:ext cx="5695950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7021876" y="6248190"/>
            <a:ext cx="183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Baumgarten  et al. (</a:t>
            </a:r>
            <a:r>
              <a:rPr lang="de-DE" sz="900" dirty="0" err="1" smtClean="0"/>
              <a:t>submitted</a:t>
            </a:r>
            <a:r>
              <a:rPr lang="de-DE" sz="900" dirty="0" smtClean="0"/>
              <a:t>) Bundesgesundheitsblatt</a:t>
            </a:r>
            <a:endParaRPr lang="de-DE" sz="900" dirty="0"/>
          </a:p>
        </p:txBody>
      </p:sp>
      <p:sp>
        <p:nvSpPr>
          <p:cNvPr id="7" name="Textfeld 6"/>
          <p:cNvSpPr txBox="1"/>
          <p:nvPr/>
        </p:nvSpPr>
        <p:spPr>
          <a:xfrm>
            <a:off x="6842039" y="4304400"/>
            <a:ext cx="2191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Die Lebensqualität der Kinder in Deutschland ist überwiegend überdurchschnittlich.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1339</Words>
  <Application>Microsoft Office PowerPoint</Application>
  <PresentationFormat>Bildschirmpräsentation (4:3)</PresentationFormat>
  <Paragraphs>432</Paragraphs>
  <Slides>32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Office-Design</vt:lpstr>
      <vt:lpstr>Wie gesund sind unsere Kinder und Jugendlichen?  Ergebnisse aus der KiGGS-Studie</vt:lpstr>
      <vt:lpstr>Abteilung Epidemiologie und Gesundheitsmonitoring</vt:lpstr>
      <vt:lpstr>Public Health Action Cycle</vt:lpstr>
      <vt:lpstr>Die „Studie für Gesundheit von Kindern und Jugendlichen in Deutschland“ – KiGGS als Teil des Monitoringsystems</vt:lpstr>
      <vt:lpstr>KiGGS-Querschnitt</vt:lpstr>
      <vt:lpstr>KiGGS-Querschnitt und KiGGS-Kohorte</vt:lpstr>
      <vt:lpstr>Themen/ Inhalte von KiGGS</vt:lpstr>
      <vt:lpstr>Querschnitt KiGGS Welle 2: Allgemeiner Gesundheitszustand</vt:lpstr>
      <vt:lpstr>Querschnitt KiGGS Welle 2: Gesundheitsbezogene  Lebensqualität von Kindern und Jugendlichen</vt:lpstr>
      <vt:lpstr>PowerPoint-Präsentation</vt:lpstr>
      <vt:lpstr>Definition von Übergewicht und Adipositas Referenzsystem nach Kromeyer-Hauschild et al.  basierend auf Daten von 1985-1999</vt:lpstr>
      <vt:lpstr>Trend: Übergewicht (%, 95%-KI) - gesamt, Altersgruppen</vt:lpstr>
      <vt:lpstr>Trend: Adipositas (%, 95%-KI) – gesamt, Altersgruppen</vt:lpstr>
      <vt:lpstr>Verlauf: Die Entwicklung Adipositas und Übergewicht in Kindheit und Jugend</vt:lpstr>
      <vt:lpstr>Verlauf: Entwicklung bei Kindern ohne Übergewicht oder Adipositas</vt:lpstr>
      <vt:lpstr>Verlauf: Entwicklung bei Kindern mit Übergewicht</vt:lpstr>
      <vt:lpstr>Verlauf: Entwicklung bei Kindern mit Adipositas</vt:lpstr>
      <vt:lpstr>PowerPoint-Präsentation</vt:lpstr>
      <vt:lpstr>Wann gelten Kinder und Jugendliche als psychisch auffällig?</vt:lpstr>
      <vt:lpstr>Trend: Wie häufig sind (elternberichtete) psychische  Auffälligkeiten bei Kindern und Jugendlichen?</vt:lpstr>
      <vt:lpstr>Verlauf: Wie entwickeln sich psychische Auffälligkeiten  im Kindes- und Jugendalter?</vt:lpstr>
      <vt:lpstr>Verlauf: Wie entwickeln sich psychische Auffälligkeiten  im Kindes- und Jugendalter?</vt:lpstr>
      <vt:lpstr>Verlauf: Wie entwickeln sich psychische Auffälligkeiten  im Kindes- und Jugendalter?</vt:lpstr>
      <vt:lpstr>Trend: Elternberichtete ADHS-Diagnosen  (Lebenszeitprävalenz)</vt:lpstr>
      <vt:lpstr>PowerPoint-Präsentation</vt:lpstr>
      <vt:lpstr>Querschnitt KiGGS Welle 2: Gesundheitsbezogene  Lebensqualität von Kindern und Jugendlichen</vt:lpstr>
      <vt:lpstr>Querschnitt KiGGS Welle 2: Gesundheitsbezogene  Lebensqualität von Kindern und Jugendlichen</vt:lpstr>
      <vt:lpstr>PowerPoint-Präsentation</vt:lpstr>
      <vt:lpstr>Public Health Action Cycle: Übergewicht und Adipositas</vt:lpstr>
      <vt:lpstr>Public Health Action Cycle: Übergewicht und Adipositas</vt:lpstr>
      <vt:lpstr>Schwerpunktbericht zur psychischen Gesundheit von Kindern und Jugendlichen</vt:lpstr>
      <vt:lpstr>Vielen Dank für Ihre Aufmerksamkeit!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Baumgarten, Franz</cp:lastModifiedBy>
  <cp:revision>191</cp:revision>
  <cp:lastPrinted>2019-04-02T07:00:30Z</cp:lastPrinted>
  <dcterms:created xsi:type="dcterms:W3CDTF">2015-11-02T12:29:13Z</dcterms:created>
  <dcterms:modified xsi:type="dcterms:W3CDTF">2019-04-02T08:27:27Z</dcterms:modified>
</cp:coreProperties>
</file>