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5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6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17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5.xml" ContentType="application/vnd.openxmlformats-officedocument.drawingml.chart+xml"/>
  <Override PartName="/ppt/theme/themeOverride6.xml" ContentType="application/vnd.openxmlformats-officedocument.themeOverride+xml"/>
  <Override PartName="/ppt/charts/chart26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  <p:sldMasterId id="2147483671" r:id="rId2"/>
    <p:sldMasterId id="2147483704" r:id="rId3"/>
    <p:sldMasterId id="2147483723" r:id="rId4"/>
    <p:sldMasterId id="2147483743" r:id="rId5"/>
    <p:sldMasterId id="2147483755" r:id="rId6"/>
    <p:sldMasterId id="2147483782" r:id="rId7"/>
    <p:sldMasterId id="2147483809" r:id="rId8"/>
    <p:sldMasterId id="2147483828" r:id="rId9"/>
    <p:sldMasterId id="2147483841" r:id="rId10"/>
    <p:sldMasterId id="2147483859" r:id="rId11"/>
    <p:sldMasterId id="2147483877" r:id="rId12"/>
    <p:sldMasterId id="2147483896" r:id="rId13"/>
    <p:sldMasterId id="2147483910" r:id="rId14"/>
    <p:sldMasterId id="2147483925" r:id="rId15"/>
    <p:sldMasterId id="2147483975" r:id="rId16"/>
    <p:sldMasterId id="2147483994" r:id="rId17"/>
    <p:sldMasterId id="2147484011" r:id="rId18"/>
  </p:sldMasterIdLst>
  <p:notesMasterIdLst>
    <p:notesMasterId r:id="rId56"/>
  </p:notesMasterIdLst>
  <p:handoutMasterIdLst>
    <p:handoutMasterId r:id="rId57"/>
  </p:handoutMasterIdLst>
  <p:sldIdLst>
    <p:sldId id="781" r:id="rId19"/>
    <p:sldId id="1025" r:id="rId20"/>
    <p:sldId id="1026" r:id="rId21"/>
    <p:sldId id="1110" r:id="rId22"/>
    <p:sldId id="1111" r:id="rId23"/>
    <p:sldId id="1055" r:id="rId24"/>
    <p:sldId id="1112" r:id="rId25"/>
    <p:sldId id="1096" r:id="rId26"/>
    <p:sldId id="1097" r:id="rId27"/>
    <p:sldId id="1098" r:id="rId28"/>
    <p:sldId id="1099" r:id="rId29"/>
    <p:sldId id="1106" r:id="rId30"/>
    <p:sldId id="1108" r:id="rId31"/>
    <p:sldId id="1052" r:id="rId32"/>
    <p:sldId id="1081" r:id="rId33"/>
    <p:sldId id="1113" r:id="rId34"/>
    <p:sldId id="1114" r:id="rId35"/>
    <p:sldId id="1193" r:id="rId36"/>
    <p:sldId id="1115" r:id="rId37"/>
    <p:sldId id="1194" r:id="rId38"/>
    <p:sldId id="1117" r:id="rId39"/>
    <p:sldId id="1118" r:id="rId40"/>
    <p:sldId id="1196" r:id="rId41"/>
    <p:sldId id="1120" r:id="rId42"/>
    <p:sldId id="1122" r:id="rId43"/>
    <p:sldId id="1121" r:id="rId44"/>
    <p:sldId id="1199" r:id="rId45"/>
    <p:sldId id="1198" r:id="rId46"/>
    <p:sldId id="1123" r:id="rId47"/>
    <p:sldId id="1200" r:id="rId48"/>
    <p:sldId id="1124" r:id="rId49"/>
    <p:sldId id="1202" r:id="rId50"/>
    <p:sldId id="1125" r:id="rId51"/>
    <p:sldId id="1203" r:id="rId52"/>
    <p:sldId id="1130" r:id="rId53"/>
    <p:sldId id="1208" r:id="rId54"/>
    <p:sldId id="1153" r:id="rId55"/>
  </p:sldIdLst>
  <p:sldSz cx="9144000" cy="5143500" type="screen16x9"/>
  <p:notesSz cx="6797675" cy="9926638"/>
  <p:embeddedFontLst>
    <p:embeddedFont>
      <p:font typeface="Webdings" panose="05030102010509060703" pitchFamily="18" charset="2"/>
      <p:regular r:id="rId58"/>
    </p:embeddedFont>
    <p:embeddedFont>
      <p:font typeface="Perpetua" panose="02020502060401020303" pitchFamily="18" charset="0"/>
      <p:regular r:id="rId59"/>
      <p:bold r:id="rId60"/>
      <p:italic r:id="rId61"/>
      <p:boldItalic r:id="rId62"/>
    </p:embeddedFont>
    <p:embeddedFont>
      <p:font typeface="Open Sans" panose="020B0606030504020204" pitchFamily="34" charset="0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Verdana" panose="020B0604030504040204" pitchFamily="34" charset="0"/>
      <p:regular r:id="rId71"/>
      <p:bold r:id="rId72"/>
      <p:italic r:id="rId73"/>
      <p:boldItalic r:id="rId7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758">
          <p15:clr>
            <a:srgbClr val="A4A3A4"/>
          </p15:clr>
        </p15:guide>
        <p15:guide id="4" orient="horz" pos="100">
          <p15:clr>
            <a:srgbClr val="A4A3A4"/>
          </p15:clr>
        </p15:guide>
        <p15:guide id="5" orient="horz" pos="3140">
          <p15:clr>
            <a:srgbClr val="A4A3A4"/>
          </p15:clr>
        </p15:guide>
        <p15:guide id="6" orient="horz" pos="781">
          <p15:clr>
            <a:srgbClr val="A4A3A4"/>
          </p15:clr>
        </p15:guide>
        <p15:guide id="7" orient="horz" pos="2731">
          <p15:clr>
            <a:srgbClr val="A4A3A4"/>
          </p15:clr>
        </p15:guide>
        <p15:guide id="8" pos="226">
          <p15:clr>
            <a:srgbClr val="A4A3A4"/>
          </p15:clr>
        </p15:guide>
        <p15:guide id="9" pos="5534">
          <p15:clr>
            <a:srgbClr val="A4A3A4"/>
          </p15:clr>
        </p15:guide>
        <p15:guide id="10" pos="1224">
          <p15:clr>
            <a:srgbClr val="A4A3A4"/>
          </p15:clr>
        </p15:guide>
        <p15:guide id="11" pos="1338">
          <p15:clr>
            <a:srgbClr val="A4A3A4"/>
          </p15:clr>
        </p15:guide>
        <p15:guide id="12" pos="4564">
          <p15:clr>
            <a:srgbClr val="A4A3A4"/>
          </p15:clr>
        </p15:guide>
        <p15:guide id="13" pos="3560">
          <p15:clr>
            <a:srgbClr val="A4A3A4"/>
          </p15:clr>
        </p15:guide>
        <p15:guide id="14" pos="2449">
          <p15:clr>
            <a:srgbClr val="A4A3A4"/>
          </p15:clr>
        </p15:guide>
        <p15:guide id="15" pos="2336">
          <p15:clr>
            <a:srgbClr val="A4A3A4"/>
          </p15:clr>
        </p15:guide>
        <p15:guide id="16" pos="4785">
          <p15:clr>
            <a:srgbClr val="A4A3A4"/>
          </p15:clr>
        </p15:guide>
        <p15:guide id="17" pos="3447">
          <p15:clr>
            <a:srgbClr val="A4A3A4"/>
          </p15:clr>
        </p15:guide>
        <p15:guide id="18" pos="113">
          <p15:clr>
            <a:srgbClr val="A4A3A4"/>
          </p15:clr>
        </p15:guide>
        <p15:guide id="19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700" autoAdjust="0"/>
  </p:normalViewPr>
  <p:slideViewPr>
    <p:cSldViewPr showGuides="1">
      <p:cViewPr varScale="1">
        <p:scale>
          <a:sx n="92" d="100"/>
          <a:sy n="92" d="100"/>
        </p:scale>
        <p:origin x="84" y="162"/>
      </p:cViewPr>
      <p:guideLst>
        <p:guide orient="horz" pos="1575"/>
        <p:guide orient="horz" pos="3026"/>
        <p:guide orient="horz" pos="758"/>
        <p:guide orient="horz" pos="100"/>
        <p:guide orient="horz" pos="3140"/>
        <p:guide orient="horz" pos="781"/>
        <p:guide orient="horz" pos="2731"/>
        <p:guide pos="226"/>
        <p:guide pos="5534"/>
        <p:guide pos="1224"/>
        <p:guide pos="1338"/>
        <p:guide pos="4564"/>
        <p:guide pos="3560"/>
        <p:guide pos="2449"/>
        <p:guide pos="2336"/>
        <p:guide pos="4785"/>
        <p:guide pos="3447"/>
        <p:guide pos="113"/>
        <p:guide pos="5647"/>
      </p:guideLst>
    </p:cSldViewPr>
  </p:slideViewPr>
  <p:outlineViewPr>
    <p:cViewPr>
      <p:scale>
        <a:sx n="33" d="100"/>
        <a:sy n="33" d="100"/>
      </p:scale>
      <p:origin x="0" y="-8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7" d="100"/>
          <a:sy n="117" d="100"/>
        </p:scale>
        <p:origin x="-5028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4643482064742"/>
          <c:y val="8.7982367110400889E-2"/>
          <c:w val="0.76381069553805769"/>
          <c:h val="0.5132217224949891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Tabelle1!$A$70</c:f>
              <c:strCache>
                <c:ptCount val="1"/>
                <c:pt idx="0">
                  <c:v>SPD</c:v>
                </c:pt>
              </c:strCache>
            </c:strRef>
          </c:tx>
          <c:spPr>
            <a:ln w="25400" cap="rnd">
              <a:solidFill>
                <a:srgbClr val="FE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78F-4ECE-9E23-D739AB39AD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1F-4433-87C4-DE9CA9644F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1F-4433-87C4-DE9CA9644FF5}"/>
                </c:ext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78F-4ECE-9E23-D739AB39AD0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1F-4433-87C4-DE9CA9644FF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1F-4433-87C4-DE9CA9644FF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3B-9E4D-B61E-213E4038A38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3B-9E4D-B61E-213E4038A38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1F-4433-87C4-DE9CA9644FF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1F-4433-87C4-DE9CA9644FF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1F-4433-87C4-DE9CA9644FF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1F-4433-87C4-DE9CA9644FF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1F-4433-87C4-DE9CA9644FF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1F-4433-87C4-DE9CA9644FF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E3-4DCF-AC3B-4DAFFF63C0E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1F-4433-87C4-DE9CA9644FF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1F-4433-87C4-DE9CA9644FF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1F-4433-87C4-DE9CA9644FF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1F-4433-87C4-DE9CA9644FF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B1F-4433-87C4-DE9CA9644FF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8F-4ECE-9E23-D739AB39AD0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F8-41AF-9B5A-5B60177CC2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F8-41AF-9B5A-5B60177CC2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F8-41AF-9B5A-5B60177CC2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F8-41AF-9B5A-5B60177CC24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F8-41AF-9B5A-5B60177CC2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8F-4ECE-9E23-D739AB39AD0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8F-4ECE-9E23-D739AB39AD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8F-4ECE-9E23-D739AB39AD0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8F-4ECE-9E23-D739AB39AD0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8F-4ECE-9E23-D739AB39AD06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A9-4D57-9C09-ECF92EB1F9C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A9-4D57-9C09-ECF92EB1F9C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32-410A-8842-529882C573B3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A9-4D57-9C09-ECF92EB1F9C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A9-4D57-9C09-ECF92EB1F9C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A9-4D57-9C09-ECF92EB1F9C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74-4C19-8666-8161C5CA217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74-4C19-8666-8161C5CA217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74-4C19-8666-8161C5CA217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74-4C19-8666-8161C5CA217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33-4DD9-86F4-AF090735C2F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33-4DD9-86F4-AF090735C2FF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3-4DD9-86F4-AF090735C2F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33-4DD9-86F4-AF090735C2F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33-4DD9-86F4-AF090735C2F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33-4DD9-86F4-AF090735C2FF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96-4F38-8BEB-924A03C001C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96-4F38-8BEB-924A03C001C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96-4F38-8BEB-924A03C001C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96-4F38-8BEB-924A03C001CC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96-4F38-8BEB-924A03C001CC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6A-4D19-B3F2-29994462797A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6A-4D19-B3F2-29994462797A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6A-4D19-B3F2-29994462797A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6A-4D19-B3F2-29994462797A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6A-4D19-B3F2-29994462797A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6A-4D19-B3F2-29994462797A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32-410A-8842-529882C573B3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32-410A-8842-529882C573B3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32-410A-8842-529882C573B3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32-410A-8842-529882C573B3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32-410A-8842-529882C573B3}"/>
                </c:ext>
              </c:extLst>
            </c:dLbl>
            <c:dLbl>
              <c:idx val="6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4274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332-410A-8842-529882C573B3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D0-4613-8425-7850A83A0BF8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D0-4613-8425-7850A83A0BF8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D0-4613-8425-7850A83A0BF8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D0-4613-8425-7850A83A0BF8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D0-4613-8425-7850A83A0BF8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D0-4613-8425-7850A83A0BF8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56-4584-BF39-BB0CBE7504AE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6-4584-BF39-BB0CBE7504AE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56-4584-BF39-BB0CBE7504AE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56-4584-BF39-BB0CBE7504AE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56-4584-BF39-BB0CBE7504AE}"/>
                </c:ext>
              </c:extLst>
            </c:dLbl>
            <c:dLbl>
              <c:idx val="7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E56-4584-BF39-BB0CBE750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27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Tabelle1!$D$70:$CA$70</c:f>
              <c:numCache>
                <c:formatCode>0%</c:formatCode>
                <c:ptCount val="76"/>
                <c:pt idx="0">
                  <c:v>0.18836862566348828</c:v>
                </c:pt>
                <c:pt idx="1">
                  <c:v>0.1955837872852012</c:v>
                </c:pt>
                <c:pt idx="2">
                  <c:v>0.24553286276141356</c:v>
                </c:pt>
                <c:pt idx="3">
                  <c:v>0.31868176222054617</c:v>
                </c:pt>
                <c:pt idx="4">
                  <c:v>0.26528759616849906</c:v>
                </c:pt>
                <c:pt idx="5">
                  <c:v>0.24065094920657248</c:v>
                </c:pt>
                <c:pt idx="6">
                  <c:v>0.11859379124160174</c:v>
                </c:pt>
                <c:pt idx="7">
                  <c:v>0.1616830226275868</c:v>
                </c:pt>
                <c:pt idx="8">
                  <c:v>0.2130361713695795</c:v>
                </c:pt>
                <c:pt idx="9">
                  <c:v>0.29568166950692359</c:v>
                </c:pt>
                <c:pt idx="10">
                  <c:v>0.29687863973842576</c:v>
                </c:pt>
                <c:pt idx="11">
                  <c:v>0.21517153884360538</c:v>
                </c:pt>
                <c:pt idx="12">
                  <c:v>0.20706592516718431</c:v>
                </c:pt>
                <c:pt idx="13">
                  <c:v>0.16294517045219012</c:v>
                </c:pt>
                <c:pt idx="14">
                  <c:v>0.15760809706356602</c:v>
                </c:pt>
                <c:pt idx="15">
                  <c:v>0.12002956993418848</c:v>
                </c:pt>
                <c:pt idx="16">
                  <c:v>0.14093061329861936</c:v>
                </c:pt>
                <c:pt idx="17">
                  <c:v>0.16009854427414991</c:v>
                </c:pt>
                <c:pt idx="18">
                  <c:v>0.15351971939523065</c:v>
                </c:pt>
                <c:pt idx="19">
                  <c:v>0.15252885421939244</c:v>
                </c:pt>
                <c:pt idx="20">
                  <c:v>0.11036798870671935</c:v>
                </c:pt>
                <c:pt idx="21">
                  <c:v>0.10638658113300711</c:v>
                </c:pt>
                <c:pt idx="22">
                  <c:v>0.11783007937195752</c:v>
                </c:pt>
                <c:pt idx="23">
                  <c:v>0.18942260015154794</c:v>
                </c:pt>
                <c:pt idx="24">
                  <c:v>0.18272095412153685</c:v>
                </c:pt>
                <c:pt idx="25">
                  <c:v>0.16975388469288416</c:v>
                </c:pt>
                <c:pt idx="26">
                  <c:v>0.17112964093987931</c:v>
                </c:pt>
                <c:pt idx="27">
                  <c:v>0.17668487752483603</c:v>
                </c:pt>
                <c:pt idx="28">
                  <c:v>0.17683230951513956</c:v>
                </c:pt>
                <c:pt idx="29">
                  <c:v>0.13710209991587663</c:v>
                </c:pt>
                <c:pt idx="30">
                  <c:v>0.13805985203633983</c:v>
                </c:pt>
                <c:pt idx="31">
                  <c:v>0.13094760694140029</c:v>
                </c:pt>
                <c:pt idx="32">
                  <c:v>0.12305997753323275</c:v>
                </c:pt>
                <c:pt idx="33">
                  <c:v>9.3698339680459097E-2</c:v>
                </c:pt>
                <c:pt idx="34">
                  <c:v>0.10471303285705542</c:v>
                </c:pt>
                <c:pt idx="35">
                  <c:v>9.1142651598485905E-2</c:v>
                </c:pt>
                <c:pt idx="36">
                  <c:v>0.15758499543230209</c:v>
                </c:pt>
                <c:pt idx="37">
                  <c:v>0.19982702562114049</c:v>
                </c:pt>
                <c:pt idx="38">
                  <c:v>0.23028447990802622</c:v>
                </c:pt>
                <c:pt idx="39">
                  <c:v>0.19454828920174472</c:v>
                </c:pt>
                <c:pt idx="40">
                  <c:v>0.17428274197205493</c:v>
                </c:pt>
                <c:pt idx="41">
                  <c:v>0.13464589171453104</c:v>
                </c:pt>
                <c:pt idx="42">
                  <c:v>0.16251666993378258</c:v>
                </c:pt>
                <c:pt idx="43">
                  <c:v>0.16125950977699352</c:v>
                </c:pt>
                <c:pt idx="44">
                  <c:v>0.15936777144102623</c:v>
                </c:pt>
                <c:pt idx="45">
                  <c:v>0.19008795159435307</c:v>
                </c:pt>
                <c:pt idx="46">
                  <c:v>0.17967243950595641</c:v>
                </c:pt>
                <c:pt idx="47">
                  <c:v>0.21797025533459827</c:v>
                </c:pt>
                <c:pt idx="48">
                  <c:v>0.17349617064698569</c:v>
                </c:pt>
                <c:pt idx="49">
                  <c:v>0.1962183212523004</c:v>
                </c:pt>
                <c:pt idx="50">
                  <c:v>0.19274683280140928</c:v>
                </c:pt>
                <c:pt idx="51">
                  <c:v>0.22907120688656607</c:v>
                </c:pt>
                <c:pt idx="52">
                  <c:v>0.20538415013880065</c:v>
                </c:pt>
                <c:pt idx="53">
                  <c:v>0.13667904339629081</c:v>
                </c:pt>
                <c:pt idx="54">
                  <c:v>0.12259291517708323</c:v>
                </c:pt>
                <c:pt idx="55">
                  <c:v>0.13205372320139538</c:v>
                </c:pt>
                <c:pt idx="56">
                  <c:v>0.21048292499549476</c:v>
                </c:pt>
                <c:pt idx="57">
                  <c:v>0.18505447126953647</c:v>
                </c:pt>
                <c:pt idx="58">
                  <c:v>0.17629933861730035</c:v>
                </c:pt>
                <c:pt idx="59">
                  <c:v>0.16236302879945824</c:v>
                </c:pt>
                <c:pt idx="60">
                  <c:v>0.13674994829334203</c:v>
                </c:pt>
                <c:pt idx="61">
                  <c:v>0.1481794051778568</c:v>
                </c:pt>
                <c:pt idx="62">
                  <c:v>9.3195016950057094E-2</c:v>
                </c:pt>
                <c:pt idx="63">
                  <c:v>9.0857549102779947E-2</c:v>
                </c:pt>
                <c:pt idx="64">
                  <c:v>0.10460970807948555</c:v>
                </c:pt>
                <c:pt idx="65">
                  <c:v>0.12171193441556896</c:v>
                </c:pt>
                <c:pt idx="66">
                  <c:v>0.1364698126922046</c:v>
                </c:pt>
                <c:pt idx="67">
                  <c:v>0.16354195590161352</c:v>
                </c:pt>
                <c:pt idx="68">
                  <c:v>0.16951083399434533</c:v>
                </c:pt>
                <c:pt idx="69">
                  <c:v>0.20359649928447382</c:v>
                </c:pt>
                <c:pt idx="70">
                  <c:v>0.12974678443017504</c:v>
                </c:pt>
                <c:pt idx="71">
                  <c:v>0.15455944281919576</c:v>
                </c:pt>
                <c:pt idx="72">
                  <c:v>0.16181903455097332</c:v>
                </c:pt>
                <c:pt idx="73">
                  <c:v>0.17716896643772606</c:v>
                </c:pt>
                <c:pt idx="74">
                  <c:v>0.13902230600430829</c:v>
                </c:pt>
                <c:pt idx="75">
                  <c:v>0.11932099659413443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FF-AB4F-935C-79FA578784D3}"/>
            </c:ext>
          </c:extLst>
        </c:ser>
        <c:ser>
          <c:idx val="1"/>
          <c:order val="1"/>
          <c:tx>
            <c:strRef>
              <c:f>Tabelle1!$A$71</c:f>
              <c:strCache>
                <c:ptCount val="1"/>
                <c:pt idx="0">
                  <c:v>CDU/CSU</c:v>
                </c:pt>
              </c:strCache>
            </c:strRef>
          </c:tx>
          <c:spPr>
            <a:ln w="25400" cap="rnd">
              <a:solidFill>
                <a:srgbClr val="29292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D6A-4D19-B3F2-29994462797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1F-4433-87C4-DE9CA9644F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1F-4433-87C4-DE9CA9644F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1F-4433-87C4-DE9CA9644F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1F-4433-87C4-DE9CA9644FF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1F-4433-87C4-DE9CA9644FF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1F-4433-87C4-DE9CA9644FF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1F-4433-87C4-DE9CA9644FF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1F-4433-87C4-DE9CA9644FF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1F-4433-87C4-DE9CA9644FF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1F-4433-87C4-DE9CA9644FF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1F-4433-87C4-DE9CA9644FF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1F-4433-87C4-DE9CA9644FF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1F-4433-87C4-DE9CA9644FF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1F-4433-87C4-DE9CA9644FF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1F-4433-87C4-DE9CA9644FF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1F-4433-87C4-DE9CA9644FF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1F-4433-87C4-DE9CA9644FF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1F-4433-87C4-DE9CA9644FF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B1F-4433-87C4-DE9CA9644FF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F8-41AF-9B5A-5B60177CC2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F8-41AF-9B5A-5B60177CC2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F8-41AF-9B5A-5B60177CC2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8-41AF-9B5A-5B60177CC24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F8-41AF-9B5A-5B60177CC2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8F-4ECE-9E23-D739AB39AD0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8F-4ECE-9E23-D739AB39AD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8F-4ECE-9E23-D739AB39AD0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8F-4ECE-9E23-D739AB39AD0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8F-4ECE-9E23-D739AB39AD06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A9-4D57-9C09-ECF92EB1F9C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A9-4D57-9C09-ECF92EB1F9C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A9-4D57-9C09-ECF92EB1F9C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A9-4D57-9C09-ECF92EB1F9C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A9-4D57-9C09-ECF92EB1F9C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A9-4D57-9C09-ECF92EB1F9C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74-4C19-8666-8161C5CA217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74-4C19-8666-8161C5CA217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74-4C19-8666-8161C5CA217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74-4C19-8666-8161C5CA217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3-4DD9-86F4-AF090735C2F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3-4DD9-86F4-AF090735C2FF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33-4DD9-86F4-AF090735C2F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3-4DD9-86F4-AF090735C2F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3-4DD9-86F4-AF090735C2F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3-4DD9-86F4-AF090735C2FF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6-4F38-8BEB-924A03C001CC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96-4F38-8BEB-924A03C001C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6-4F38-8BEB-924A03C001C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96-4F38-8BEB-924A03C001CC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96-4F38-8BEB-924A03C001CC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6A-4D19-B3F2-29994462797A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A-4D19-B3F2-29994462797A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6A-4D19-B3F2-29994462797A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A-4D19-B3F2-29994462797A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6A-4D19-B3F2-29994462797A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6A-4D19-B3F2-29994462797A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32-410A-8842-529882C573B3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2-410A-8842-529882C573B3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32-410A-8842-529882C573B3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32-410A-8842-529882C573B3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32-410A-8842-529882C573B3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32-410A-8842-529882C573B3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D0-4613-8425-7850A83A0BF8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D0-4613-8425-7850A83A0BF8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D0-4613-8425-7850A83A0BF8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D0-4613-8425-7850A83A0BF8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D0-4613-8425-7850A83A0BF8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D0-4613-8425-7850A83A0BF8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6-4584-BF39-BB0CBE7504AE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6-4584-BF39-BB0CBE7504AE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56-4584-BF39-BB0CBE7504AE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6-4584-BF39-BB0CBE7504AE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6-4584-BF39-BB0CBE7504AE}"/>
                </c:ext>
              </c:extLst>
            </c:dLbl>
            <c:dLbl>
              <c:idx val="7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56-4584-BF39-BB0CBE750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27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Tabelle1!$D$71:$CA$71</c:f>
              <c:numCache>
                <c:formatCode>0%</c:formatCode>
                <c:ptCount val="76"/>
                <c:pt idx="0">
                  <c:v>0.25869342201123696</c:v>
                </c:pt>
                <c:pt idx="1">
                  <c:v>0.3864364762773102</c:v>
                </c:pt>
                <c:pt idx="2">
                  <c:v>0.44908687673882858</c:v>
                </c:pt>
                <c:pt idx="3">
                  <c:v>0.50549495788840415</c:v>
                </c:pt>
                <c:pt idx="4">
                  <c:v>0.55911324266308793</c:v>
                </c:pt>
                <c:pt idx="5">
                  <c:v>0.53229635001420028</c:v>
                </c:pt>
                <c:pt idx="6">
                  <c:v>0.52908333485235748</c:v>
                </c:pt>
                <c:pt idx="7">
                  <c:v>0.47411186205678346</c:v>
                </c:pt>
                <c:pt idx="8">
                  <c:v>0.45626367587491562</c:v>
                </c:pt>
                <c:pt idx="9">
                  <c:v>0.46352820471579093</c:v>
                </c:pt>
                <c:pt idx="10">
                  <c:v>0.4508284517930905</c:v>
                </c:pt>
                <c:pt idx="11">
                  <c:v>0.5027185949319668</c:v>
                </c:pt>
                <c:pt idx="12">
                  <c:v>0.49559109689559561</c:v>
                </c:pt>
                <c:pt idx="13">
                  <c:v>0.50350902638207895</c:v>
                </c:pt>
                <c:pt idx="14">
                  <c:v>0.50304534833229453</c:v>
                </c:pt>
                <c:pt idx="15">
                  <c:v>0.49651771814240053</c:v>
                </c:pt>
                <c:pt idx="16">
                  <c:v>0.53139643342529619</c:v>
                </c:pt>
                <c:pt idx="17">
                  <c:v>0.57809029797348865</c:v>
                </c:pt>
                <c:pt idx="18">
                  <c:v>0.59983857925690665</c:v>
                </c:pt>
                <c:pt idx="19">
                  <c:v>0.60636619326436647</c:v>
                </c:pt>
                <c:pt idx="20">
                  <c:v>0.56097942879758256</c:v>
                </c:pt>
                <c:pt idx="21">
                  <c:v>0.50627015833547728</c:v>
                </c:pt>
                <c:pt idx="22">
                  <c:v>0.50825496448841778</c:v>
                </c:pt>
                <c:pt idx="23">
                  <c:v>0.44432049573142096</c:v>
                </c:pt>
                <c:pt idx="24">
                  <c:v>0.4502955139287308</c:v>
                </c:pt>
                <c:pt idx="25">
                  <c:v>0.43153221166445932</c:v>
                </c:pt>
                <c:pt idx="26">
                  <c:v>0.41109752786237264</c:v>
                </c:pt>
                <c:pt idx="27">
                  <c:v>0.40384165149028067</c:v>
                </c:pt>
                <c:pt idx="28">
                  <c:v>0.40881707485249241</c:v>
                </c:pt>
                <c:pt idx="29">
                  <c:v>0.45744783437715886</c:v>
                </c:pt>
                <c:pt idx="30">
                  <c:v>0.50011573310350621</c:v>
                </c:pt>
                <c:pt idx="31">
                  <c:v>0.53295922140909624</c:v>
                </c:pt>
                <c:pt idx="32">
                  <c:v>0.51419229743350292</c:v>
                </c:pt>
                <c:pt idx="33">
                  <c:v>0.54877207455640542</c:v>
                </c:pt>
                <c:pt idx="34">
                  <c:v>0.52108195204686947</c:v>
                </c:pt>
                <c:pt idx="35">
                  <c:v>0.56365836838118943</c:v>
                </c:pt>
                <c:pt idx="36">
                  <c:v>0.48840196650606732</c:v>
                </c:pt>
                <c:pt idx="37">
                  <c:v>0.38284784851507569</c:v>
                </c:pt>
                <c:pt idx="38">
                  <c:v>0.35017848449158601</c:v>
                </c:pt>
                <c:pt idx="39">
                  <c:v>0.37169827903130159</c:v>
                </c:pt>
                <c:pt idx="40">
                  <c:v>0.39158318063077563</c:v>
                </c:pt>
                <c:pt idx="41">
                  <c:v>0.40454144176193474</c:v>
                </c:pt>
                <c:pt idx="42">
                  <c:v>0.44590791182344924</c:v>
                </c:pt>
                <c:pt idx="43">
                  <c:v>0.49686414221617919</c:v>
                </c:pt>
                <c:pt idx="44">
                  <c:v>0.51558160816619814</c:v>
                </c:pt>
                <c:pt idx="45">
                  <c:v>0.43164750693723386</c:v>
                </c:pt>
                <c:pt idx="46">
                  <c:v>0.41332943144777629</c:v>
                </c:pt>
                <c:pt idx="47">
                  <c:v>0.35769355408701931</c:v>
                </c:pt>
                <c:pt idx="48">
                  <c:v>0.32519487595816821</c:v>
                </c:pt>
                <c:pt idx="49">
                  <c:v>0.33271293502486027</c:v>
                </c:pt>
                <c:pt idx="50">
                  <c:v>0.36584039463030543</c:v>
                </c:pt>
                <c:pt idx="51">
                  <c:v>0.38006148443997462</c:v>
                </c:pt>
                <c:pt idx="52">
                  <c:v>0.33016424031376018</c:v>
                </c:pt>
                <c:pt idx="53">
                  <c:v>0.40000984999120104</c:v>
                </c:pt>
                <c:pt idx="54">
                  <c:v>0.40004087378599246</c:v>
                </c:pt>
                <c:pt idx="55">
                  <c:v>0.39614155569983495</c:v>
                </c:pt>
                <c:pt idx="56">
                  <c:v>0.38745009241243916</c:v>
                </c:pt>
                <c:pt idx="57">
                  <c:v>0.43501834948537649</c:v>
                </c:pt>
                <c:pt idx="58">
                  <c:v>0.52885473634033797</c:v>
                </c:pt>
                <c:pt idx="59">
                  <c:v>0.48421878414914055</c:v>
                </c:pt>
                <c:pt idx="60">
                  <c:v>0.45931034380477043</c:v>
                </c:pt>
                <c:pt idx="61">
                  <c:v>0.43258746137952142</c:v>
                </c:pt>
                <c:pt idx="62">
                  <c:v>0.46774756627658942</c:v>
                </c:pt>
                <c:pt idx="63">
                  <c:v>0.48265405823957169</c:v>
                </c:pt>
                <c:pt idx="64">
                  <c:v>0.46600808890004258</c:v>
                </c:pt>
                <c:pt idx="65">
                  <c:v>0.45753805723306668</c:v>
                </c:pt>
                <c:pt idx="66">
                  <c:v>0.45230231772993756</c:v>
                </c:pt>
                <c:pt idx="67">
                  <c:v>0.41232939196547164</c:v>
                </c:pt>
                <c:pt idx="68">
                  <c:v>0.36587614074461688</c:v>
                </c:pt>
                <c:pt idx="69">
                  <c:v>0.33594187655464808</c:v>
                </c:pt>
                <c:pt idx="70">
                  <c:v>0.32392776080764363</c:v>
                </c:pt>
                <c:pt idx="71">
                  <c:v>0.31331821248795133</c:v>
                </c:pt>
                <c:pt idx="72">
                  <c:v>0.32135804549155039</c:v>
                </c:pt>
                <c:pt idx="73">
                  <c:v>0.41064802861513533</c:v>
                </c:pt>
                <c:pt idx="74">
                  <c:v>0.46300052615198012</c:v>
                </c:pt>
                <c:pt idx="75">
                  <c:v>0.46720052915340282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FF-AB4F-935C-79FA578784D3}"/>
            </c:ext>
          </c:extLst>
        </c:ser>
        <c:ser>
          <c:idx val="2"/>
          <c:order val="2"/>
          <c:tx>
            <c:strRef>
              <c:f>Tabelle1!$A$72</c:f>
              <c:strCache>
                <c:ptCount val="1"/>
                <c:pt idx="0">
                  <c:v>FDP</c:v>
                </c:pt>
              </c:strCache>
            </c:strRef>
          </c:tx>
          <c:spPr>
            <a:ln w="25400" cap="rnd">
              <a:solidFill>
                <a:srgbClr val="FFCC00"/>
              </a:solidFill>
              <a:round/>
            </a:ln>
            <a:effectLst/>
          </c:spPr>
          <c:marker>
            <c:symbol val="none"/>
          </c:marker>
          <c:cat>
            <c:numRef>
              <c:f>Tabelle1!$D$3:$CA$3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Tabelle1!$D$72:$CA$72</c:f>
              <c:numCache>
                <c:formatCode>0%</c:formatCode>
                <c:ptCount val="76"/>
                <c:pt idx="0">
                  <c:v>0.10285616943938354</c:v>
                </c:pt>
                <c:pt idx="1">
                  <c:v>5.406936519013722E-2</c:v>
                </c:pt>
                <c:pt idx="2">
                  <c:v>4.7257563942797787E-2</c:v>
                </c:pt>
                <c:pt idx="3">
                  <c:v>2.2220050045185149E-2</c:v>
                </c:pt>
                <c:pt idx="4">
                  <c:v>6.375490627044253E-2</c:v>
                </c:pt>
                <c:pt idx="5">
                  <c:v>6.1532290883353581E-2</c:v>
                </c:pt>
                <c:pt idx="6">
                  <c:v>6.5151886991706001E-2</c:v>
                </c:pt>
                <c:pt idx="7">
                  <c:v>4.3089491322884664E-2</c:v>
                </c:pt>
                <c:pt idx="8">
                  <c:v>4.1156992642876943E-2</c:v>
                </c:pt>
                <c:pt idx="9">
                  <c:v>2.3531644517644432E-2</c:v>
                </c:pt>
                <c:pt idx="10">
                  <c:v>7.3698980949779246E-3</c:v>
                </c:pt>
                <c:pt idx="11">
                  <c:v>2.2302729960032259E-2</c:v>
                </c:pt>
                <c:pt idx="12">
                  <c:v>3.8880490934002511E-2</c:v>
                </c:pt>
                <c:pt idx="13">
                  <c:v>5.6378406496347629E-2</c:v>
                </c:pt>
                <c:pt idx="14">
                  <c:v>3.8882907445267248E-2</c:v>
                </c:pt>
                <c:pt idx="15">
                  <c:v>2.5302290321340435E-2</c:v>
                </c:pt>
                <c:pt idx="16">
                  <c:v>1.6891856070298369E-3</c:v>
                </c:pt>
                <c:pt idx="17">
                  <c:v>5.3506067419583645E-3</c:v>
                </c:pt>
                <c:pt idx="18">
                  <c:v>5.5815005677074927E-3</c:v>
                </c:pt>
                <c:pt idx="19">
                  <c:v>9.761106368936746E-3</c:v>
                </c:pt>
                <c:pt idx="20">
                  <c:v>2.4398446111839975E-2</c:v>
                </c:pt>
                <c:pt idx="21">
                  <c:v>3.5401630426995956E-2</c:v>
                </c:pt>
                <c:pt idx="22">
                  <c:v>3.5984072564502985E-2</c:v>
                </c:pt>
                <c:pt idx="23">
                  <c:v>4.8653532911333383E-2</c:v>
                </c:pt>
                <c:pt idx="24">
                  <c:v>4.0239646859560774E-2</c:v>
                </c:pt>
                <c:pt idx="25">
                  <c:v>4.0825024170751727E-2</c:v>
                </c:pt>
                <c:pt idx="26">
                  <c:v>4.4962710639384021E-2</c:v>
                </c:pt>
                <c:pt idx="27">
                  <c:v>4.5533033667581185E-2</c:v>
                </c:pt>
                <c:pt idx="28">
                  <c:v>4.689444908434813E-2</c:v>
                </c:pt>
                <c:pt idx="29">
                  <c:v>2.1804019225901819E-2</c:v>
                </c:pt>
                <c:pt idx="30">
                  <c:v>2.4133520212400464E-2</c:v>
                </c:pt>
                <c:pt idx="31">
                  <c:v>1.5245979970588823E-2</c:v>
                </c:pt>
                <c:pt idx="32">
                  <c:v>2.8610656745447299E-2</c:v>
                </c:pt>
                <c:pt idx="33">
                  <c:v>2.9026276526273261E-2</c:v>
                </c:pt>
                <c:pt idx="34">
                  <c:v>5.5944439876442889E-2</c:v>
                </c:pt>
                <c:pt idx="35">
                  <c:v>7.0028714612835066E-2</c:v>
                </c:pt>
                <c:pt idx="36">
                  <c:v>6.9363537738149003E-2</c:v>
                </c:pt>
                <c:pt idx="37">
                  <c:v>3.194716104628223E-2</c:v>
                </c:pt>
                <c:pt idx="38">
                  <c:v>3.0424865987103259E-2</c:v>
                </c:pt>
                <c:pt idx="39">
                  <c:v>2.2822469205048681E-2</c:v>
                </c:pt>
                <c:pt idx="40">
                  <c:v>2.7810953777846089E-2</c:v>
                </c:pt>
                <c:pt idx="41">
                  <c:v>4.8028606065060753E-3</c:v>
                </c:pt>
                <c:pt idx="42">
                  <c:v>4.7346304075046074E-3</c:v>
                </c:pt>
                <c:pt idx="43">
                  <c:v>4.7453633596125332E-3</c:v>
                </c:pt>
                <c:pt idx="44">
                  <c:v>2.0815546690164666E-2</c:v>
                </c:pt>
                <c:pt idx="45">
                  <c:v>2.1544992227584762E-2</c:v>
                </c:pt>
                <c:pt idx="46">
                  <c:v>5.4234813386994374E-2</c:v>
                </c:pt>
                <c:pt idx="47">
                  <c:v>5.5726466250789558E-2</c:v>
                </c:pt>
                <c:pt idx="48">
                  <c:v>5.6044818126684298E-2</c:v>
                </c:pt>
                <c:pt idx="49">
                  <c:v>3.5160584259532703E-2</c:v>
                </c:pt>
                <c:pt idx="50">
                  <c:v>1.4465847503177224E-2</c:v>
                </c:pt>
                <c:pt idx="51">
                  <c:v>2.3041274840354543E-2</c:v>
                </c:pt>
                <c:pt idx="52">
                  <c:v>3.1479776747940336E-2</c:v>
                </c:pt>
                <c:pt idx="53">
                  <c:v>4.2395485178231232E-2</c:v>
                </c:pt>
                <c:pt idx="54">
                  <c:v>3.8235583090184412E-2</c:v>
                </c:pt>
                <c:pt idx="55">
                  <c:v>2.8793353028987487E-2</c:v>
                </c:pt>
                <c:pt idx="56">
                  <c:v>2.1774862774728114E-2</c:v>
                </c:pt>
                <c:pt idx="57">
                  <c:v>1.402389319128816E-2</c:v>
                </c:pt>
                <c:pt idx="58">
                  <c:v>6.1219449608128163E-3</c:v>
                </c:pt>
                <c:pt idx="59">
                  <c:v>2.6109596152264977E-2</c:v>
                </c:pt>
                <c:pt idx="60">
                  <c:v>2.5088383421770576E-2</c:v>
                </c:pt>
                <c:pt idx="61">
                  <c:v>4.1967186787476005E-2</c:v>
                </c:pt>
                <c:pt idx="62">
                  <c:v>5.4905665646649504E-2</c:v>
                </c:pt>
                <c:pt idx="63">
                  <c:v>6.0099230586887806E-2</c:v>
                </c:pt>
                <c:pt idx="64">
                  <c:v>4.8648518529963894E-2</c:v>
                </c:pt>
                <c:pt idx="65">
                  <c:v>1.0898146065135209E-2</c:v>
                </c:pt>
                <c:pt idx="66">
                  <c:v>3.4095503444656311E-2</c:v>
                </c:pt>
                <c:pt idx="67">
                  <c:v>8.7843008859090563E-2</c:v>
                </c:pt>
                <c:pt idx="68">
                  <c:v>8.2234934443105562E-2</c:v>
                </c:pt>
                <c:pt idx="69">
                  <c:v>5.7278166525229983E-2</c:v>
                </c:pt>
                <c:pt idx="70">
                  <c:v>2.0363946614842844E-2</c:v>
                </c:pt>
                <c:pt idx="71">
                  <c:v>2.0991775306964635E-2</c:v>
                </c:pt>
                <c:pt idx="72">
                  <c:v>2.7553320428511635E-2</c:v>
                </c:pt>
                <c:pt idx="73">
                  <c:v>8.7984946666185906E-3</c:v>
                </c:pt>
                <c:pt idx="74">
                  <c:v>5.4056915081360075E-2</c:v>
                </c:pt>
                <c:pt idx="75">
                  <c:v>6.598949049834453E-2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FF-AB4F-935C-79FA578784D3}"/>
            </c:ext>
          </c:extLst>
        </c:ser>
        <c:ser>
          <c:idx val="3"/>
          <c:order val="3"/>
          <c:tx>
            <c:strRef>
              <c:f>Tabelle1!$A$73</c:f>
              <c:strCache>
                <c:ptCount val="1"/>
                <c:pt idx="0">
                  <c:v>Bündnis 90/Die Grünen</c:v>
                </c:pt>
              </c:strCache>
            </c:strRef>
          </c:tx>
          <c:spPr>
            <a:ln w="25400" cap="rnd">
              <a:solidFill>
                <a:srgbClr val="99CD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78F-4ECE-9E23-D739AB39AD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B1F-4433-87C4-DE9CA9644F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B1F-4433-87C4-DE9CA9644F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B1F-4433-87C4-DE9CA9644FF5}"/>
                </c:ext>
              </c:extLst>
            </c:dLbl>
            <c:dLbl>
              <c:idx val="4"/>
              <c:layout>
                <c:manualLayout>
                  <c:x val="-2.5234502860423988E-2"/>
                  <c:y val="5.51160944489856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896-4F38-8BEB-924A03C001C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B1F-4433-87C4-DE9CA9644FF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3B-9E4D-B61E-213E4038A38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3B-9E4D-B61E-213E4038A38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3B-9E4D-B61E-213E4038A38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B1F-4433-87C4-DE9CA9644FF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B1F-4433-87C4-DE9CA9644FF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B1F-4433-87C4-DE9CA9644FF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B1F-4433-87C4-DE9CA9644FF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B1F-4433-87C4-DE9CA9644FF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E3-4DCF-AC3B-4DAFFF63C0E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B1F-4433-87C4-DE9CA9644FF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B1F-4433-87C4-DE9CA9644FF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B1F-4433-87C4-DE9CA9644FF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B1F-4433-87C4-DE9CA9644FF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B1F-4433-87C4-DE9CA9644FF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B1F-4433-87C4-DE9CA9644FF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F8-41AF-9B5A-5B60177CC24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F8-41AF-9B5A-5B60177CC24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F8-41AF-9B5A-5B60177CC24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F8-41AF-9B5A-5B60177CC24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F8-41AF-9B5A-5B60177CC24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74-4C19-8666-8161C5CA217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8F-4ECE-9E23-D739AB39AD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8F-4ECE-9E23-D739AB39AD0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8F-4ECE-9E23-D739AB39AD0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8F-4ECE-9E23-D739AB39AD06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A9-4D57-9C09-ECF92EB1F9C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A9-4D57-9C09-ECF92EB1F9C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A9-4D57-9C09-ECF92EB1F9C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A9-4D57-9C09-ECF92EB1F9C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A9-4D57-9C09-ECF92EB1F9C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A9-4D57-9C09-ECF92EB1F9C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96-4F38-8BEB-924A03C001CC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74-4C19-8666-8161C5CA217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74-4C19-8666-8161C5CA217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74-4C19-8666-8161C5CA217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33-4DD9-86F4-AF090735C2F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33-4DD9-86F4-AF090735C2FF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33-4DD9-86F4-AF090735C2F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33-4DD9-86F4-AF090735C2F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33-4DD9-86F4-AF090735C2F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33-4DD9-86F4-AF090735C2FF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96-4F38-8BEB-924A03C001CC}"/>
                </c:ext>
              </c:extLst>
            </c:dLbl>
            <c:dLbl>
              <c:idx val="48"/>
              <c:layout>
                <c:manualLayout>
                  <c:x val="-5.2201549766093806E-2"/>
                  <c:y val="-5.51160944489856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896-4F38-8BEB-924A03C001CC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96-4F38-8BEB-924A03C001CC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96-4F38-8BEB-924A03C001CC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96-4F38-8BEB-924A03C001CC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6A-4D19-B3F2-29994462797A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6A-4D19-B3F2-29994462797A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6A-4D19-B3F2-29994462797A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6A-4D19-B3F2-29994462797A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6A-4D19-B3F2-29994462797A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6A-4D19-B3F2-29994462797A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32-410A-8842-529882C573B3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32-410A-8842-529882C573B3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32-410A-8842-529882C573B3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32-410A-8842-529882C573B3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32-410A-8842-529882C573B3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32-410A-8842-529882C573B3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D0-4613-8425-7850A83A0BF8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D0-4613-8425-7850A83A0BF8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D0-4613-8425-7850A83A0BF8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D0-4613-8425-7850A83A0BF8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D0-4613-8425-7850A83A0BF8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D0-4613-8425-7850A83A0BF8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56-4584-BF39-BB0CBE7504AE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56-4584-BF39-BB0CBE7504AE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56-4584-BF39-BB0CBE7504AE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56-4584-BF39-BB0CBE7504AE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56-4584-BF39-BB0CBE7504AE}"/>
                </c:ext>
              </c:extLst>
            </c:dLbl>
            <c:dLbl>
              <c:idx val="7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E56-4584-BF39-BB0CBE750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27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Tabelle1!$D$73:$CA$73</c:f>
              <c:numCache>
                <c:formatCode>0%</c:formatCode>
                <c:ptCount val="76"/>
                <c:pt idx="0">
                  <c:v>0.14899796584356154</c:v>
                </c:pt>
                <c:pt idx="1">
                  <c:v>0.19088188899314484</c:v>
                </c:pt>
                <c:pt idx="2">
                  <c:v>0.14761150851093929</c:v>
                </c:pt>
                <c:pt idx="3">
                  <c:v>0.13504491810057065</c:v>
                </c:pt>
                <c:pt idx="4">
                  <c:v>8.8093133648641783E-2</c:v>
                </c:pt>
                <c:pt idx="5">
                  <c:v>0.11253170734441655</c:v>
                </c:pt>
                <c:pt idx="6">
                  <c:v>0.17417898009868865</c:v>
                </c:pt>
                <c:pt idx="7">
                  <c:v>0.22421938319127266</c:v>
                </c:pt>
                <c:pt idx="8">
                  <c:v>0.21472638142561379</c:v>
                </c:pt>
                <c:pt idx="9">
                  <c:v>0.18261620084651731</c:v>
                </c:pt>
                <c:pt idx="10">
                  <c:v>0.18107230872462357</c:v>
                </c:pt>
                <c:pt idx="11">
                  <c:v>0.1600832985499139</c:v>
                </c:pt>
                <c:pt idx="12">
                  <c:v>0.16765925808711646</c:v>
                </c:pt>
                <c:pt idx="13">
                  <c:v>0.132840636625004</c:v>
                </c:pt>
                <c:pt idx="14">
                  <c:v>0.18485144493311914</c:v>
                </c:pt>
                <c:pt idx="15">
                  <c:v>0.20956333308750336</c:v>
                </c:pt>
                <c:pt idx="16">
                  <c:v>0.26064886885602334</c:v>
                </c:pt>
                <c:pt idx="17">
                  <c:v>0.18543196496030609</c:v>
                </c:pt>
                <c:pt idx="18">
                  <c:v>0.18486968338574064</c:v>
                </c:pt>
                <c:pt idx="19">
                  <c:v>0.1845163944177319</c:v>
                </c:pt>
                <c:pt idx="20">
                  <c:v>0.23623764647738435</c:v>
                </c:pt>
                <c:pt idx="21">
                  <c:v>0.2468068575399211</c:v>
                </c:pt>
                <c:pt idx="22">
                  <c:v>0.22644764296981507</c:v>
                </c:pt>
                <c:pt idx="23">
                  <c:v>0.19731232194651618</c:v>
                </c:pt>
                <c:pt idx="24">
                  <c:v>0.20069125380103625</c:v>
                </c:pt>
                <c:pt idx="25">
                  <c:v>0.22395265398312483</c:v>
                </c:pt>
                <c:pt idx="26">
                  <c:v>0.25600987073781362</c:v>
                </c:pt>
                <c:pt idx="27">
                  <c:v>0.22942312774721382</c:v>
                </c:pt>
                <c:pt idx="28">
                  <c:v>0.21438200429498178</c:v>
                </c:pt>
                <c:pt idx="29">
                  <c:v>0.23281844783485253</c:v>
                </c:pt>
                <c:pt idx="30">
                  <c:v>0.24203520756069252</c:v>
                </c:pt>
                <c:pt idx="31">
                  <c:v>0.23375591889804592</c:v>
                </c:pt>
                <c:pt idx="32">
                  <c:v>0.20557530415859959</c:v>
                </c:pt>
                <c:pt idx="33">
                  <c:v>0.16937933927162419</c:v>
                </c:pt>
                <c:pt idx="34">
                  <c:v>0.17083764421626427</c:v>
                </c:pt>
                <c:pt idx="35">
                  <c:v>0.16488525834957132</c:v>
                </c:pt>
                <c:pt idx="36">
                  <c:v>0.22204928888248632</c:v>
                </c:pt>
                <c:pt idx="37">
                  <c:v>0.27322978435701195</c:v>
                </c:pt>
                <c:pt idx="38">
                  <c:v>0.23786063878516772</c:v>
                </c:pt>
                <c:pt idx="39">
                  <c:v>0.2185794681906813</c:v>
                </c:pt>
                <c:pt idx="40">
                  <c:v>0.17306275419326309</c:v>
                </c:pt>
                <c:pt idx="41">
                  <c:v>0.19036217638369593</c:v>
                </c:pt>
                <c:pt idx="42">
                  <c:v>0.18015878489629489</c:v>
                </c:pt>
                <c:pt idx="43">
                  <c:v>0.17021167298235199</c:v>
                </c:pt>
                <c:pt idx="44">
                  <c:v>0.1403669054976377</c:v>
                </c:pt>
                <c:pt idx="45">
                  <c:v>0.15575598068926957</c:v>
                </c:pt>
                <c:pt idx="46">
                  <c:v>0.17021619921556094</c:v>
                </c:pt>
                <c:pt idx="47">
                  <c:v>0.23698086414666739</c:v>
                </c:pt>
                <c:pt idx="48">
                  <c:v>0.31046104267889341</c:v>
                </c:pt>
                <c:pt idx="49">
                  <c:v>0.28991087200883126</c:v>
                </c:pt>
                <c:pt idx="50">
                  <c:v>0.22937037963119172</c:v>
                </c:pt>
                <c:pt idx="51">
                  <c:v>0.15833877408496166</c:v>
                </c:pt>
                <c:pt idx="52">
                  <c:v>0.16556452096944976</c:v>
                </c:pt>
                <c:pt idx="53">
                  <c:v>0.18422388988757296</c:v>
                </c:pt>
                <c:pt idx="54">
                  <c:v>0.23475524527686253</c:v>
                </c:pt>
                <c:pt idx="55">
                  <c:v>0.24825911470916326</c:v>
                </c:pt>
                <c:pt idx="56">
                  <c:v>0.22751277017181779</c:v>
                </c:pt>
                <c:pt idx="57">
                  <c:v>0.20684714858707817</c:v>
                </c:pt>
                <c:pt idx="58">
                  <c:v>0.19699220051308827</c:v>
                </c:pt>
                <c:pt idx="59">
                  <c:v>0.19068558690790866</c:v>
                </c:pt>
                <c:pt idx="60">
                  <c:v>0.18882128134293677</c:v>
                </c:pt>
                <c:pt idx="61">
                  <c:v>0.17275713783616725</c:v>
                </c:pt>
                <c:pt idx="62">
                  <c:v>0.20319281479648643</c:v>
                </c:pt>
                <c:pt idx="63">
                  <c:v>0.1314726704503397</c:v>
                </c:pt>
                <c:pt idx="64">
                  <c:v>0.11894248214618891</c:v>
                </c:pt>
                <c:pt idx="65">
                  <c:v>0.10772070739702636</c:v>
                </c:pt>
                <c:pt idx="66">
                  <c:v>0.18777224120276609</c:v>
                </c:pt>
                <c:pt idx="67">
                  <c:v>0.19866241739112533</c:v>
                </c:pt>
                <c:pt idx="68">
                  <c:v>0.18802601623042017</c:v>
                </c:pt>
                <c:pt idx="69">
                  <c:v>0.13585738463830613</c:v>
                </c:pt>
                <c:pt idx="70">
                  <c:v>0.24533191010206071</c:v>
                </c:pt>
                <c:pt idx="71">
                  <c:v>0.29781567661516656</c:v>
                </c:pt>
                <c:pt idx="72">
                  <c:v>0.28032374668702881</c:v>
                </c:pt>
                <c:pt idx="73">
                  <c:v>0.19191704850485872</c:v>
                </c:pt>
                <c:pt idx="74">
                  <c:v>0.12836417617816628</c:v>
                </c:pt>
                <c:pt idx="75">
                  <c:v>0.18902511656808793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FF-AB4F-935C-79FA578784D3}"/>
            </c:ext>
          </c:extLst>
        </c:ser>
        <c:ser>
          <c:idx val="4"/>
          <c:order val="4"/>
          <c:tx>
            <c:strRef>
              <c:f>Tabelle1!$A$74</c:f>
              <c:strCache>
                <c:ptCount val="1"/>
                <c:pt idx="0">
                  <c:v>DIE LINKE</c:v>
                </c:pt>
              </c:strCache>
            </c:strRef>
          </c:tx>
          <c:spPr>
            <a:ln w="25400" cap="rnd">
              <a:solidFill>
                <a:srgbClr val="9A3466"/>
              </a:solidFill>
              <a:round/>
            </a:ln>
            <a:effectLst/>
          </c:spPr>
          <c:marker>
            <c:symbol val="none"/>
          </c:marker>
          <c:cat>
            <c:numRef>
              <c:f>Tabelle1!$D$3:$CA$3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Tabelle1!$D$74:$CA$74</c:f>
              <c:numCache>
                <c:formatCode>0%</c:formatCode>
                <c:ptCount val="76"/>
                <c:pt idx="0">
                  <c:v>0.25312130174051795</c:v>
                </c:pt>
                <c:pt idx="1">
                  <c:v>0.14130987293689531</c:v>
                </c:pt>
                <c:pt idx="2">
                  <c:v>8.7341201595494189E-2</c:v>
                </c:pt>
                <c:pt idx="3">
                  <c:v>5.1960812003964294E-3</c:v>
                </c:pt>
                <c:pt idx="4">
                  <c:v>7.4635552677843062E-3</c:v>
                </c:pt>
                <c:pt idx="5">
                  <c:v>3.4763663664910224E-2</c:v>
                </c:pt>
                <c:pt idx="6">
                  <c:v>4.9323286875422701E-2</c:v>
                </c:pt>
                <c:pt idx="7">
                  <c:v>4.3790965639986551E-2</c:v>
                </c:pt>
                <c:pt idx="8">
                  <c:v>2.7651053231406944E-2</c:v>
                </c:pt>
                <c:pt idx="9">
                  <c:v>2.7707973379400893E-2</c:v>
                </c:pt>
                <c:pt idx="10">
                  <c:v>4.4305959469700701E-2</c:v>
                </c:pt>
                <c:pt idx="11">
                  <c:v>5.9824368010596082E-2</c:v>
                </c:pt>
                <c:pt idx="12">
                  <c:v>4.4298154526284453E-2</c:v>
                </c:pt>
                <c:pt idx="13">
                  <c:v>2.898170480155831E-2</c:v>
                </c:pt>
                <c:pt idx="14">
                  <c:v>1.6759290679946602E-2</c:v>
                </c:pt>
                <c:pt idx="15">
                  <c:v>2.183768448062319E-2</c:v>
                </c:pt>
                <c:pt idx="16">
                  <c:v>2.0581262874977756E-2</c:v>
                </c:pt>
                <c:pt idx="17">
                  <c:v>1.9607759894510444E-2</c:v>
                </c:pt>
                <c:pt idx="18">
                  <c:v>2.4714070668160636E-2</c:v>
                </c:pt>
                <c:pt idx="19">
                  <c:v>2.2567752149314262E-2</c:v>
                </c:pt>
                <c:pt idx="20">
                  <c:v>5.7601210748238311E-2</c:v>
                </c:pt>
                <c:pt idx="21">
                  <c:v>5.5763687229757802E-2</c:v>
                </c:pt>
                <c:pt idx="22">
                  <c:v>6.7500474171731856E-2</c:v>
                </c:pt>
                <c:pt idx="23">
                  <c:v>6.5113710152891691E-2</c:v>
                </c:pt>
                <c:pt idx="24">
                  <c:v>8.3002754419349734E-2</c:v>
                </c:pt>
                <c:pt idx="25">
                  <c:v>8.4699073714317966E-2</c:v>
                </c:pt>
                <c:pt idx="26">
                  <c:v>6.3247331545070298E-2</c:v>
                </c:pt>
                <c:pt idx="27">
                  <c:v>4.6587975553020446E-2</c:v>
                </c:pt>
                <c:pt idx="28">
                  <c:v>4.9672034858347751E-2</c:v>
                </c:pt>
                <c:pt idx="29">
                  <c:v>4.5512643651308589E-2</c:v>
                </c:pt>
                <c:pt idx="30">
                  <c:v>3.2306751201302983E-2</c:v>
                </c:pt>
                <c:pt idx="31">
                  <c:v>2.5344017062416797E-2</c:v>
                </c:pt>
                <c:pt idx="32">
                  <c:v>4.7246983991901227E-2</c:v>
                </c:pt>
                <c:pt idx="33">
                  <c:v>4.3991980747948106E-2</c:v>
                </c:pt>
                <c:pt idx="34">
                  <c:v>4.2613252558254829E-2</c:v>
                </c:pt>
                <c:pt idx="35">
                  <c:v>2.4383935604101716E-2</c:v>
                </c:pt>
                <c:pt idx="36">
                  <c:v>1.4665769392378097E-2</c:v>
                </c:pt>
                <c:pt idx="37">
                  <c:v>6.4489659841736907E-2</c:v>
                </c:pt>
                <c:pt idx="38">
                  <c:v>8.4338375236844162E-2</c:v>
                </c:pt>
                <c:pt idx="39">
                  <c:v>0.11386757672992633</c:v>
                </c:pt>
                <c:pt idx="40">
                  <c:v>0.13035997475800734</c:v>
                </c:pt>
                <c:pt idx="41">
                  <c:v>0.12089678996141782</c:v>
                </c:pt>
                <c:pt idx="42">
                  <c:v>6.8838209667519648E-2</c:v>
                </c:pt>
                <c:pt idx="43">
                  <c:v>4.254684579273503E-2</c:v>
                </c:pt>
                <c:pt idx="44">
                  <c:v>8.4364871271265199E-2</c:v>
                </c:pt>
                <c:pt idx="45">
                  <c:v>0.12139144149210752</c:v>
                </c:pt>
                <c:pt idx="46">
                  <c:v>0.10471964508788051</c:v>
                </c:pt>
                <c:pt idx="47">
                  <c:v>4.9607916724228415E-2</c:v>
                </c:pt>
                <c:pt idx="48">
                  <c:v>4.7342055719136363E-2</c:v>
                </c:pt>
                <c:pt idx="49">
                  <c:v>7.6645252980776041E-2</c:v>
                </c:pt>
                <c:pt idx="50">
                  <c:v>9.7471861403428603E-2</c:v>
                </c:pt>
                <c:pt idx="51">
                  <c:v>7.1737757422730808E-2</c:v>
                </c:pt>
                <c:pt idx="52">
                  <c:v>4.5555885649742688E-2</c:v>
                </c:pt>
                <c:pt idx="53">
                  <c:v>2.0027115465742432E-2</c:v>
                </c:pt>
                <c:pt idx="54">
                  <c:v>2.5730832606938606E-2</c:v>
                </c:pt>
                <c:pt idx="55">
                  <c:v>3.8687116669493773E-2</c:v>
                </c:pt>
                <c:pt idx="56">
                  <c:v>3.9737324994836155E-2</c:v>
                </c:pt>
                <c:pt idx="57">
                  <c:v>4.8401250661422764E-2</c:v>
                </c:pt>
                <c:pt idx="58">
                  <c:v>2.2944147884227408E-2</c:v>
                </c:pt>
                <c:pt idx="59">
                  <c:v>4.8099997980835488E-2</c:v>
                </c:pt>
                <c:pt idx="60">
                  <c:v>4.7429735363849257E-2</c:v>
                </c:pt>
                <c:pt idx="61">
                  <c:v>6.7115930595840381E-2</c:v>
                </c:pt>
                <c:pt idx="62">
                  <c:v>6.9595425351248907E-2</c:v>
                </c:pt>
                <c:pt idx="63">
                  <c:v>0.13926359619345663</c:v>
                </c:pt>
                <c:pt idx="64">
                  <c:v>0.1483867846570284</c:v>
                </c:pt>
                <c:pt idx="65">
                  <c:v>0.1844599490819934</c:v>
                </c:pt>
                <c:pt idx="66">
                  <c:v>0.1078489951998486</c:v>
                </c:pt>
                <c:pt idx="67">
                  <c:v>9.3167270137957559E-2</c:v>
                </c:pt>
                <c:pt idx="68">
                  <c:v>0.16279220610904324</c:v>
                </c:pt>
                <c:pt idx="69">
                  <c:v>0.22706293728721874</c:v>
                </c:pt>
                <c:pt idx="70">
                  <c:v>0.22576458994471421</c:v>
                </c:pt>
                <c:pt idx="71">
                  <c:v>0.12450253081461447</c:v>
                </c:pt>
                <c:pt idx="72">
                  <c:v>0.10260555645035621</c:v>
                </c:pt>
                <c:pt idx="73">
                  <c:v>0.10244116885035628</c:v>
                </c:pt>
                <c:pt idx="74">
                  <c:v>7.0356594786096432E-2</c:v>
                </c:pt>
                <c:pt idx="75">
                  <c:v>4.527798371038147E-2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FF-AB4F-935C-79FA578784D3}"/>
            </c:ext>
          </c:extLst>
        </c:ser>
        <c:ser>
          <c:idx val="5"/>
          <c:order val="5"/>
          <c:tx>
            <c:strRef>
              <c:f>Tabelle1!$A$75</c:f>
              <c:strCache>
                <c:ptCount val="1"/>
                <c:pt idx="0">
                  <c:v>Alternative für Deutschland (AFD)</c:v>
                </c:pt>
              </c:strCache>
            </c:strRef>
          </c:tx>
          <c:spPr>
            <a:ln w="25400" cap="rnd">
              <a:solidFill>
                <a:srgbClr val="9EDCFF"/>
              </a:solidFill>
              <a:round/>
            </a:ln>
            <a:effectLst/>
          </c:spPr>
          <c:marker>
            <c:symbol val="none"/>
          </c:marker>
          <c:cat>
            <c:numRef>
              <c:f>Tabelle1!$D$3:$CA$3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Tabelle1!$D$75:$CA$75</c:f>
              <c:numCache>
                <c:formatCode>0%</c:formatCode>
                <c:ptCount val="76"/>
                <c:pt idx="0">
                  <c:v>4.7962515301811746E-2</c:v>
                </c:pt>
                <c:pt idx="1">
                  <c:v>3.1718609317311311E-2</c:v>
                </c:pt>
                <c:pt idx="2">
                  <c:v>2.3169986450526432E-2</c:v>
                </c:pt>
                <c:pt idx="3">
                  <c:v>1.3362230544897236E-2</c:v>
                </c:pt>
                <c:pt idx="4">
                  <c:v>1.628756598154435E-2</c:v>
                </c:pt>
                <c:pt idx="5">
                  <c:v>1.8225038886546908E-2</c:v>
                </c:pt>
                <c:pt idx="6">
                  <c:v>6.3668719940223523E-2</c:v>
                </c:pt>
                <c:pt idx="7">
                  <c:v>5.3105275161485936E-2</c:v>
                </c:pt>
                <c:pt idx="8">
                  <c:v>4.7165725455607113E-2</c:v>
                </c:pt>
                <c:pt idx="9">
                  <c:v>6.9343070337229322E-3</c:v>
                </c:pt>
                <c:pt idx="10">
                  <c:v>1.9544742179181462E-2</c:v>
                </c:pt>
                <c:pt idx="11">
                  <c:v>3.9899469703885658E-2</c:v>
                </c:pt>
                <c:pt idx="12">
                  <c:v>4.6505074389816575E-2</c:v>
                </c:pt>
                <c:pt idx="13">
                  <c:v>0.11534505524282093</c:v>
                </c:pt>
                <c:pt idx="14">
                  <c:v>9.8852911545806485E-2</c:v>
                </c:pt>
                <c:pt idx="15">
                  <c:v>0.12674940403394402</c:v>
                </c:pt>
                <c:pt idx="16">
                  <c:v>4.4753635938053572E-2</c:v>
                </c:pt>
                <c:pt idx="17">
                  <c:v>5.1420826155586623E-2</c:v>
                </c:pt>
                <c:pt idx="18">
                  <c:v>3.147644672625393E-2</c:v>
                </c:pt>
                <c:pt idx="19">
                  <c:v>2.4259699580258157E-2</c:v>
                </c:pt>
                <c:pt idx="20">
                  <c:v>1.0415279158235469E-2</c:v>
                </c:pt>
                <c:pt idx="21">
                  <c:v>2.6550260116593664E-2</c:v>
                </c:pt>
                <c:pt idx="22">
                  <c:v>2.1695652893957185E-2</c:v>
                </c:pt>
                <c:pt idx="23">
                  <c:v>2.9443488601294938E-2</c:v>
                </c:pt>
                <c:pt idx="24">
                  <c:v>1.5766701024327284E-2</c:v>
                </c:pt>
                <c:pt idx="25">
                  <c:v>3.3767391116228326E-2</c:v>
                </c:pt>
                <c:pt idx="26">
                  <c:v>4.4651478162219552E-2</c:v>
                </c:pt>
                <c:pt idx="27">
                  <c:v>8.6335754072503157E-2</c:v>
                </c:pt>
                <c:pt idx="28">
                  <c:v>7.3873884158908804E-2</c:v>
                </c:pt>
                <c:pt idx="29">
                  <c:v>7.4062763193920841E-2</c:v>
                </c:pt>
                <c:pt idx="30">
                  <c:v>3.6300334955692612E-2</c:v>
                </c:pt>
                <c:pt idx="31">
                  <c:v>6.1747255718451931E-2</c:v>
                </c:pt>
                <c:pt idx="32">
                  <c:v>4.5717345397063645E-2</c:v>
                </c:pt>
                <c:pt idx="33">
                  <c:v>7.2413770932486937E-2</c:v>
                </c:pt>
                <c:pt idx="34">
                  <c:v>3.4301567338378955E-2</c:v>
                </c:pt>
                <c:pt idx="35">
                  <c:v>4.2194305552426224E-2</c:v>
                </c:pt>
                <c:pt idx="36">
                  <c:v>1.2029430562792492E-2</c:v>
                </c:pt>
                <c:pt idx="37">
                  <c:v>4.2380971821771654E-2</c:v>
                </c:pt>
                <c:pt idx="38">
                  <c:v>6.3058359899299157E-2</c:v>
                </c:pt>
                <c:pt idx="39">
                  <c:v>7.8483917641297349E-2</c:v>
                </c:pt>
                <c:pt idx="40">
                  <c:v>9.4031926086521403E-2</c:v>
                </c:pt>
                <c:pt idx="41">
                  <c:v>7.044105973626176E-2</c:v>
                </c:pt>
                <c:pt idx="42">
                  <c:v>6.4589669945809086E-2</c:v>
                </c:pt>
                <c:pt idx="43">
                  <c:v>5.1245369603397969E-2</c:v>
                </c:pt>
                <c:pt idx="44">
                  <c:v>6.3191689334598164E-2</c:v>
                </c:pt>
                <c:pt idx="45">
                  <c:v>6.2688906831164307E-2</c:v>
                </c:pt>
                <c:pt idx="46">
                  <c:v>6.7281436145598741E-2</c:v>
                </c:pt>
                <c:pt idx="47">
                  <c:v>7.6563645778279094E-2</c:v>
                </c:pt>
                <c:pt idx="48">
                  <c:v>4.8069422420368206E-2</c:v>
                </c:pt>
                <c:pt idx="49">
                  <c:v>3.1269726355526349E-2</c:v>
                </c:pt>
                <c:pt idx="50">
                  <c:v>4.2615607326839409E-2</c:v>
                </c:pt>
                <c:pt idx="51">
                  <c:v>7.7171844992344862E-2</c:v>
                </c:pt>
                <c:pt idx="52">
                  <c:v>0.16751240599131803</c:v>
                </c:pt>
                <c:pt idx="53">
                  <c:v>0.17045386601940074</c:v>
                </c:pt>
                <c:pt idx="54">
                  <c:v>0.15853040363765014</c:v>
                </c:pt>
                <c:pt idx="55">
                  <c:v>0.13299596940887379</c:v>
                </c:pt>
                <c:pt idx="56">
                  <c:v>9.2228327008764488E-2</c:v>
                </c:pt>
                <c:pt idx="57">
                  <c:v>9.1070120490390705E-2</c:v>
                </c:pt>
                <c:pt idx="58">
                  <c:v>5.806654266408609E-2</c:v>
                </c:pt>
                <c:pt idx="59">
                  <c:v>8.160040523061815E-2</c:v>
                </c:pt>
                <c:pt idx="60">
                  <c:v>0.13614231127030674</c:v>
                </c:pt>
                <c:pt idx="61">
                  <c:v>0.1264634328730728</c:v>
                </c:pt>
                <c:pt idx="62">
                  <c:v>0.1077854652930486</c:v>
                </c:pt>
                <c:pt idx="63">
                  <c:v>9.1884217051903208E-2</c:v>
                </c:pt>
                <c:pt idx="64">
                  <c:v>9.966410195230975E-2</c:v>
                </c:pt>
                <c:pt idx="65">
                  <c:v>0.10474416275821033</c:v>
                </c:pt>
                <c:pt idx="66">
                  <c:v>3.530894896373097E-2</c:v>
                </c:pt>
                <c:pt idx="67">
                  <c:v>1.2841526714669023E-2</c:v>
                </c:pt>
                <c:pt idx="68">
                  <c:v>0</c:v>
                </c:pt>
                <c:pt idx="69">
                  <c:v>1.8764402776158567E-2</c:v>
                </c:pt>
                <c:pt idx="70">
                  <c:v>2.4983219345943733E-2</c:v>
                </c:pt>
                <c:pt idx="71">
                  <c:v>6.0275783974443088E-2</c:v>
                </c:pt>
                <c:pt idx="72">
                  <c:v>8.8606025226914298E-2</c:v>
                </c:pt>
                <c:pt idx="73">
                  <c:v>9.7806134817914461E-2</c:v>
                </c:pt>
                <c:pt idx="74">
                  <c:v>0.12922662232042317</c:v>
                </c:pt>
                <c:pt idx="75">
                  <c:v>9.4950976508942034E-2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FF-AB4F-935C-79FA57878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815008"/>
        <c:axId val="422815336"/>
      </c:lineChart>
      <c:dateAx>
        <c:axId val="422815008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36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204B7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815336"/>
        <c:crosses val="autoZero"/>
        <c:auto val="0"/>
        <c:lblOffset val="100"/>
        <c:baseTimeUnit val="days"/>
        <c:majorUnit val="2"/>
        <c:majorTimeUnit val="days"/>
      </c:dateAx>
      <c:valAx>
        <c:axId val="422815336"/>
        <c:scaling>
          <c:orientation val="minMax"/>
          <c:max val="0.70000000000000007"/>
          <c:min val="0"/>
        </c:scaling>
        <c:delete val="0"/>
        <c:axPos val="l"/>
        <c:majorGridlines>
          <c:spPr>
            <a:ln w="9525" cap="flat" cmpd="sng" algn="ctr">
              <a:solidFill>
                <a:srgbClr val="B3D3EA">
                  <a:lumMod val="25000"/>
                  <a:alpha val="30000"/>
                </a:srgb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815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5599493375109"/>
          <c:y val="0.74944476467509868"/>
          <c:w val="0.72490342636826832"/>
          <c:h val="0.1831259708394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4274F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9776461834714"/>
          <c:y val="0.10952601660563667"/>
          <c:w val="0.73641688088955193"/>
          <c:h val="0.70157714370217827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1D43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3-4FB1-A57C-40F5B50EEDB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3-4FB1-A57C-40F5B50EEDB3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D3-4FB1-A57C-40F5B50EEDB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D3-4FB1-A57C-40F5B50EE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D3-4FB1-A57C-40F5B50EE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632-4CD4-A9C7-DDD545AFAE8C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9E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32-4CD4-A9C7-DDD545AFAE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72</c:v>
                </c:pt>
                <c:pt idx="1">
                  <c:v>53</c:v>
                </c:pt>
                <c:pt idx="2">
                  <c:v>49</c:v>
                </c:pt>
                <c:pt idx="3">
                  <c:v>26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2-4CD4-A9C7-DDD545AFA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336704"/>
        <c:axId val="9338240"/>
      </c:barChart>
      <c:catAx>
        <c:axId val="9336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338240"/>
        <c:crosses val="autoZero"/>
        <c:auto val="1"/>
        <c:lblAlgn val="ctr"/>
        <c:lblOffset val="100"/>
        <c:noMultiLvlLbl val="0"/>
      </c:catAx>
      <c:valAx>
        <c:axId val="93382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933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C418-4425-8196-09AFE21F116D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AA00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18-4425-8196-09AFE21F1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74</c:v>
                </c:pt>
                <c:pt idx="1">
                  <c:v>64</c:v>
                </c:pt>
                <c:pt idx="2">
                  <c:v>48</c:v>
                </c:pt>
                <c:pt idx="3">
                  <c:v>27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18-4425-8196-09AFE21F1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206016"/>
        <c:axId val="9216000"/>
      </c:barChart>
      <c:catAx>
        <c:axId val="920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216000"/>
        <c:crosses val="autoZero"/>
        <c:auto val="1"/>
        <c:lblAlgn val="ctr"/>
        <c:lblOffset val="100"/>
        <c:noMultiLvlLbl val="0"/>
      </c:catAx>
      <c:valAx>
        <c:axId val="92160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920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E360-40E0-B86D-F727FE804ACA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33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360-40E0-B86D-F727FE804A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69</c:v>
                </c:pt>
                <c:pt idx="1">
                  <c:v>57</c:v>
                </c:pt>
                <c:pt idx="2">
                  <c:v>42</c:v>
                </c:pt>
                <c:pt idx="3">
                  <c:v>28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60-40E0-B86D-F727FE804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89344"/>
        <c:axId val="44495232"/>
      </c:barChart>
      <c:catAx>
        <c:axId val="4448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495232"/>
        <c:crosses val="autoZero"/>
        <c:auto val="1"/>
        <c:lblAlgn val="ctr"/>
        <c:lblOffset val="100"/>
        <c:noMultiLvlLbl val="0"/>
      </c:catAx>
      <c:valAx>
        <c:axId val="444952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44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10BF-4D5F-B5D6-8C21F5288D0A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BF-4D5F-B5D6-8C21F5288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65</c:v>
                </c:pt>
                <c:pt idx="1">
                  <c:v>49</c:v>
                </c:pt>
                <c:pt idx="2">
                  <c:v>28</c:v>
                </c:pt>
                <c:pt idx="3">
                  <c:v>23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BF-4D5F-B5D6-8C21F5288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5207552"/>
        <c:axId val="45209088"/>
      </c:barChart>
      <c:catAx>
        <c:axId val="45207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09088"/>
        <c:crosses val="autoZero"/>
        <c:auto val="1"/>
        <c:lblAlgn val="ctr"/>
        <c:lblOffset val="100"/>
        <c:noMultiLvlLbl val="0"/>
      </c:catAx>
      <c:valAx>
        <c:axId val="452090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52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841D-4209-813D-E85AD1D760B1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1D-4209-813D-E85AD1D760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68</c:v>
                </c:pt>
                <c:pt idx="1">
                  <c:v>55</c:v>
                </c:pt>
                <c:pt idx="2">
                  <c:v>36</c:v>
                </c:pt>
                <c:pt idx="3">
                  <c:v>36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1D-4209-813D-E85AD1D7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941696"/>
        <c:axId val="44943232"/>
      </c:barChart>
      <c:catAx>
        <c:axId val="44941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943232"/>
        <c:crosses val="autoZero"/>
        <c:auto val="1"/>
        <c:lblAlgn val="ctr"/>
        <c:lblOffset val="100"/>
        <c:noMultiLvlLbl val="0"/>
      </c:catAx>
      <c:valAx>
        <c:axId val="449432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49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F4F0-4352-AF63-77BB76A274CB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F0-4352-AF63-77BB76A27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69</c:v>
                </c:pt>
                <c:pt idx="1">
                  <c:v>51</c:v>
                </c:pt>
                <c:pt idx="2">
                  <c:v>40</c:v>
                </c:pt>
                <c:pt idx="3">
                  <c:v>26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F0-4352-AF63-77BB76A27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5095552"/>
        <c:axId val="45105536"/>
      </c:barChart>
      <c:catAx>
        <c:axId val="4509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105536"/>
        <c:crosses val="autoZero"/>
        <c:auto val="1"/>
        <c:lblAlgn val="ctr"/>
        <c:lblOffset val="100"/>
        <c:noMultiLvlLbl val="0"/>
      </c:catAx>
      <c:valAx>
        <c:axId val="451055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509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Tabelle1!$A$2:$A$6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DDBB-420E-8716-F9FD521ED873}"/>
            </c:ext>
          </c:extLst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BB-420E-8716-F9FD521ED8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Tabelle1!$B$2:$B$6</c:f>
              <c:numCache>
                <c:formatCode>General</c:formatCode>
                <c:ptCount val="5"/>
                <c:pt idx="0">
                  <c:v>67</c:v>
                </c:pt>
                <c:pt idx="1">
                  <c:v>54</c:v>
                </c:pt>
                <c:pt idx="2">
                  <c:v>34</c:v>
                </c:pt>
                <c:pt idx="3">
                  <c:v>33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B-420E-8716-F9FD521E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5044864"/>
        <c:axId val="45046400"/>
      </c:barChart>
      <c:catAx>
        <c:axId val="45044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046400"/>
        <c:crosses val="autoZero"/>
        <c:auto val="1"/>
        <c:lblAlgn val="ctr"/>
        <c:lblOffset val="100"/>
        <c:noMultiLvlLbl val="0"/>
      </c:catAx>
      <c:valAx>
        <c:axId val="450464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504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9EE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B3-4303-B528-5E1FCFA3AB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54</c:v>
                </c:pt>
                <c:pt idx="1">
                  <c:v>26</c:v>
                </c:pt>
                <c:pt idx="2">
                  <c:v>25</c:v>
                </c:pt>
                <c:pt idx="3">
                  <c:v>22</c:v>
                </c:pt>
                <c:pt idx="4">
                  <c:v>6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B3-4303-B528-5E1FCFA3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5244416"/>
        <c:axId val="45245952"/>
      </c:barChart>
      <c:catAx>
        <c:axId val="45244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45952"/>
        <c:crosses val="autoZero"/>
        <c:auto val="1"/>
        <c:lblAlgn val="ctr"/>
        <c:lblOffset val="100"/>
        <c:noMultiLvlLbl val="0"/>
      </c:catAx>
      <c:valAx>
        <c:axId val="452459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52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AA00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C0-4769-B0AD-B5191F7F98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55</c:v>
                </c:pt>
                <c:pt idx="1">
                  <c:v>35</c:v>
                </c:pt>
                <c:pt idx="2">
                  <c:v>13</c:v>
                </c:pt>
                <c:pt idx="3">
                  <c:v>22</c:v>
                </c:pt>
                <c:pt idx="4">
                  <c:v>6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C0-4769-B0AD-B5191F7F9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351680"/>
        <c:axId val="47357952"/>
      </c:barChart>
      <c:catAx>
        <c:axId val="47351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357952"/>
        <c:crosses val="autoZero"/>
        <c:auto val="1"/>
        <c:lblAlgn val="ctr"/>
        <c:lblOffset val="100"/>
        <c:noMultiLvlLbl val="0"/>
      </c:catAx>
      <c:valAx>
        <c:axId val="473579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735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4643482064742"/>
          <c:y val="8.7982367110400889E-2"/>
          <c:w val="0.76381069553805769"/>
          <c:h val="0.5132217224949891"/>
        </c:manualLayout>
      </c:layout>
      <c:lineChart>
        <c:grouping val="standard"/>
        <c:varyColors val="0"/>
        <c:ser>
          <c:idx val="0"/>
          <c:order val="0"/>
          <c:tx>
            <c:strRef>
              <c:f>Tabelle2!$A$22</c:f>
              <c:strCache>
                <c:ptCount val="1"/>
                <c:pt idx="0">
                  <c:v>Sehr großes/großes Vertrauen</c:v>
                </c:pt>
              </c:strCache>
            </c:strRef>
          </c:tx>
          <c:spPr>
            <a:ln w="25400" cap="rnd">
              <a:solidFill>
                <a:srgbClr val="99CD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25E-44C6-8412-BF8439780D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B72-409E-9EFC-319EFB0C81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B72-409E-9EFC-319EFB0C81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B72-409E-9EFC-319EFB0C81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B72-409E-9EFC-319EFB0C81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B72-409E-9EFC-319EFB0C81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B72-409E-9EFC-319EFB0C81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B72-409E-9EFC-319EFB0C8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B72-409E-9EFC-319EFB0C81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B72-409E-9EFC-319EFB0C81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B72-409E-9EFC-319EFB0C81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B72-409E-9EFC-319EFB0C811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B72-409E-9EFC-319EFB0C811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B72-409E-9EFC-319EFB0C811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B72-409E-9EFC-319EFB0C811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B72-409E-9EFC-319EFB0C811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B72-409E-9EFC-319EFB0C811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B72-409E-9EFC-319EFB0C811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B72-409E-9EFC-319EFB0C811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B72-409E-9EFC-319EFB0C811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C-479E-943F-43792BB4B0E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60-4264-8DA2-F3E052179D2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60-4264-8DA2-F3E052179D2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60-4264-8DA2-F3E052179D2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60-4264-8DA2-F3E052179D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1-4530-B1AA-D41E4C550B1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EA-4D7F-AD9E-6F5B25653B7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41-4530-B1AA-D41E4C550B1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41-4530-B1AA-D41E4C550B1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41-4530-B1AA-D41E4C550B1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41-4530-B1AA-D41E4C550B1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9C-473E-A8E8-B4A2860120E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9C-473E-A8E8-B4A2860120E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9C-473E-A8E8-B4A2860120E6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9C-473E-A8E8-B4A2860120E6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9C-473E-A8E8-B4A2860120E6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C-473E-A8E8-B4A2860120E6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D-42FA-9590-5277629A8601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D-42FA-9590-5277629A8601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D-42FA-9590-5277629A8601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D-42FA-9590-5277629A8601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EA-4D7F-AD9E-6F5B25653B73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EA-4D7F-AD9E-6F5B25653B73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EA-4D7F-AD9E-6F5B25653B73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A-4D7F-AD9E-6F5B25653B73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EA-4D7F-AD9E-6F5B25653B73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EA-4D7F-AD9E-6F5B25653B73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9C-4F6E-B73A-DF6C048F263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9C-4F6E-B73A-DF6C048F263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9C-4F6E-B73A-DF6C048F263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9C-4F6E-B73A-DF6C048F263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C-4F6E-B73A-DF6C048F2634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5E-44C6-8412-BF8439780DA9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5E-44C6-8412-BF8439780DA9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5E-44C6-8412-BF8439780DA9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5E-44C6-8412-BF8439780DA9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5E-44C6-8412-BF8439780DA9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E-44C6-8412-BF8439780DA9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C-479E-943F-43792BB4B0E1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C-479E-943F-43792BB4B0E1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C-479E-943F-43792BB4B0E1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C-479E-943F-43792BB4B0E1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0C-479E-943F-43792BB4B0E1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DC-423A-AD8C-473AEB44F5FC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DC-423A-AD8C-473AEB44F5F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DC-423A-AD8C-473AEB44F5FC}"/>
                </c:ext>
              </c:extLst>
            </c:dLbl>
            <c:dLbl>
              <c:idx val="6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CDC-423A-AD8C-473AEB44F5FC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DC-423A-AD8C-473AEB44F5FC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DC-423A-AD8C-473AEB44F5FC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A-4E20-8F67-4D1BC8405926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A-4E20-8F67-4D1BC8405926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CA-4E20-8F67-4D1BC8405926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CA-4E20-8F67-4D1BC8405926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A-4E20-8F67-4D1BC8405926}"/>
                </c:ext>
              </c:extLst>
            </c:dLbl>
            <c:dLbl>
              <c:idx val="7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CA-4E20-8F67-4D1BC84059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27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Tabelle2!$D$3:$CA$3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Tabelle2!$D$23:$CA$23</c:f>
              <c:numCache>
                <c:formatCode>#,##0%</c:formatCode>
                <c:ptCount val="76"/>
                <c:pt idx="0">
                  <c:v>0.60769398399999996</c:v>
                </c:pt>
                <c:pt idx="1">
                  <c:v>0.66276678020000002</c:v>
                </c:pt>
                <c:pt idx="2">
                  <c:v>0.69700672800000008</c:v>
                </c:pt>
                <c:pt idx="3">
                  <c:v>0.69332973350000004</c:v>
                </c:pt>
                <c:pt idx="4">
                  <c:v>0.68840530970000002</c:v>
                </c:pt>
                <c:pt idx="5">
                  <c:v>0.66032303879999998</c:v>
                </c:pt>
                <c:pt idx="6">
                  <c:v>0.63893103490000003</c:v>
                </c:pt>
                <c:pt idx="7">
                  <c:v>0.65160090989999997</c:v>
                </c:pt>
                <c:pt idx="8">
                  <c:v>0.61379950760000002</c:v>
                </c:pt>
                <c:pt idx="9">
                  <c:v>0.64109549300000002</c:v>
                </c:pt>
                <c:pt idx="10">
                  <c:v>0.64170762179999996</c:v>
                </c:pt>
                <c:pt idx="11">
                  <c:v>0.70718066699999993</c:v>
                </c:pt>
                <c:pt idx="12">
                  <c:v>0.73929318199999994</c:v>
                </c:pt>
                <c:pt idx="13">
                  <c:v>0.67788896779999996</c:v>
                </c:pt>
                <c:pt idx="14">
                  <c:v>0.62957371409999996</c:v>
                </c:pt>
                <c:pt idx="15">
                  <c:v>0.6549666261999999</c:v>
                </c:pt>
                <c:pt idx="16">
                  <c:v>0.70206135729999997</c:v>
                </c:pt>
                <c:pt idx="17">
                  <c:v>0.71015689289999995</c:v>
                </c:pt>
                <c:pt idx="18">
                  <c:v>0.65526063690000003</c:v>
                </c:pt>
                <c:pt idx="19">
                  <c:v>0.70369897390000002</c:v>
                </c:pt>
                <c:pt idx="20">
                  <c:v>0.77923902010000001</c:v>
                </c:pt>
                <c:pt idx="21">
                  <c:v>0.76367954463025545</c:v>
                </c:pt>
                <c:pt idx="22">
                  <c:v>0.76273158586066248</c:v>
                </c:pt>
                <c:pt idx="23">
                  <c:v>0.76518467414503377</c:v>
                </c:pt>
                <c:pt idx="24">
                  <c:v>0.68242436567875653</c:v>
                </c:pt>
                <c:pt idx="25">
                  <c:v>0.65705108484618546</c:v>
                </c:pt>
                <c:pt idx="26">
                  <c:v>0.60680779356057846</c:v>
                </c:pt>
                <c:pt idx="27">
                  <c:v>0.67737311646452436</c:v>
                </c:pt>
                <c:pt idx="28">
                  <c:v>0.65503804801350785</c:v>
                </c:pt>
                <c:pt idx="29">
                  <c:v>0.65623195047174621</c:v>
                </c:pt>
                <c:pt idx="30">
                  <c:v>0.65042230227734055</c:v>
                </c:pt>
                <c:pt idx="31">
                  <c:v>0.66246192574616314</c:v>
                </c:pt>
                <c:pt idx="32">
                  <c:v>0.62364091407150513</c:v>
                </c:pt>
                <c:pt idx="33">
                  <c:v>0.60891933074032301</c:v>
                </c:pt>
                <c:pt idx="34">
                  <c:v>0.61404114483431937</c:v>
                </c:pt>
                <c:pt idx="35">
                  <c:v>0.66950863866767762</c:v>
                </c:pt>
                <c:pt idx="36">
                  <c:v>0.70873940827465498</c:v>
                </c:pt>
                <c:pt idx="37">
                  <c:v>0.69656797872766574</c:v>
                </c:pt>
                <c:pt idx="38">
                  <c:v>0.62720456022444759</c:v>
                </c:pt>
                <c:pt idx="39">
                  <c:v>0.63581188343216133</c:v>
                </c:pt>
                <c:pt idx="40">
                  <c:v>0.61843812159864375</c:v>
                </c:pt>
                <c:pt idx="41">
                  <c:v>0.67469253296956178</c:v>
                </c:pt>
                <c:pt idx="42">
                  <c:v>0.67876266072085079</c:v>
                </c:pt>
                <c:pt idx="43">
                  <c:v>0.68433669637029526</c:v>
                </c:pt>
                <c:pt idx="44">
                  <c:v>0.65057174706228726</c:v>
                </c:pt>
                <c:pt idx="45">
                  <c:v>0.63257155428912604</c:v>
                </c:pt>
                <c:pt idx="46">
                  <c:v>0.63610954589395907</c:v>
                </c:pt>
                <c:pt idx="47">
                  <c:v>0.66318815005279463</c:v>
                </c:pt>
                <c:pt idx="48">
                  <c:v>0.7008665429654003</c:v>
                </c:pt>
                <c:pt idx="49">
                  <c:v>0.66303423760992641</c:v>
                </c:pt>
                <c:pt idx="50">
                  <c:v>0.65649440777529922</c:v>
                </c:pt>
                <c:pt idx="51">
                  <c:v>0.59135839505437282</c:v>
                </c:pt>
                <c:pt idx="52">
                  <c:v>0.62732786149738207</c:v>
                </c:pt>
                <c:pt idx="53">
                  <c:v>0.66211379509124157</c:v>
                </c:pt>
                <c:pt idx="54">
                  <c:v>0.65068168594825826</c:v>
                </c:pt>
                <c:pt idx="55">
                  <c:v>0.60043312247583891</c:v>
                </c:pt>
                <c:pt idx="56">
                  <c:v>0.56781745697653196</c:v>
                </c:pt>
                <c:pt idx="57">
                  <c:v>0.64051413328898643</c:v>
                </c:pt>
                <c:pt idx="58">
                  <c:v>0.7029660698197886</c:v>
                </c:pt>
                <c:pt idx="59">
                  <c:v>0.71879489382526229</c:v>
                </c:pt>
                <c:pt idx="60">
                  <c:v>0.67817386025239035</c:v>
                </c:pt>
                <c:pt idx="61">
                  <c:v>0.70794278547231504</c:v>
                </c:pt>
                <c:pt idx="62">
                  <c:v>0.79874011044808735</c:v>
                </c:pt>
                <c:pt idx="63">
                  <c:v>0.75699898393166409</c:v>
                </c:pt>
                <c:pt idx="64">
                  <c:v>0.71328320100071507</c:v>
                </c:pt>
                <c:pt idx="65">
                  <c:v>0.54176682527394171</c:v>
                </c:pt>
                <c:pt idx="66">
                  <c:v>0.47053627377267143</c:v>
                </c:pt>
                <c:pt idx="67">
                  <c:v>0.44990746276574678</c:v>
                </c:pt>
                <c:pt idx="68">
                  <c:v>0.54153766751028165</c:v>
                </c:pt>
                <c:pt idx="69">
                  <c:v>0.60905988506068254</c:v>
                </c:pt>
                <c:pt idx="70">
                  <c:v>0.65641508981086294</c:v>
                </c:pt>
                <c:pt idx="71">
                  <c:v>0.63937539897982443</c:v>
                </c:pt>
                <c:pt idx="72">
                  <c:v>0.65240638490033076</c:v>
                </c:pt>
                <c:pt idx="73">
                  <c:v>0.66528481329773081</c:v>
                </c:pt>
                <c:pt idx="74">
                  <c:v>0.67247460440278684</c:v>
                </c:pt>
                <c:pt idx="75">
                  <c:v>0.66115268479405942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11-1748-BA90-B47D0FC749EB}"/>
            </c:ext>
          </c:extLst>
        </c:ser>
        <c:ser>
          <c:idx val="1"/>
          <c:order val="1"/>
          <c:tx>
            <c:strRef>
              <c:f>Tabelle2!$A$24</c:f>
              <c:strCache>
                <c:ptCount val="1"/>
                <c:pt idx="0">
                  <c:v>Wenig/gar kein Vertauen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25E-44C6-8412-BF8439780D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72-409E-9EFC-319EFB0C81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2-409E-9EFC-319EFB0C81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72-409E-9EFC-319EFB0C81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72-409E-9EFC-319EFB0C81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72-409E-9EFC-319EFB0C81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72-409E-9EFC-319EFB0C81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72-409E-9EFC-319EFB0C81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41-4530-B1AA-D41E4C550B1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72-409E-9EFC-319EFB0C81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72-409E-9EFC-319EFB0C81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72-409E-9EFC-319EFB0C811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60-4264-8DA2-F3E052179D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72-409E-9EFC-319EFB0C811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72-409E-9EFC-319EFB0C811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B72-409E-9EFC-319EFB0C811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72-409E-9EFC-319EFB0C811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72-409E-9EFC-319EFB0C811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72-409E-9EFC-319EFB0C811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B72-409E-9EFC-319EFB0C811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C-479E-943F-43792BB4B0E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60-4264-8DA2-F3E052179D2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60-4264-8DA2-F3E052179D2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60-4264-8DA2-F3E052179D2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60-4264-8DA2-F3E052179D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41-4530-B1AA-D41E4C550B1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EA-4D7F-AD9E-6F5B25653B7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41-4530-B1AA-D41E4C550B1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41-4530-B1AA-D41E4C550B1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41-4530-B1AA-D41E4C550B1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41-4530-B1AA-D41E4C550B1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9C-473E-A8E8-B4A2860120E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9C-473E-A8E8-B4A2860120E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9C-473E-A8E8-B4A2860120E6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9C-473E-A8E8-B4A2860120E6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9C-473E-A8E8-B4A2860120E6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9C-473E-A8E8-B4A2860120E6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D-42FA-9590-5277629A8601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9D-42FA-9590-5277629A8601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9D-42FA-9590-5277629A8601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9D-42FA-9590-5277629A8601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EA-4D7F-AD9E-6F5B25653B73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EA-4D7F-AD9E-6F5B25653B73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EA-4D7F-AD9E-6F5B25653B73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EA-4D7F-AD9E-6F5B25653B73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EA-4D7F-AD9E-6F5B25653B73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EA-4D7F-AD9E-6F5B25653B73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9C-4F6E-B73A-DF6C048F263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9C-4F6E-B73A-DF6C048F263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9C-4F6E-B73A-DF6C048F263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9C-4F6E-B73A-DF6C048F263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9C-4F6E-B73A-DF6C048F2634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5E-44C6-8412-BF8439780DA9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5E-44C6-8412-BF8439780DA9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5E-44C6-8412-BF8439780DA9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5E-44C6-8412-BF8439780DA9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5E-44C6-8412-BF8439780DA9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5E-44C6-8412-BF8439780DA9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C-479E-943F-43792BB4B0E1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C-479E-943F-43792BB4B0E1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0C-479E-943F-43792BB4B0E1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0C-479E-943F-43792BB4B0E1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0C-479E-943F-43792BB4B0E1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DC-423A-AD8C-473AEB44F5FC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DC-423A-AD8C-473AEB44F5F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DC-423A-AD8C-473AEB44F5FC}"/>
                </c:ext>
              </c:extLst>
            </c:dLbl>
            <c:dLbl>
              <c:idx val="6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DC-423A-AD8C-473AEB44F5FC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DC-423A-AD8C-473AEB44F5FC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DC-423A-AD8C-473AEB44F5FC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CA-4E20-8F67-4D1BC8405926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CA-4E20-8F67-4D1BC8405926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CA-4E20-8F67-4D1BC8405926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CA-4E20-8F67-4D1BC8405926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CA-4E20-8F67-4D1BC8405926}"/>
                </c:ext>
              </c:extLst>
            </c:dLbl>
            <c:dLbl>
              <c:idx val="75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6CA-4E20-8F67-4D1BC84059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274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Tabelle2!$D$3:$CA$3</c:f>
              <c:numCache>
                <c:formatCode>d\-mmm</c:formatCode>
                <c:ptCount val="76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43927</c:v>
                </c:pt>
                <c:pt idx="7">
                  <c:v>43928</c:v>
                </c:pt>
                <c:pt idx="8">
                  <c:v>43929</c:v>
                </c:pt>
                <c:pt idx="9">
                  <c:v>43930</c:v>
                </c:pt>
                <c:pt idx="10">
                  <c:v>43935</c:v>
                </c:pt>
                <c:pt idx="11">
                  <c:v>43936</c:v>
                </c:pt>
                <c:pt idx="12">
                  <c:v>43937</c:v>
                </c:pt>
                <c:pt idx="13">
                  <c:v>43938</c:v>
                </c:pt>
                <c:pt idx="14">
                  <c:v>43939</c:v>
                </c:pt>
                <c:pt idx="15">
                  <c:v>43941</c:v>
                </c:pt>
                <c:pt idx="16">
                  <c:v>43942</c:v>
                </c:pt>
                <c:pt idx="17">
                  <c:v>43943</c:v>
                </c:pt>
                <c:pt idx="18">
                  <c:v>43944</c:v>
                </c:pt>
                <c:pt idx="19">
                  <c:v>43945</c:v>
                </c:pt>
                <c:pt idx="20">
                  <c:v>43946</c:v>
                </c:pt>
                <c:pt idx="21">
                  <c:v>43948</c:v>
                </c:pt>
                <c:pt idx="22">
                  <c:v>43949</c:v>
                </c:pt>
                <c:pt idx="23">
                  <c:v>43950</c:v>
                </c:pt>
                <c:pt idx="24">
                  <c:v>43951</c:v>
                </c:pt>
                <c:pt idx="25">
                  <c:v>43953</c:v>
                </c:pt>
                <c:pt idx="26">
                  <c:v>43955</c:v>
                </c:pt>
                <c:pt idx="27">
                  <c:v>43956</c:v>
                </c:pt>
                <c:pt idx="28">
                  <c:v>43957</c:v>
                </c:pt>
                <c:pt idx="29">
                  <c:v>43958</c:v>
                </c:pt>
                <c:pt idx="30">
                  <c:v>43960</c:v>
                </c:pt>
                <c:pt idx="31">
                  <c:v>43962</c:v>
                </c:pt>
                <c:pt idx="32">
                  <c:v>43963</c:v>
                </c:pt>
                <c:pt idx="33">
                  <c:v>43964</c:v>
                </c:pt>
                <c:pt idx="34">
                  <c:v>43965</c:v>
                </c:pt>
                <c:pt idx="35">
                  <c:v>43966</c:v>
                </c:pt>
                <c:pt idx="36">
                  <c:v>43967</c:v>
                </c:pt>
                <c:pt idx="37">
                  <c:v>43970</c:v>
                </c:pt>
                <c:pt idx="38">
                  <c:v>43971</c:v>
                </c:pt>
                <c:pt idx="39">
                  <c:v>43973</c:v>
                </c:pt>
                <c:pt idx="40">
                  <c:v>43974</c:v>
                </c:pt>
                <c:pt idx="41">
                  <c:v>43976</c:v>
                </c:pt>
                <c:pt idx="42">
                  <c:v>43977</c:v>
                </c:pt>
                <c:pt idx="43">
                  <c:v>43978</c:v>
                </c:pt>
                <c:pt idx="44">
                  <c:v>43979</c:v>
                </c:pt>
                <c:pt idx="45">
                  <c:v>43980</c:v>
                </c:pt>
                <c:pt idx="46">
                  <c:v>43981</c:v>
                </c:pt>
                <c:pt idx="47">
                  <c:v>43984</c:v>
                </c:pt>
                <c:pt idx="48">
                  <c:v>43985</c:v>
                </c:pt>
                <c:pt idx="49">
                  <c:v>43986</c:v>
                </c:pt>
                <c:pt idx="50">
                  <c:v>43987</c:v>
                </c:pt>
                <c:pt idx="51">
                  <c:v>43988</c:v>
                </c:pt>
                <c:pt idx="52">
                  <c:v>43990</c:v>
                </c:pt>
                <c:pt idx="53">
                  <c:v>43991</c:v>
                </c:pt>
                <c:pt idx="54">
                  <c:v>43992</c:v>
                </c:pt>
                <c:pt idx="55">
                  <c:v>43993</c:v>
                </c:pt>
                <c:pt idx="56">
                  <c:v>43994</c:v>
                </c:pt>
                <c:pt idx="57">
                  <c:v>43995</c:v>
                </c:pt>
                <c:pt idx="58">
                  <c:v>43997</c:v>
                </c:pt>
                <c:pt idx="59">
                  <c:v>43998</c:v>
                </c:pt>
                <c:pt idx="60">
                  <c:v>43999</c:v>
                </c:pt>
                <c:pt idx="61">
                  <c:v>44000</c:v>
                </c:pt>
                <c:pt idx="62">
                  <c:v>44001</c:v>
                </c:pt>
                <c:pt idx="63">
                  <c:v>44002</c:v>
                </c:pt>
                <c:pt idx="64">
                  <c:v>44004</c:v>
                </c:pt>
                <c:pt idx="65">
                  <c:v>44005</c:v>
                </c:pt>
                <c:pt idx="66">
                  <c:v>44006</c:v>
                </c:pt>
                <c:pt idx="67">
                  <c:v>44007</c:v>
                </c:pt>
                <c:pt idx="68">
                  <c:v>44008</c:v>
                </c:pt>
                <c:pt idx="69">
                  <c:v>44009</c:v>
                </c:pt>
                <c:pt idx="70">
                  <c:v>44011</c:v>
                </c:pt>
                <c:pt idx="71">
                  <c:v>44012</c:v>
                </c:pt>
                <c:pt idx="72">
                  <c:v>44013</c:v>
                </c:pt>
                <c:pt idx="73">
                  <c:v>44014</c:v>
                </c:pt>
                <c:pt idx="74">
                  <c:v>44015</c:v>
                </c:pt>
                <c:pt idx="75">
                  <c:v>44016</c:v>
                </c:pt>
              </c:numCache>
            </c:numRef>
          </c:cat>
          <c:val>
            <c:numRef>
              <c:f>Tabelle2!$D$25:$CA$25</c:f>
              <c:numCache>
                <c:formatCode>#,##0%</c:formatCode>
                <c:ptCount val="76"/>
                <c:pt idx="0">
                  <c:v>0.34447265629999996</c:v>
                </c:pt>
                <c:pt idx="1">
                  <c:v>0.31384004850000002</c:v>
                </c:pt>
                <c:pt idx="2">
                  <c:v>0.2886001077</c:v>
                </c:pt>
                <c:pt idx="3">
                  <c:v>0.29953523949999999</c:v>
                </c:pt>
                <c:pt idx="4">
                  <c:v>0.30491350319999999</c:v>
                </c:pt>
                <c:pt idx="5">
                  <c:v>0.32212459090000001</c:v>
                </c:pt>
                <c:pt idx="6">
                  <c:v>0.35140322509999999</c:v>
                </c:pt>
                <c:pt idx="7">
                  <c:v>0.32346148699999999</c:v>
                </c:pt>
                <c:pt idx="8">
                  <c:v>0.36772290769999999</c:v>
                </c:pt>
                <c:pt idx="9">
                  <c:v>0.33994219669999998</c:v>
                </c:pt>
                <c:pt idx="10">
                  <c:v>0.34340965509999999</c:v>
                </c:pt>
                <c:pt idx="11">
                  <c:v>0.27631306</c:v>
                </c:pt>
                <c:pt idx="12">
                  <c:v>0.23878705990000001</c:v>
                </c:pt>
                <c:pt idx="13">
                  <c:v>0.28225095210000001</c:v>
                </c:pt>
                <c:pt idx="14">
                  <c:v>0.32625040230000002</c:v>
                </c:pt>
                <c:pt idx="15">
                  <c:v>0.30339012669999998</c:v>
                </c:pt>
                <c:pt idx="16">
                  <c:v>0.28136800880000001</c:v>
                </c:pt>
                <c:pt idx="17">
                  <c:v>0.28577273409999998</c:v>
                </c:pt>
                <c:pt idx="18">
                  <c:v>0.32952865269999998</c:v>
                </c:pt>
                <c:pt idx="19">
                  <c:v>0.2863580228</c:v>
                </c:pt>
                <c:pt idx="20">
                  <c:v>0.21078762399999998</c:v>
                </c:pt>
                <c:pt idx="21">
                  <c:v>0.23020094807335773</c:v>
                </c:pt>
                <c:pt idx="22">
                  <c:v>0.23133131477522581</c:v>
                </c:pt>
                <c:pt idx="23">
                  <c:v>0.22638974166495177</c:v>
                </c:pt>
                <c:pt idx="24">
                  <c:v>0.31481354066606954</c:v>
                </c:pt>
                <c:pt idx="25">
                  <c:v>0.33997052023821717</c:v>
                </c:pt>
                <c:pt idx="26">
                  <c:v>0.39319220643942165</c:v>
                </c:pt>
                <c:pt idx="27">
                  <c:v>0.32262688353547558</c:v>
                </c:pt>
                <c:pt idx="28">
                  <c:v>0.33079726170194623</c:v>
                </c:pt>
                <c:pt idx="29">
                  <c:v>0.29984723709304245</c:v>
                </c:pt>
                <c:pt idx="30">
                  <c:v>0.29424555326102936</c:v>
                </c:pt>
                <c:pt idx="31">
                  <c:v>0.29464953458155785</c:v>
                </c:pt>
                <c:pt idx="32">
                  <c:v>0.36593763400608831</c:v>
                </c:pt>
                <c:pt idx="33">
                  <c:v>0.38039647343521454</c:v>
                </c:pt>
                <c:pt idx="34">
                  <c:v>0.35578257828768467</c:v>
                </c:pt>
                <c:pt idx="35">
                  <c:v>0.30194043581293356</c:v>
                </c:pt>
                <c:pt idx="36">
                  <c:v>0.25741129641791261</c:v>
                </c:pt>
                <c:pt idx="37">
                  <c:v>0.27956315420348243</c:v>
                </c:pt>
                <c:pt idx="38">
                  <c:v>0.32871376243306022</c:v>
                </c:pt>
                <c:pt idx="39">
                  <c:v>0.32676837363014305</c:v>
                </c:pt>
                <c:pt idx="40">
                  <c:v>0.34668157263329635</c:v>
                </c:pt>
                <c:pt idx="41">
                  <c:v>0.3127689398635517</c:v>
                </c:pt>
                <c:pt idx="42">
                  <c:v>0.29746183014022531</c:v>
                </c:pt>
                <c:pt idx="43">
                  <c:v>0.29196648544920312</c:v>
                </c:pt>
                <c:pt idx="44">
                  <c:v>0.3331357026850113</c:v>
                </c:pt>
                <c:pt idx="45">
                  <c:v>0.36116701872399287</c:v>
                </c:pt>
                <c:pt idx="46">
                  <c:v>0.35706540385102076</c:v>
                </c:pt>
                <c:pt idx="47">
                  <c:v>0.31043676081921373</c:v>
                </c:pt>
                <c:pt idx="48">
                  <c:v>0.25752376471745381</c:v>
                </c:pt>
                <c:pt idx="49">
                  <c:v>0.29573186404652202</c:v>
                </c:pt>
                <c:pt idx="50">
                  <c:v>0.3202091271406271</c:v>
                </c:pt>
                <c:pt idx="51">
                  <c:v>0.40161986211408229</c:v>
                </c:pt>
                <c:pt idx="52">
                  <c:v>0.36364945592488757</c:v>
                </c:pt>
                <c:pt idx="53">
                  <c:v>0.32837054680813987</c:v>
                </c:pt>
                <c:pt idx="54">
                  <c:v>0.3398239465098537</c:v>
                </c:pt>
                <c:pt idx="55">
                  <c:v>0.37652162174459308</c:v>
                </c:pt>
                <c:pt idx="56">
                  <c:v>0.41176079524860532</c:v>
                </c:pt>
                <c:pt idx="57">
                  <c:v>0.33809668661754683</c:v>
                </c:pt>
                <c:pt idx="58">
                  <c:v>0.29703393018021146</c:v>
                </c:pt>
                <c:pt idx="59">
                  <c:v>0.28120510617473771</c:v>
                </c:pt>
                <c:pt idx="60">
                  <c:v>0.32182613974760982</c:v>
                </c:pt>
                <c:pt idx="61">
                  <c:v>0.29205721452768507</c:v>
                </c:pt>
                <c:pt idx="62">
                  <c:v>0.20125988955191257</c:v>
                </c:pt>
                <c:pt idx="63">
                  <c:v>0.24300101606833599</c:v>
                </c:pt>
                <c:pt idx="64">
                  <c:v>0.28671679899928487</c:v>
                </c:pt>
                <c:pt idx="65">
                  <c:v>0.45823317472605823</c:v>
                </c:pt>
                <c:pt idx="66">
                  <c:v>0.4985304712622376</c:v>
                </c:pt>
                <c:pt idx="67">
                  <c:v>0.52482337766745835</c:v>
                </c:pt>
                <c:pt idx="68">
                  <c:v>0.43351951803411704</c:v>
                </c:pt>
                <c:pt idx="69">
                  <c:v>0.36571882006359901</c:v>
                </c:pt>
                <c:pt idx="70">
                  <c:v>0.30794260711864563</c:v>
                </c:pt>
                <c:pt idx="71">
                  <c:v>0.32585997035722686</c:v>
                </c:pt>
                <c:pt idx="72">
                  <c:v>0.34162081216590823</c:v>
                </c:pt>
                <c:pt idx="73">
                  <c:v>0.33471518670226919</c:v>
                </c:pt>
                <c:pt idx="74">
                  <c:v>0.32752539559721322</c:v>
                </c:pt>
                <c:pt idx="75">
                  <c:v>0.33371125207965219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11-1748-BA90-B47D0FC74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815008"/>
        <c:axId val="422815336"/>
      </c:lineChart>
      <c:dateAx>
        <c:axId val="422815008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36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4274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815336"/>
        <c:crosses val="autoZero"/>
        <c:auto val="0"/>
        <c:lblOffset val="100"/>
        <c:baseTimeUnit val="days"/>
        <c:majorUnit val="2"/>
        <c:majorTimeUnit val="days"/>
      </c:dateAx>
      <c:valAx>
        <c:axId val="422815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rgbClr val="B3D3EA">
                  <a:lumMod val="25000"/>
                  <a:alpha val="30000"/>
                </a:srgb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4274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2815008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895250484345352"/>
          <c:y val="0.76170626073443926"/>
          <c:w val="0.72471029069062864"/>
          <c:h val="0.17416428074783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4274F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33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C-4999-8B7C-585AFDB79036}"/>
              </c:ext>
            </c:extLst>
          </c:dPt>
          <c:dLbls>
            <c:dLbl>
              <c:idx val="2"/>
              <c:layout>
                <c:manualLayout>
                  <c:x val="0"/>
                  <c:y val="-1.704240472356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63714731908858"/>
                      <c:h val="0.14997316156736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6AC-4999-8B7C-585AFDB790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47</c:v>
                </c:pt>
                <c:pt idx="1">
                  <c:v>21</c:v>
                </c:pt>
                <c:pt idx="2">
                  <c:v>12</c:v>
                </c:pt>
                <c:pt idx="3">
                  <c:v>15</c:v>
                </c:pt>
                <c:pt idx="4">
                  <c:v>3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AC-4999-8B7C-585AFDB79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106688"/>
        <c:axId val="47112960"/>
      </c:barChart>
      <c:catAx>
        <c:axId val="47106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112960"/>
        <c:crosses val="autoZero"/>
        <c:auto val="1"/>
        <c:lblAlgn val="ctr"/>
        <c:lblOffset val="100"/>
        <c:noMultiLvlLbl val="0"/>
      </c:catAx>
      <c:valAx>
        <c:axId val="471129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71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06357918645124E-3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26-4533-98C2-B5EDADB5C0EE}"/>
              </c:ext>
            </c:extLst>
          </c:dPt>
          <c:dLbls>
            <c:dLbl>
              <c:idx val="2"/>
              <c:layout>
                <c:manualLayout>
                  <c:x val="3.9215716547565678E-2"/>
                  <c:y val="-1.704240472356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63714731908858"/>
                      <c:h val="0.14997316156736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226-4533-98C2-B5EDADB5C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47</c:v>
                </c:pt>
                <c:pt idx="1">
                  <c:v>17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26-4533-98C2-B5EDADB5C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187072"/>
        <c:axId val="47188608"/>
      </c:barChart>
      <c:catAx>
        <c:axId val="47187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188608"/>
        <c:crosses val="autoZero"/>
        <c:auto val="1"/>
        <c:lblAlgn val="ctr"/>
        <c:lblOffset val="100"/>
        <c:noMultiLvlLbl val="0"/>
      </c:catAx>
      <c:valAx>
        <c:axId val="4718860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718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08395405585463E-2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D-49CA-84BA-651E0F480E36}"/>
              </c:ext>
            </c:extLst>
          </c:dPt>
          <c:dLbls>
            <c:dLbl>
              <c:idx val="2"/>
              <c:layout>
                <c:manualLayout>
                  <c:x val="2.9411787410674239E-2"/>
                  <c:y val="-1.704240472356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63714731908858"/>
                      <c:h val="0.14997316156736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EED-49CA-84BA-651E0F480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47</c:v>
                </c:pt>
                <c:pt idx="1">
                  <c:v>19</c:v>
                </c:pt>
                <c:pt idx="2">
                  <c:v>10</c:v>
                </c:pt>
                <c:pt idx="3">
                  <c:v>13</c:v>
                </c:pt>
                <c:pt idx="4">
                  <c:v>4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D-49CA-84BA-651E0F480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261952"/>
        <c:axId val="47276032"/>
      </c:barChart>
      <c:catAx>
        <c:axId val="4726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276032"/>
        <c:crosses val="autoZero"/>
        <c:auto val="1"/>
        <c:lblAlgn val="ctr"/>
        <c:lblOffset val="100"/>
        <c:noMultiLvlLbl val="0"/>
      </c:catAx>
      <c:valAx>
        <c:axId val="472760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72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08395405585463E-2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64-4ADE-B873-FF803D257E58}"/>
              </c:ext>
            </c:extLst>
          </c:dPt>
          <c:dLbls>
            <c:dLbl>
              <c:idx val="2"/>
              <c:layout>
                <c:manualLayout>
                  <c:x val="0"/>
                  <c:y val="-1.704240472356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63714731908858"/>
                      <c:h val="0.14997316156736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64-4ADE-B873-FF803D257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43</c:v>
                </c:pt>
                <c:pt idx="1">
                  <c:v>20</c:v>
                </c:pt>
                <c:pt idx="2">
                  <c:v>11</c:v>
                </c:pt>
                <c:pt idx="3">
                  <c:v>13</c:v>
                </c:pt>
                <c:pt idx="4">
                  <c:v>4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64-4ADE-B873-FF803D257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669248"/>
        <c:axId val="47670784"/>
      </c:barChart>
      <c:catAx>
        <c:axId val="4766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670784"/>
        <c:crosses val="autoZero"/>
        <c:auto val="1"/>
        <c:lblAlgn val="ctr"/>
        <c:lblOffset val="100"/>
        <c:noMultiLvlLbl val="0"/>
      </c:catAx>
      <c:valAx>
        <c:axId val="476707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76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08395405585463E-2"/>
          <c:y val="0"/>
          <c:w val="0.9904293642081354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A-4D2B-95A3-3BA3F4842F8F}"/>
              </c:ext>
            </c:extLst>
          </c:dPt>
          <c:dLbls>
            <c:dLbl>
              <c:idx val="2"/>
              <c:layout>
                <c:manualLayout>
                  <c:x val="2.9411787410674239E-2"/>
                  <c:y val="-1.704240472356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63714731908858"/>
                      <c:h val="0.149973161567364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B0A-4D2B-95A3-3BA3F4842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35</c:v>
                </c:pt>
                <c:pt idx="1">
                  <c:v>12</c:v>
                </c:pt>
                <c:pt idx="2">
                  <c:v>5</c:v>
                </c:pt>
                <c:pt idx="3">
                  <c:v>9</c:v>
                </c:pt>
                <c:pt idx="4">
                  <c:v>2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0A-4D2B-95A3-3BA3F4842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8103936"/>
        <c:axId val="128105472"/>
      </c:barChart>
      <c:catAx>
        <c:axId val="128103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105472"/>
        <c:crosses val="autoZero"/>
        <c:auto val="1"/>
        <c:lblAlgn val="ctr"/>
        <c:lblOffset val="100"/>
        <c:noMultiLvlLbl val="0"/>
      </c:catAx>
      <c:valAx>
        <c:axId val="1281054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810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'Politische Gespräche'!$C$14</c:f>
              <c:strCache>
                <c:ptCount val="1"/>
                <c:pt idx="0">
                  <c:v>sehr oft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'Politische Gespräche'!$B$15:$B$20</c:f>
              <c:strCache>
                <c:ptCount val="6"/>
                <c:pt idx="0">
                  <c:v>AfD</c:v>
                </c:pt>
                <c:pt idx="1">
                  <c:v>Linke</c:v>
                </c:pt>
                <c:pt idx="2">
                  <c:v>FDP</c:v>
                </c:pt>
                <c:pt idx="3">
                  <c:v>Grüne</c:v>
                </c:pt>
                <c:pt idx="4">
                  <c:v>SPD</c:v>
                </c:pt>
                <c:pt idx="5">
                  <c:v>CDU/CSU</c:v>
                </c:pt>
              </c:strCache>
            </c:strRef>
          </c:cat>
          <c:val>
            <c:numRef>
              <c:f>'Politische Gespräche'!$C$15:$C$20</c:f>
              <c:numCache>
                <c:formatCode>###0.0%</c:formatCode>
                <c:ptCount val="6"/>
                <c:pt idx="0">
                  <c:v>0.24505928853754941</c:v>
                </c:pt>
                <c:pt idx="1">
                  <c:v>0.21794871794871795</c:v>
                </c:pt>
                <c:pt idx="2">
                  <c:v>0.12727272727272726</c:v>
                </c:pt>
                <c:pt idx="3">
                  <c:v>0.13207547169811321</c:v>
                </c:pt>
                <c:pt idx="4">
                  <c:v>0.14105793450881612</c:v>
                </c:pt>
                <c:pt idx="5">
                  <c:v>0.10333333333333333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D-4857-A40E-4352DD728116}"/>
            </c:ext>
          </c:extLst>
        </c:ser>
        <c:ser>
          <c:idx val="1"/>
          <c:order val="1"/>
          <c:tx>
            <c:strRef>
              <c:f>'Politische Gespräche'!$D$14</c:f>
              <c:strCache>
                <c:ptCount val="1"/>
                <c:pt idx="0">
                  <c:v>oft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'Politische Gespräche'!$B$15:$B$20</c:f>
              <c:strCache>
                <c:ptCount val="6"/>
                <c:pt idx="0">
                  <c:v>AfD</c:v>
                </c:pt>
                <c:pt idx="1">
                  <c:v>Linke</c:v>
                </c:pt>
                <c:pt idx="2">
                  <c:v>FDP</c:v>
                </c:pt>
                <c:pt idx="3">
                  <c:v>Grüne</c:v>
                </c:pt>
                <c:pt idx="4">
                  <c:v>SPD</c:v>
                </c:pt>
                <c:pt idx="5">
                  <c:v>CDU/CSU</c:v>
                </c:pt>
              </c:strCache>
            </c:strRef>
          </c:cat>
          <c:val>
            <c:numRef>
              <c:f>'Politische Gespräche'!$D$15:$D$20</c:f>
              <c:numCache>
                <c:formatCode>###0.0%</c:formatCode>
                <c:ptCount val="6"/>
                <c:pt idx="0">
                  <c:v>0.33596837944664032</c:v>
                </c:pt>
                <c:pt idx="1">
                  <c:v>0.33760683760683763</c:v>
                </c:pt>
                <c:pt idx="2">
                  <c:v>0.33333333333333337</c:v>
                </c:pt>
                <c:pt idx="3">
                  <c:v>0.31217838765008576</c:v>
                </c:pt>
                <c:pt idx="4">
                  <c:v>0.25188916876574308</c:v>
                </c:pt>
                <c:pt idx="5">
                  <c:v>0.27333333333333332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D-4857-A40E-4352DD728116}"/>
            </c:ext>
          </c:extLst>
        </c:ser>
        <c:ser>
          <c:idx val="2"/>
          <c:order val="2"/>
          <c:tx>
            <c:strRef>
              <c:f>'Politische Gespräche'!$E$14</c:f>
              <c:strCache>
                <c:ptCount val="1"/>
                <c:pt idx="0">
                  <c:v>manchmal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'Politische Gespräche'!$B$15:$B$20</c:f>
              <c:strCache>
                <c:ptCount val="6"/>
                <c:pt idx="0">
                  <c:v>AfD</c:v>
                </c:pt>
                <c:pt idx="1">
                  <c:v>Linke</c:v>
                </c:pt>
                <c:pt idx="2">
                  <c:v>FDP</c:v>
                </c:pt>
                <c:pt idx="3">
                  <c:v>Grüne</c:v>
                </c:pt>
                <c:pt idx="4">
                  <c:v>SPD</c:v>
                </c:pt>
                <c:pt idx="5">
                  <c:v>CDU/CSU</c:v>
                </c:pt>
              </c:strCache>
            </c:strRef>
          </c:cat>
          <c:val>
            <c:numRef>
              <c:f>'Politische Gespräche'!$E$15:$E$20</c:f>
              <c:numCache>
                <c:formatCode>###0.0%</c:formatCode>
                <c:ptCount val="6"/>
                <c:pt idx="0">
                  <c:v>0.32411067193675891</c:v>
                </c:pt>
                <c:pt idx="1">
                  <c:v>0.36324786324786323</c:v>
                </c:pt>
                <c:pt idx="2">
                  <c:v>0.38181818181818178</c:v>
                </c:pt>
                <c:pt idx="3">
                  <c:v>0.41852487135506</c:v>
                </c:pt>
                <c:pt idx="4">
                  <c:v>0.44584382871536526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D-4857-A40E-4352DD728116}"/>
            </c:ext>
          </c:extLst>
        </c:ser>
        <c:ser>
          <c:idx val="3"/>
          <c:order val="3"/>
          <c:tx>
            <c:strRef>
              <c:f>'Politische Gespräche'!$F$14</c:f>
              <c:strCache>
                <c:ptCount val="1"/>
                <c:pt idx="0">
                  <c:v>selten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'Politische Gespräche'!$B$15:$B$20</c:f>
              <c:strCache>
                <c:ptCount val="6"/>
                <c:pt idx="0">
                  <c:v>AfD</c:v>
                </c:pt>
                <c:pt idx="1">
                  <c:v>Linke</c:v>
                </c:pt>
                <c:pt idx="2">
                  <c:v>FDP</c:v>
                </c:pt>
                <c:pt idx="3">
                  <c:v>Grüne</c:v>
                </c:pt>
                <c:pt idx="4">
                  <c:v>SPD</c:v>
                </c:pt>
                <c:pt idx="5">
                  <c:v>CDU/CSU</c:v>
                </c:pt>
              </c:strCache>
            </c:strRef>
          </c:cat>
          <c:val>
            <c:numRef>
              <c:f>'Politische Gespräche'!$F$15:$F$20</c:f>
              <c:numCache>
                <c:formatCode>###0.0%</c:formatCode>
                <c:ptCount val="6"/>
                <c:pt idx="0">
                  <c:v>9.4861660079051391E-2</c:v>
                </c:pt>
                <c:pt idx="1">
                  <c:v>8.1196581196581186E-2</c:v>
                </c:pt>
                <c:pt idx="2">
                  <c:v>0.15757575757575759</c:v>
                </c:pt>
                <c:pt idx="3">
                  <c:v>0.137221269296741</c:v>
                </c:pt>
                <c:pt idx="4">
                  <c:v>0.16120906801007556</c:v>
                </c:pt>
                <c:pt idx="5">
                  <c:v>0.19333333333333333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0D-4857-A40E-4352DD728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558272"/>
        <c:axId val="201560064"/>
      </c:barChart>
      <c:catAx>
        <c:axId val="20155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1560064"/>
        <c:crosses val="autoZero"/>
        <c:auto val="1"/>
        <c:lblAlgn val="ctr"/>
        <c:lblOffset val="100"/>
        <c:noMultiLvlLbl val="0"/>
      </c:catAx>
      <c:valAx>
        <c:axId val="201560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155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494531933508312E-2"/>
          <c:y val="8.6492194866763822E-2"/>
          <c:w val="0.70146587926509174"/>
          <c:h val="0.6549283130930475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17171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E7D-40A5-B39B-19DAFE6BF219}"/>
              </c:ext>
            </c:extLst>
          </c:dPt>
          <c:dPt>
            <c:idx val="1"/>
            <c:invertIfNegative val="0"/>
            <c:bubble3D val="0"/>
            <c:spPr>
              <a:solidFill>
                <a:srgbClr val="C50017"/>
              </a:solidFill>
            </c:spPr>
            <c:extLst>
              <c:ext xmlns:c16="http://schemas.microsoft.com/office/drawing/2014/chart" uri="{C3380CC4-5D6E-409C-BE32-E72D297353CC}">
                <c16:uniqueId val="{00000003-7E7D-40A5-B39B-19DAFE6BF219}"/>
              </c:ext>
            </c:extLst>
          </c:dPt>
          <c:dPt>
            <c:idx val="2"/>
            <c:invertIfNegative val="0"/>
            <c:bubble3D val="0"/>
            <c:spPr>
              <a:solidFill>
                <a:srgbClr val="81C341"/>
              </a:solidFill>
            </c:spPr>
            <c:extLst>
              <c:ext xmlns:c16="http://schemas.microsoft.com/office/drawing/2014/chart" uri="{C3380CC4-5D6E-409C-BE32-E72D297353CC}">
                <c16:uniqueId val="{00000005-7E7D-40A5-B39B-19DAFE6BF219}"/>
              </c:ext>
            </c:extLst>
          </c:dPt>
          <c:dPt>
            <c:idx val="3"/>
            <c:invertIfNegative val="0"/>
            <c:bubble3D val="0"/>
            <c:spPr>
              <a:solidFill>
                <a:srgbClr val="F7911E"/>
              </a:solidFill>
            </c:spPr>
            <c:extLst>
              <c:ext xmlns:c16="http://schemas.microsoft.com/office/drawing/2014/chart" uri="{C3380CC4-5D6E-409C-BE32-E72D297353CC}">
                <c16:uniqueId val="{00000007-7E7D-40A5-B39B-19DAFE6BF219}"/>
              </c:ext>
            </c:extLst>
          </c:dPt>
          <c:dPt>
            <c:idx val="4"/>
            <c:invertIfNegative val="0"/>
            <c:bubble3D val="0"/>
            <c:spPr>
              <a:solidFill>
                <a:srgbClr val="7A2280"/>
              </a:solidFill>
            </c:spPr>
            <c:extLst>
              <c:ext xmlns:c16="http://schemas.microsoft.com/office/drawing/2014/chart" uri="{C3380CC4-5D6E-409C-BE32-E72D297353CC}">
                <c16:uniqueId val="{00000009-7E7D-40A5-B39B-19DAFE6BF219}"/>
              </c:ext>
            </c:extLst>
          </c:dPt>
          <c:dPt>
            <c:idx val="5"/>
            <c:invertIfNegative val="0"/>
            <c:bubble3D val="0"/>
            <c:spPr>
              <a:solidFill>
                <a:srgbClr val="4655A5"/>
              </a:solidFill>
            </c:spPr>
            <c:extLst>
              <c:ext xmlns:c16="http://schemas.microsoft.com/office/drawing/2014/chart" uri="{C3380CC4-5D6E-409C-BE32-E72D297353CC}">
                <c16:uniqueId val="{0000000B-7E7D-40A5-B39B-19DAFE6BF219}"/>
              </c:ext>
            </c:extLst>
          </c:dPt>
          <c:dPt>
            <c:idx val="6"/>
            <c:invertIfNegative val="0"/>
            <c:bubble3D val="0"/>
            <c:spPr>
              <a:solidFill>
                <a:srgbClr val="717171"/>
              </a:solidFill>
            </c:spPr>
            <c:extLst>
              <c:ext xmlns:c16="http://schemas.microsoft.com/office/drawing/2014/chart" uri="{C3380CC4-5D6E-409C-BE32-E72D297353CC}">
                <c16:uniqueId val="{0000000D-7E7D-40A5-B39B-19DAFE6BF219}"/>
              </c:ext>
            </c:extLst>
          </c:dPt>
          <c:dLbls>
            <c:dLbl>
              <c:idx val="4"/>
              <c:layout>
                <c:manualLayout>
                  <c:x val="-1.4763742341308661E-3"/>
                  <c:y val="8.57115939656488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17,5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7D-40A5-B39B-19DAFE6BF219}"/>
                </c:ext>
              </c:extLst>
            </c:dLbl>
            <c:dLbl>
              <c:idx val="6"/>
              <c:layout>
                <c:manualLayout>
                  <c:x val="-1.4763742341308661E-3"/>
                  <c:y val="-7.8030496962718729E-3"/>
                </c:manualLayout>
              </c:layout>
              <c:tx>
                <c:rich>
                  <a:bodyPr/>
                  <a:lstStyle/>
                  <a:p>
                    <a:fld id="{FDDB6F41-4DD5-40A9-B0F7-D4807CD594CD}" type="VALUE">
                      <a:rPr lang="en-US">
                        <a:solidFill>
                          <a:schemeClr val="tx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E7D-40A5-B39B-19DAFE6BF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Sheet1!$A$3:$A$8</c:f>
              <c:strCache>
                <c:ptCount val="6"/>
                <c:pt idx="0">
                  <c:v>CDU/CSU</c:v>
                </c:pt>
                <c:pt idx="1">
                  <c:v>SPD</c:v>
                </c:pt>
                <c:pt idx="2">
                  <c:v>Grüne</c:v>
                </c:pt>
                <c:pt idx="3">
                  <c:v>FDP</c:v>
                </c:pt>
                <c:pt idx="4">
                  <c:v>Die Linke</c:v>
                </c:pt>
                <c:pt idx="5">
                  <c:v>AfD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30.6</c:v>
                </c:pt>
                <c:pt idx="1">
                  <c:v>24.9</c:v>
                </c:pt>
                <c:pt idx="2">
                  <c:v>23.2</c:v>
                </c:pt>
                <c:pt idx="3">
                  <c:v>27.3</c:v>
                </c:pt>
                <c:pt idx="4">
                  <c:v>17.5</c:v>
                </c:pt>
                <c:pt idx="5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7D-40A5-B39B-19DAFE6BF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1244032"/>
        <c:axId val="201266304"/>
      </c:barChart>
      <c:catAx>
        <c:axId val="2012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71717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01266304"/>
        <c:crosses val="autoZero"/>
        <c:auto val="0"/>
        <c:lblAlgn val="ctr"/>
        <c:lblOffset val="100"/>
        <c:noMultiLvlLbl val="0"/>
      </c:catAx>
      <c:valAx>
        <c:axId val="201266304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endParaRPr lang="de-DE"/>
          </a:p>
        </c:txPr>
        <c:crossAx val="201244032"/>
        <c:crosses val="autoZero"/>
        <c:crossBetween val="between"/>
        <c:majorUnit val="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494531933508312E-2"/>
          <c:y val="8.6492194866763822E-2"/>
          <c:w val="0.70146587926509174"/>
          <c:h val="0.6549283130930475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1244032"/>
        <c:axId val="201266304"/>
      </c:barChart>
      <c:catAx>
        <c:axId val="2012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>
                <a:solidFill>
                  <a:srgbClr val="71717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01266304"/>
        <c:crosses val="autoZero"/>
        <c:auto val="0"/>
        <c:lblAlgn val="ctr"/>
        <c:lblOffset val="100"/>
        <c:noMultiLvlLbl val="0"/>
      </c:catAx>
      <c:valAx>
        <c:axId val="201266304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endParaRPr lang="de-DE"/>
          </a:p>
        </c:txPr>
        <c:crossAx val="201244032"/>
        <c:crosses val="autoZero"/>
        <c:crossBetween val="between"/>
        <c:majorUnit val="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8166557436005E-2"/>
          <c:y val="2.1817124945734952E-2"/>
          <c:w val="0.94268596224325873"/>
          <c:h val="0.85373135060494798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0E-4311-B177-E48F45058E9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0E-4311-B177-E48F45058E98}"/>
              </c:ext>
            </c:extLst>
          </c:dPt>
          <c:dPt>
            <c:idx val="3"/>
            <c:invertIfNegative val="0"/>
            <c:bubble3D val="0"/>
            <c:spPr>
              <a:solidFill>
                <a:srgbClr val="00459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40E-4311-B177-E48F45058E9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0E-4311-B177-E48F45058E9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0E-4311-B177-E48F45058E98}"/>
              </c:ext>
            </c:extLst>
          </c:dPt>
          <c:dLbls>
            <c:numFmt formatCode="#,##0;[Black]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bg1"/>
                    </a:solidFill>
                    <a:latin typeface="Arial" panose="020B0604020202020204" pitchFamily="34" charset="0"/>
                    <a:ea typeface="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Sheet1!$C$2:$C$8</c:f>
              <c:numCache>
                <c:formatCode>0</c:formatCode>
                <c:ptCount val="7"/>
                <c:pt idx="0">
                  <c:v>94</c:v>
                </c:pt>
                <c:pt idx="1">
                  <c:v>86</c:v>
                </c:pt>
                <c:pt idx="2">
                  <c:v>77</c:v>
                </c:pt>
                <c:pt idx="3">
                  <c:v>71</c:v>
                </c:pt>
                <c:pt idx="4">
                  <c:v>65</c:v>
                </c:pt>
                <c:pt idx="5">
                  <c:v>30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0E-4311-B177-E48F45058E98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Rest zu 100 Prozent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elete val="1"/>
          </c:dLbls>
          <c:val>
            <c:numRef>
              <c:f>Sheet1!$D$2:$D$8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0E-4311-B177-E48F45058E98}"/>
            </c:ext>
          </c:extLst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40E-4311-B177-E48F45058E9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0E-4311-B177-E48F45058E9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40E-4311-B177-E48F45058E9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40E-4311-B177-E48F45058E9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004599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40E-4311-B177-E48F45058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Sheet1!$E$2:$E$8</c:f>
              <c:numCache>
                <c:formatCode>0</c:formatCode>
                <c:ptCount val="7"/>
                <c:pt idx="0">
                  <c:v>6</c:v>
                </c:pt>
                <c:pt idx="1">
                  <c:v>14</c:v>
                </c:pt>
                <c:pt idx="2">
                  <c:v>23</c:v>
                </c:pt>
                <c:pt idx="3">
                  <c:v>29</c:v>
                </c:pt>
                <c:pt idx="4">
                  <c:v>35</c:v>
                </c:pt>
                <c:pt idx="5">
                  <c:v>70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40E-4311-B177-E48F45058E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0033536"/>
        <c:axId val="150035072"/>
      </c:barChart>
      <c:catAx>
        <c:axId val="150033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bg1"/>
            </a:solidFill>
            <a:prstDash val="solid"/>
          </a:ln>
        </c:spPr>
        <c:txPr>
          <a:bodyPr/>
          <a:lstStyle/>
          <a:p>
            <a:pPr>
              <a:defRPr>
                <a:latin typeface=""/>
                <a:ea typeface=""/>
                <a:cs typeface=""/>
              </a:defRPr>
            </a:pPr>
            <a:endParaRPr lang="de-DE"/>
          </a:p>
        </c:txPr>
        <c:crossAx val="150035072"/>
        <c:crossesAt val="0"/>
        <c:auto val="1"/>
        <c:lblAlgn val="ctr"/>
        <c:lblOffset val="100"/>
        <c:noMultiLvlLbl val="0"/>
      </c:catAx>
      <c:valAx>
        <c:axId val="15003507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50033536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GB" sz="1400" b="0" i="0" u="none" strike="noStrike" kern="1200">
          <a:solidFill>
            <a:schemeClr val="tx1"/>
          </a:solidFill>
          <a:effectLst/>
          <a:latin typeface="Arial"/>
          <a:ea typeface="+mn-ea"/>
          <a:cs typeface="+mn-cs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9776461834714"/>
          <c:y val="0.10952601660563667"/>
          <c:w val="0.73641688088955193"/>
          <c:h val="0.70157714370217827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1D43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9-4C81-9ED0-30EC160A778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9-4C81-9ED0-30EC160A7783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9-4C81-9ED0-30EC160A7783}"/>
              </c:ext>
            </c:extLst>
          </c:dPt>
          <c:dLbls>
            <c:dLbl>
              <c:idx val="0"/>
              <c:layout>
                <c:manualLayout>
                  <c:x val="4.4779609475006213E-2"/>
                  <c:y val="-0.2342759918759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9-4C81-9ED0-30EC160A778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2A9-4C81-9ED0-30EC160A7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A9-4C81-9ED0-30EC160A7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24334326386484"/>
          <c:y val="1.8884321680719443E-5"/>
          <c:w val="0.82475665673613519"/>
          <c:h val="0.9999812627364933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Tabelle1!$F$1</c:f>
              <c:strCache>
                <c:ptCount val="1"/>
                <c:pt idx="0">
                  <c:v>Item Mitte negativ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28-457F-BAFA-73294AEB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28-457F-BAFA-73294AEB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A28-457F-BAFA-73294AEB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28-457F-BAFA-73294AEB84D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A28-457F-BAFA-73294AEB84D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A28-457F-BAFA-73294AEB84D8}"/>
              </c:ext>
            </c:extLst>
          </c:dPt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28-457F-BAFA-73294AEB84D8}"/>
            </c:ext>
          </c:extLst>
        </c:ser>
        <c:ser>
          <c:idx val="8"/>
          <c:order val="1"/>
          <c:tx>
            <c:strRef>
              <c:f>Tabelle1!$G$1</c:f>
              <c:strCache>
                <c:ptCount val="1"/>
                <c:pt idx="0">
                  <c:v>Mitte</c:v>
                </c:pt>
              </c:strCache>
            </c:strRef>
          </c:tx>
          <c:spPr>
            <a:solidFill>
              <a:sysClr val="window" lastClr="FFFFFF"/>
            </a:solidFill>
            <a:ln w="25527">
              <a:solidFill>
                <a:sysClr val="window" lastClr="FFFFFF"/>
              </a:solidFill>
            </a:ln>
          </c:spPr>
          <c:invertIfNegative val="0"/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8-457F-BAFA-73294AEB84D8}"/>
            </c:ext>
          </c:extLst>
        </c:ser>
        <c:ser>
          <c:idx val="2"/>
          <c:order val="2"/>
          <c:tx>
            <c:strRef>
              <c:f>Tabelle1!$H$1</c:f>
              <c:strCache>
                <c:ptCount val="1"/>
                <c:pt idx="0">
                  <c:v>Item Mitte positiv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A28-457F-BAFA-73294AEB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A28-457F-BAFA-73294AEB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A28-457F-BAFA-73294AEB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A28-457F-BAFA-73294AEB84D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A28-457F-BAFA-73294AEB84D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A28-457F-BAFA-73294AEB84D8}"/>
              </c:ext>
            </c:extLst>
          </c:dPt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Tabelle1!$H$2:$H$7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28-457F-BAFA-73294AEB84D8}"/>
            </c:ext>
          </c:extLst>
        </c:ser>
        <c:ser>
          <c:idx val="0"/>
          <c:order val="3"/>
          <c:tx>
            <c:strRef>
              <c:f>Tabelle1!$E$1</c:f>
              <c:strCache>
                <c:ptCount val="1"/>
                <c:pt idx="0">
                  <c:v>Item links2</c:v>
                </c:pt>
              </c:strCache>
            </c:strRef>
          </c:tx>
          <c:spPr>
            <a:solidFill>
              <a:srgbClr val="004599"/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A28-457F-BAFA-73294AEB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A28-457F-BAFA-73294AEB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A28-457F-BAFA-73294AEB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A28-457F-BAFA-73294AEB84D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A28-457F-BAFA-73294AEB84D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A28-457F-BAFA-73294AEB84D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28-457F-BAFA-73294AEB84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28-457F-BAFA-73294AEB84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28-457F-BAFA-73294AEB84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28-457F-BAFA-73294AEB84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A28-457F-BAFA-73294AEB84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A28-457F-BAFA-73294AEB84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-77</c:v>
                </c:pt>
                <c:pt idx="1">
                  <c:v>-74</c:v>
                </c:pt>
                <c:pt idx="2">
                  <c:v>-66</c:v>
                </c:pt>
                <c:pt idx="3">
                  <c:v>-61</c:v>
                </c:pt>
                <c:pt idx="4">
                  <c:v>-79</c:v>
                </c:pt>
                <c:pt idx="5">
                  <c:v>-61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A28-457F-BAFA-73294AEB84D8}"/>
            </c:ext>
          </c:extLst>
        </c:ser>
        <c:ser>
          <c:idx val="3"/>
          <c:order val="4"/>
          <c:tx>
            <c:strRef>
              <c:f>Tabelle1!$I$1</c:f>
              <c:strCache>
                <c:ptCount val="1"/>
                <c:pt idx="0">
                  <c:v>Item rechts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FA28-457F-BAFA-73294AEB84D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A28-457F-BAFA-73294AEB84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FA28-457F-BAFA-73294AEB84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A28-457F-BAFA-73294AEB84D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FA28-457F-BAFA-73294AEB84D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A28-457F-BAFA-73294AEB84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Tabelle1!$I$2:$I$7</c:f>
              <c:numCache>
                <c:formatCode>General</c:formatCode>
                <c:ptCount val="6"/>
                <c:pt idx="0">
                  <c:v>23</c:v>
                </c:pt>
                <c:pt idx="1">
                  <c:v>26</c:v>
                </c:pt>
                <c:pt idx="2">
                  <c:v>34</c:v>
                </c:pt>
                <c:pt idx="3">
                  <c:v>39</c:v>
                </c:pt>
                <c:pt idx="4">
                  <c:v>21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A28-457F-BAFA-73294AEB8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9886080"/>
        <c:axId val="149887616"/>
      </c:barChart>
      <c:catAx>
        <c:axId val="149886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9887616"/>
        <c:crosses val="autoZero"/>
        <c:auto val="1"/>
        <c:lblAlgn val="ctr"/>
        <c:lblOffset val="100"/>
        <c:noMultiLvlLbl val="0"/>
      </c:catAx>
      <c:valAx>
        <c:axId val="149887616"/>
        <c:scaling>
          <c:orientation val="minMax"/>
          <c:max val="100"/>
          <c:min val="-100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 w="9572">
            <a:noFill/>
          </a:ln>
        </c:spPr>
        <c:crossAx val="14988608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9776461834714"/>
          <c:y val="0.10952601660563667"/>
          <c:w val="0.73641688088955193"/>
          <c:h val="0.70157714370217827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1D43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A2-454E-94CF-F167BF574A4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2-454E-94CF-F167BF574A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2-454E-94CF-F167BF574A4D}"/>
              </c:ext>
            </c:extLst>
          </c:dPt>
          <c:dLbls>
            <c:dLbl>
              <c:idx val="0"/>
              <c:layout>
                <c:manualLayout>
                  <c:x val="4.4779609475006213E-2"/>
                  <c:y val="-0.2342759918759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A2-454E-94CF-F167BF574A4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EA2-454E-94CF-F167BF574A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A2-454E-94CF-F167BF574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10476602938093E-2"/>
          <c:y val="0"/>
          <c:w val="0.83385886834418976"/>
          <c:h val="0.984096460513594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4599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22E-41F9-B80A-F27AEA0184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22E-41F9-B80A-F27AEA018450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22E-41F9-B80A-F27AEA01845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22E-41F9-B80A-F27AEA018450}"/>
              </c:ext>
            </c:extLst>
          </c:dPt>
          <c:dPt>
            <c:idx val="4"/>
            <c:invertIfNegative val="0"/>
            <c:bubble3D val="0"/>
            <c:spPr>
              <a:solidFill>
                <a:srgbClr val="AA0065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22E-41F9-B80A-F27AEA01845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22E-41F9-B80A-F27AEA01845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22E-41F9-B80A-F27AEA018450}"/>
              </c:ext>
            </c:extLst>
          </c:dPt>
          <c:dPt>
            <c:idx val="7"/>
            <c:invertIfNegative val="0"/>
            <c:bubble3D val="0"/>
            <c:spPr>
              <a:solidFill>
                <a:srgbClr val="F6891F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22E-41F9-B80A-F27AEA018450}"/>
              </c:ext>
            </c:extLst>
          </c:dPt>
          <c:dLbls>
            <c:numFmt formatCode="#,##0;[Black]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chemeClr val="tx1"/>
                    </a:solidFill>
                    <a:latin typeface=""/>
                    <a:ea typeface=""/>
                    <a:cs typeface="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-90</c:v>
                </c:pt>
                <c:pt idx="1">
                  <c:v>-88</c:v>
                </c:pt>
                <c:pt idx="2">
                  <c:v>-80</c:v>
                </c:pt>
                <c:pt idx="3">
                  <c:v>-73</c:v>
                </c:pt>
                <c:pt idx="4">
                  <c:v>-68</c:v>
                </c:pt>
                <c:pt idx="5">
                  <c:v>-67</c:v>
                </c:pt>
                <c:pt idx="6">
                  <c:v>-59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22E-41F9-B80A-F27AEA01845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808080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322E-41F9-B80A-F27AEA0184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22E-41F9-B80A-F27AEA018450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322E-41F9-B80A-F27AEA01845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322E-41F9-B80A-F27AEA018450}"/>
              </c:ext>
            </c:extLst>
          </c:dPt>
          <c:dPt>
            <c:idx val="4"/>
            <c:invertIfNegative val="0"/>
            <c:bubble3D val="0"/>
            <c:spPr>
              <a:solidFill>
                <a:srgbClr val="AA0065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322E-41F9-B80A-F27AEA01845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22E-41F9-B80A-F27AEA01845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322E-41F9-B80A-F27AEA018450}"/>
              </c:ext>
            </c:extLst>
          </c:dPt>
          <c:dPt>
            <c:idx val="7"/>
            <c:invertIfNegative val="0"/>
            <c:bubble3D val="0"/>
            <c:spPr>
              <a:solidFill>
                <a:srgbClr val="F6891F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322E-41F9-B80A-F27AEA018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>
                    <a:solidFill>
                      <a:schemeClr val="tx1"/>
                    </a:solidFill>
                    <a:latin typeface=""/>
                    <a:ea typeface=""/>
                    <a:cs typeface="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20</c:v>
                </c:pt>
                <c:pt idx="3">
                  <c:v>27</c:v>
                </c:pt>
                <c:pt idx="4">
                  <c:v>32</c:v>
                </c:pt>
                <c:pt idx="5">
                  <c:v>33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22E-41F9-B80A-F27AEA0184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44297984"/>
        <c:axId val="144299520"/>
      </c:barChart>
      <c:catAx>
        <c:axId val="144297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bg1"/>
            </a:solidFill>
            <a:prstDash val="solid"/>
          </a:ln>
        </c:spPr>
        <c:txPr>
          <a:bodyPr/>
          <a:lstStyle/>
          <a:p>
            <a:pPr>
              <a:defRPr>
                <a:latin typeface=""/>
                <a:ea typeface=""/>
                <a:cs typeface=""/>
              </a:defRPr>
            </a:pPr>
            <a:endParaRPr lang="de-DE"/>
          </a:p>
        </c:txPr>
        <c:crossAx val="1442995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44299520"/>
        <c:scaling>
          <c:orientation val="minMax"/>
          <c:max val="100"/>
          <c:min val="-100"/>
        </c:scaling>
        <c:delete val="0"/>
        <c:axPos val="t"/>
        <c:numFmt formatCode="0" sourceLinked="1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>
                <a:latin typeface=""/>
                <a:ea typeface=""/>
                <a:cs typeface=""/>
              </a:defRPr>
            </a:pPr>
            <a:endParaRPr lang="de-DE"/>
          </a:p>
        </c:txPr>
        <c:crossAx val="144297984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n-GB" sz="1400" b="0" i="0" u="none" strike="noStrike" kern="1200">
          <a:solidFill>
            <a:schemeClr val="tx1"/>
          </a:solidFill>
          <a:effectLst/>
          <a:latin typeface="Arial"/>
          <a:ea typeface="+mn-ea"/>
          <a:cs typeface="+mn-cs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24334326386484"/>
          <c:y val="1.8884321680719443E-5"/>
          <c:w val="0.82475665673613519"/>
          <c:h val="0.9999812627364933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Tabelle1!$F$1</c:f>
              <c:strCache>
                <c:ptCount val="1"/>
                <c:pt idx="0">
                  <c:v>Item Mitte negativ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C1-4407-BA83-8A5D6AE397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C1-4407-BA83-8A5D6AE397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C1-4407-BA83-8A5D6AE397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9C1-4407-BA83-8A5D6AE397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C1-4407-BA83-8A5D6AE397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9C1-4407-BA83-8A5D6AE39710}"/>
              </c:ext>
            </c:extLst>
          </c:dPt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C1-4407-BA83-8A5D6AE39710}"/>
            </c:ext>
          </c:extLst>
        </c:ser>
        <c:ser>
          <c:idx val="8"/>
          <c:order val="1"/>
          <c:tx>
            <c:strRef>
              <c:f>Tabelle1!$G$1</c:f>
              <c:strCache>
                <c:ptCount val="1"/>
                <c:pt idx="0">
                  <c:v>Mitte</c:v>
                </c:pt>
              </c:strCache>
            </c:strRef>
          </c:tx>
          <c:spPr>
            <a:solidFill>
              <a:sysClr val="window" lastClr="FFFFFF"/>
            </a:solidFill>
            <a:ln w="25527">
              <a:solidFill>
                <a:sysClr val="window" lastClr="FFFFFF"/>
              </a:solidFill>
            </a:ln>
          </c:spPr>
          <c:invertIfNegative val="0"/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C1-4407-BA83-8A5D6AE39710}"/>
            </c:ext>
          </c:extLst>
        </c:ser>
        <c:ser>
          <c:idx val="2"/>
          <c:order val="2"/>
          <c:tx>
            <c:strRef>
              <c:f>Tabelle1!$H$1</c:f>
              <c:strCache>
                <c:ptCount val="1"/>
                <c:pt idx="0">
                  <c:v>Item Mitte positiv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9C1-4407-BA83-8A5D6AE397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9C1-4407-BA83-8A5D6AE397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9C1-4407-BA83-8A5D6AE397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9C1-4407-BA83-8A5D6AE397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9C1-4407-BA83-8A5D6AE397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9C1-4407-BA83-8A5D6AE39710}"/>
              </c:ext>
            </c:extLst>
          </c:dPt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Tabelle1!$H$2:$H$7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C1-4407-BA83-8A5D6AE39710}"/>
            </c:ext>
          </c:extLst>
        </c:ser>
        <c:ser>
          <c:idx val="0"/>
          <c:order val="3"/>
          <c:tx>
            <c:strRef>
              <c:f>Tabelle1!$E$1</c:f>
              <c:strCache>
                <c:ptCount val="1"/>
                <c:pt idx="0">
                  <c:v>Item links2</c:v>
                </c:pt>
              </c:strCache>
            </c:strRef>
          </c:tx>
          <c:spPr>
            <a:solidFill>
              <a:srgbClr val="004599"/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9C1-4407-BA83-8A5D6AE397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9C1-4407-BA83-8A5D6AE397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9C1-4407-BA83-8A5D6AE397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9C1-4407-BA83-8A5D6AE397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09C1-4407-BA83-8A5D6AE397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09C1-4407-BA83-8A5D6AE397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C1-4407-BA83-8A5D6AE397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9C1-4407-BA83-8A5D6AE397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C1-4407-BA83-8A5D6AE397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9C1-4407-BA83-8A5D6AE397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C1-4407-BA83-8A5D6AE397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9C1-4407-BA83-8A5D6AE39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-66</c:v>
                </c:pt>
                <c:pt idx="1">
                  <c:v>-48</c:v>
                </c:pt>
                <c:pt idx="2">
                  <c:v>-32</c:v>
                </c:pt>
                <c:pt idx="3">
                  <c:v>-16</c:v>
                </c:pt>
                <c:pt idx="4">
                  <c:v>-42</c:v>
                </c:pt>
                <c:pt idx="5">
                  <c:v>-47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9C1-4407-BA83-8A5D6AE39710}"/>
            </c:ext>
          </c:extLst>
        </c:ser>
        <c:ser>
          <c:idx val="3"/>
          <c:order val="4"/>
          <c:tx>
            <c:strRef>
              <c:f>Tabelle1!$I$1</c:f>
              <c:strCache>
                <c:ptCount val="1"/>
                <c:pt idx="0">
                  <c:v>Item rechts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09C1-4407-BA83-8A5D6AE397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09C1-4407-BA83-8A5D6AE397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09C1-4407-BA83-8A5D6AE397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09C1-4407-BA83-8A5D6AE3971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09C1-4407-BA83-8A5D6AE397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09C1-4407-BA83-8A5D6AE39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65+</c:v>
                </c:pt>
                <c:pt idx="4">
                  <c:v>Männer</c:v>
                </c:pt>
                <c:pt idx="5">
                  <c:v>Frauen</c:v>
                </c:pt>
              </c:strCache>
            </c:strRef>
          </c:cat>
          <c:val>
            <c:numRef>
              <c:f>Tabelle1!$I$2:$I$7</c:f>
              <c:numCache>
                <c:formatCode>General</c:formatCode>
                <c:ptCount val="6"/>
                <c:pt idx="0">
                  <c:v>34</c:v>
                </c:pt>
                <c:pt idx="1">
                  <c:v>52</c:v>
                </c:pt>
                <c:pt idx="2">
                  <c:v>68</c:v>
                </c:pt>
                <c:pt idx="3">
                  <c:v>84</c:v>
                </c:pt>
                <c:pt idx="4">
                  <c:v>58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9C1-4407-BA83-8A5D6AE39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0374272"/>
        <c:axId val="150375808"/>
      </c:barChart>
      <c:catAx>
        <c:axId val="1503742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0375808"/>
        <c:crosses val="autoZero"/>
        <c:auto val="1"/>
        <c:lblAlgn val="ctr"/>
        <c:lblOffset val="100"/>
        <c:noMultiLvlLbl val="0"/>
      </c:catAx>
      <c:valAx>
        <c:axId val="150375808"/>
        <c:scaling>
          <c:orientation val="minMax"/>
          <c:max val="100"/>
          <c:min val="-100"/>
        </c:scaling>
        <c:delete val="0"/>
        <c:axPos val="t"/>
        <c:numFmt formatCode="General" sourceLinked="1"/>
        <c:majorTickMark val="out"/>
        <c:minorTickMark val="none"/>
        <c:tickLblPos val="none"/>
        <c:spPr>
          <a:noFill/>
          <a:ln w="9572">
            <a:noFill/>
          </a:ln>
        </c:spPr>
        <c:crossAx val="150374272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BA730-4789-4AB6-8CE4-99E139786A85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B19BA-22F9-4C6B-8C70-E294379DC9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75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A8FF-5021-437D-B05F-04E75E19A514}" type="datetimeFigureOut">
              <a:rPr lang="de-DE" smtClean="0"/>
              <a:pPr/>
              <a:t>19.03.2021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C3669-53CE-4E19-8689-4514A86CF3B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57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C3669-53CE-4E19-8689-4514A86CF3B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8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69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7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587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767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22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037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640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349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098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06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354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709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46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89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063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73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51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150AD-7316-4701-86E1-6A3BBBFFC6B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150AD-7316-4701-86E1-6A3BBBFFC6B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150AD-7316-4701-86E1-6A3BBBFFC6B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7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82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2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74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Eine einspaltige</a:t>
            </a:r>
            <a:r>
              <a:rPr lang="de-DE" baseline="0" dirty="0" smtClean="0"/>
              <a:t> Gliederungsfolie mit Bullet Points ermöglicht eine übersichtliche Darstellung von Inhalten. Sie können diese verwenden, um bspw. die Präsentationsstruktur vorzustellen.</a:t>
            </a:r>
          </a:p>
          <a:p>
            <a:r>
              <a:rPr lang="de-DE" baseline="0" dirty="0" smtClean="0"/>
              <a:t>Titel auf allen Inhaltsfolien dürfen eine Länge von zwei Zeilen nicht überschreiten.</a:t>
            </a:r>
          </a:p>
          <a:p>
            <a:r>
              <a:rPr lang="de-DE" baseline="0" dirty="0" smtClean="0"/>
              <a:t>Generell empfiehlt es sich, Inhalte lieber über zwei Folien vorzustellen, als eine Folie zu überfüllen. Das Publikum dankt es Ihnen.</a:t>
            </a:r>
          </a:p>
          <a:p>
            <a:r>
              <a:rPr lang="de-DE" baseline="0" dirty="0" smtClean="0"/>
              <a:t>Denken Sie daran, die Marginalspalte der Folien für Ihren Titel und das Datum zu verwenden. Sie können beides global über den Reiter „Kopf- </a:t>
            </a:r>
            <a:r>
              <a:rPr lang="de-DE" baseline="0" smtClean="0"/>
              <a:t>und Fußzeile“ anpassen.</a:t>
            </a:r>
            <a:endParaRPr lang="de-DE" baseline="0" dirty="0" smtClean="0"/>
          </a:p>
          <a:p>
            <a:r>
              <a:rPr lang="de-DE" baseline="0" dirty="0" smtClean="0"/>
              <a:t>Die Seitenzahl läuft automatisch mit.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3669-53CE-4E19-8689-4514A86CF3B9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89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18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17236009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2101" y="853679"/>
            <a:ext cx="3499247" cy="13404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2101" y="2360176"/>
            <a:ext cx="3499247" cy="14117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noProof="0" dirty="0" smtClean="0"/>
              <a:t>Untertitel einfügen</a:t>
            </a:r>
            <a:endParaRPr lang="de-DE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01" y="417313"/>
            <a:ext cx="2214197" cy="224948"/>
          </a:xfrm>
          <a:prstGeom prst="rect">
            <a:avLst/>
          </a:prstGeom>
        </p:spPr>
      </p:pic>
      <p:sp>
        <p:nvSpPr>
          <p:cNvPr id="6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275401" y="1707356"/>
            <a:ext cx="3651647" cy="2160985"/>
          </a:xfrm>
        </p:spPr>
        <p:txBody>
          <a:bodyPr lIns="252000" anchor="ctr"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e-DE" dirty="0" smtClean="0"/>
              <a:t>Titelbild einfügen 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4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-4988" y="643"/>
            <a:ext cx="9150132" cy="5142857"/>
          </a:xfrm>
          <a:prstGeom prst="rect">
            <a:avLst/>
          </a:prstGeom>
        </p:spPr>
        <p:txBody>
          <a:bodyPr lIns="3816000" anchor="ctr"/>
          <a:lstStyle>
            <a:lvl1pPr algn="l"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noProof="0" dirty="0" smtClean="0"/>
              <a:t>Titelbild einfügen </a:t>
            </a:r>
            <a:endParaRPr lang="de-D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2884573"/>
            <a:ext cx="8600156" cy="8572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3870410"/>
            <a:ext cx="8600156" cy="8443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noProof="0" dirty="0" smtClean="0"/>
              <a:t>Untertitel einfügen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860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chwarz link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853679"/>
            <a:ext cx="3500100" cy="1341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Studientitel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2360279"/>
            <a:ext cx="3500100" cy="1412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 smtClean="0"/>
              <a:t>Untertitel</a:t>
            </a:r>
            <a:endParaRPr lang="en-GB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275401" y="414338"/>
            <a:ext cx="2214197" cy="227923"/>
            <a:chOff x="367201" y="552450"/>
            <a:chExt cx="2952262" cy="303897"/>
          </a:xfrm>
        </p:grpSpPr>
        <p:pic>
          <p:nvPicPr>
            <p:cNvPr id="5" name="Grafik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4850" y="556416"/>
              <a:ext cx="1344613" cy="299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290" r="37636" b="19946"/>
            <a:stretch/>
          </p:blipFill>
          <p:spPr bwMode="invGray">
            <a:xfrm>
              <a:off x="367201" y="552450"/>
              <a:ext cx="1601300" cy="300038"/>
            </a:xfrm>
            <a:prstGeom prst="rect">
              <a:avLst/>
            </a:prstGeom>
          </p:spPr>
        </p:pic>
      </p:grpSp>
      <p:sp>
        <p:nvSpPr>
          <p:cNvPr id="9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19701" y="1707356"/>
            <a:ext cx="3651647" cy="2160985"/>
          </a:xfrm>
        </p:spPr>
        <p:txBody>
          <a:bodyPr lIns="252000" anchor="ctr"/>
          <a:lstStyle>
            <a:lvl1pPr>
              <a:defRPr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 smtClean="0"/>
              <a:t>Titelbild einfügen 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5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chwarz rech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72101" y="853679"/>
            <a:ext cx="3499247" cy="13404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Studientitel</a:t>
            </a:r>
            <a:r>
              <a:rPr lang="en-GB" dirty="0" smtClean="0"/>
              <a:t> </a:t>
            </a:r>
            <a:r>
              <a:rPr lang="en-GB" dirty="0" err="1" smtClean="0"/>
              <a:t>einfügen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2101" y="2360176"/>
            <a:ext cx="3499247" cy="14117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 smtClean="0"/>
              <a:t>Untertitel</a:t>
            </a:r>
            <a:r>
              <a:rPr lang="en-GB" dirty="0" smtClean="0"/>
              <a:t> </a:t>
            </a:r>
            <a:r>
              <a:rPr lang="en-GB" dirty="0" err="1" smtClean="0"/>
              <a:t>einfügen</a:t>
            </a:r>
            <a:endParaRPr lang="en-GB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275401" y="414338"/>
            <a:ext cx="2214197" cy="227923"/>
            <a:chOff x="367201" y="552450"/>
            <a:chExt cx="2952262" cy="303897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4850" y="556416"/>
              <a:ext cx="1344613" cy="299931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290" r="37636" b="19946"/>
            <a:stretch/>
          </p:blipFill>
          <p:spPr bwMode="invGray">
            <a:xfrm>
              <a:off x="367201" y="552450"/>
              <a:ext cx="1601300" cy="300038"/>
            </a:xfrm>
            <a:prstGeom prst="rect">
              <a:avLst/>
            </a:prstGeom>
          </p:spPr>
        </p:pic>
      </p:grpSp>
      <p:sp>
        <p:nvSpPr>
          <p:cNvPr id="11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275401" y="1707356"/>
            <a:ext cx="3651647" cy="2160985"/>
          </a:xfrm>
        </p:spPr>
        <p:txBody>
          <a:bodyPr lIns="252000" anchor="ctr"/>
          <a:lstStyle>
            <a:lvl1pPr>
              <a:defRPr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 smtClean="0"/>
              <a:t>Titelbild einfügen 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2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chwarz Bild Vollforma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-4988" y="643"/>
            <a:ext cx="9150132" cy="5142857"/>
          </a:xfrm>
          <a:prstGeom prst="rect">
            <a:avLst/>
          </a:prstGeom>
        </p:spPr>
        <p:txBody>
          <a:bodyPr lIns="367200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Titelbild einfügen 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2884573"/>
            <a:ext cx="8600156" cy="8572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Studientitel</a:t>
            </a:r>
            <a:r>
              <a:rPr lang="en-GB" dirty="0" smtClean="0"/>
              <a:t> </a:t>
            </a:r>
            <a:r>
              <a:rPr lang="en-GB" dirty="0" err="1" smtClean="0"/>
              <a:t>einfügen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3870410"/>
            <a:ext cx="8600156" cy="844311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Pct val="100000"/>
              <a:buFontTx/>
              <a:buNone/>
              <a:defRPr sz="1650" b="0" i="0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 smtClean="0"/>
              <a:t>Untertitel</a:t>
            </a:r>
            <a:r>
              <a:rPr lang="en-GB" dirty="0" smtClean="0"/>
              <a:t> </a:t>
            </a:r>
            <a:r>
              <a:rPr lang="en-GB" dirty="0" err="1" smtClean="0"/>
              <a:t>einfügen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Trenn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71750"/>
            <a:ext cx="8870155" cy="1189168"/>
          </a:xfrm>
          <a:prstGeom prst="rect">
            <a:avLst/>
          </a:prstGeom>
        </p:spPr>
        <p:txBody>
          <a:bodyPr lIns="360000"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 err="1" smtClean="0"/>
              <a:t>Kapitelüberschrift</a:t>
            </a:r>
            <a:endParaRPr lang="en-GB" dirty="0" smtClean="0"/>
          </a:p>
          <a:p>
            <a:pPr lvl="1"/>
            <a:r>
              <a:rPr lang="en-GB" dirty="0" err="1" smtClean="0"/>
              <a:t>Untertitel</a:t>
            </a:r>
            <a:endParaRPr lang="en-GB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1878745"/>
            <a:ext cx="1115615" cy="686240"/>
          </a:xfrm>
          <a:prstGeom prst="rect">
            <a:avLst/>
          </a:prstGeom>
        </p:spPr>
        <p:txBody>
          <a:bodyPr lIns="324000" bIns="0" anchor="b"/>
          <a:lstStyle>
            <a:lvl1pPr algn="l">
              <a:spcBef>
                <a:spcPts val="150"/>
              </a:spcBef>
              <a:defRPr sz="36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0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Trennfolie schwarz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71750"/>
            <a:ext cx="8870155" cy="1189168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36000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Pct val="100000"/>
              <a:buFontTx/>
              <a:buNone/>
              <a:defRPr sz="1800" b="1" i="0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Pct val="100000"/>
              <a:buFontTx/>
              <a:buNone/>
              <a:defRPr sz="1650" b="0" i="0" u="none">
                <a:solidFill>
                  <a:schemeClr val="bg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GB" dirty="0" err="1" smtClean="0"/>
              <a:t>Kapitelüberschrift</a:t>
            </a:r>
            <a:endParaRPr lang="en-GB" dirty="0" smtClean="0"/>
          </a:p>
          <a:p>
            <a:pPr lvl="1"/>
            <a:r>
              <a:rPr lang="en-GB" dirty="0" err="1" smtClean="0"/>
              <a:t>Untertitel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1878745"/>
            <a:ext cx="1115615" cy="686240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32400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Pct val="100000"/>
              <a:buFontTx/>
              <a:buNone/>
              <a:defRPr sz="3600" b="1" i="0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err="1" smtClean="0"/>
              <a:t>Nr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7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1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  <a:p>
            <a:pPr lvl="0"/>
            <a:endParaRPr lang="de-DE" noProof="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286250"/>
            <a:ext cx="8598693" cy="194310"/>
          </a:xfrm>
        </p:spPr>
        <p:txBody>
          <a:bodyPr anchor="b"/>
          <a:lstStyle>
            <a:lvl1pPr>
              <a:spcBef>
                <a:spcPts val="188"/>
              </a:spcBef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Fragetext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8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1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7138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ly,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286250"/>
            <a:ext cx="8598694" cy="194310"/>
          </a:xfr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Tx/>
              <a:buSzPct val="100000"/>
              <a:buFontTx/>
              <a:buNone/>
              <a:defRPr lang="de-DE" sz="675" b="0" i="0" u="none" dirty="0">
                <a:solidFill>
                  <a:srgbClr val="717171"/>
                </a:solidFill>
                <a:latin typeface="Arial" panose="020B0604020202020204" pitchFamily="34" charset="0"/>
              </a:defRPr>
            </a:lvl1pPr>
          </a:lstStyle>
          <a:p>
            <a:pPr lvl="0">
              <a:spcBef>
                <a:spcPts val="188"/>
              </a:spcBef>
            </a:pPr>
            <a:r>
              <a:rPr lang="de-DE" dirty="0" smtClean="0"/>
              <a:t>Fragetext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6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1235027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7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05138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02592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29556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2073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+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88495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06990" y="1281113"/>
            <a:ext cx="27594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1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5404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281113"/>
            <a:ext cx="2035800" cy="3002756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2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9127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ly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05138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799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1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353948"/>
            <a:ext cx="8598693" cy="194310"/>
          </a:xfrm>
        </p:spPr>
        <p:txBody>
          <a:bodyPr anchor="b"/>
          <a:lstStyle>
            <a:lvl1pPr>
              <a:spcBef>
                <a:spcPts val="188"/>
              </a:spcBef>
              <a:defRPr sz="675"/>
            </a:lvl1pPr>
          </a:lstStyle>
          <a:p>
            <a:pPr lvl="0"/>
            <a:r>
              <a:rPr lang="de-DE" dirty="0" smtClean="0"/>
              <a:t>Methodischer Hinweis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1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8575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75" y="1491631"/>
            <a:ext cx="8648700" cy="2700300"/>
          </a:xfrm>
        </p:spPr>
        <p:txBody>
          <a:bodyPr/>
          <a:lstStyle>
            <a:lvl1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5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35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551E-677A-494F-8A44-088805BE1F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909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F809-7D02-499F-B0C1-C4AAB9D95A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41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8" y="1203325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1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55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116EB-497F-4630-9086-AD05D41F0A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4501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D836-5DF6-41C1-BC99-FCD7C313E8E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5047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8C1F3-B87C-44C4-9C5E-4FC6C07FF7C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224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703F-6C8A-4BBD-9338-0B8FEF910B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9976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1D1F-9BA6-4062-BE01-D4425493BB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3989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15A15-3F56-41ED-A7E5-B663738C3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0454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D5122-8FB0-4743-B75E-0303E7E1D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7472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58006-145D-4BE1-88CE-F4D14E8CD66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628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3245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1994" indent="-251994">
              <a:buFont typeface="+mj-lt"/>
              <a:buAutoNum type="arabicPeriod"/>
              <a:defRPr/>
            </a:lvl1pPr>
            <a:lvl2pPr marL="503987" indent="-251994">
              <a:buFont typeface="+mj-lt"/>
              <a:buAutoNum type="arabicPeriod"/>
              <a:defRPr/>
            </a:lvl2pPr>
            <a:lvl3pPr marL="755981" indent="-251994">
              <a:buFont typeface="+mj-lt"/>
              <a:buAutoNum type="arabicPeriod"/>
              <a:defRPr/>
            </a:lvl3pPr>
            <a:lvl4pPr marL="1007975" indent="-251994">
              <a:buFont typeface="+mj-lt"/>
              <a:buAutoNum type="arabicPeriod"/>
              <a:defRPr/>
            </a:lvl4pPr>
            <a:lvl5pPr marL="1259969" indent="-251994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728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2863671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1994">
              <a:spcBef>
                <a:spcPts val="0"/>
              </a:spcBef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733164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6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1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93997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203325"/>
            <a:ext cx="3349625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34816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13773356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6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9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41238080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1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9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11396757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9937674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00000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40276583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28357420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9" y="1203326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2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596189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52695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1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 (26pt, nicht-fett)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1" y="450850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Untertitel (16pt, nicht-fett)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37823385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2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 (26pt, nicht-fett)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2" y="450851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32813303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1" y="323039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1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6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34965" y="1081090"/>
            <a:ext cx="8424862" cy="310872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1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282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729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1994" indent="-251994">
              <a:buFont typeface="+mj-lt"/>
              <a:buAutoNum type="arabicPeriod"/>
              <a:defRPr/>
            </a:lvl1pPr>
            <a:lvl2pPr marL="503987" indent="-251994">
              <a:buFont typeface="+mj-lt"/>
              <a:buAutoNum type="arabicPeriod"/>
              <a:defRPr/>
            </a:lvl2pPr>
            <a:lvl3pPr marL="755981" indent="-251994">
              <a:buFont typeface="+mj-lt"/>
              <a:buAutoNum type="arabicPeriod"/>
              <a:defRPr/>
            </a:lvl3pPr>
            <a:lvl4pPr marL="1007975" indent="-251994">
              <a:buFont typeface="+mj-lt"/>
              <a:buAutoNum type="arabicPeriod"/>
              <a:defRPr/>
            </a:lvl4pPr>
            <a:lvl5pPr marL="1259969" indent="-251994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961126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1994">
              <a:spcBef>
                <a:spcPts val="0"/>
              </a:spcBef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374915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6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1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00301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203325"/>
            <a:ext cx="3349625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7923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353504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24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6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9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13082278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1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9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2560052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5799415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00000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8298551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9489181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9" y="1203326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2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715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13058356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2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 (26pt, nicht-fett)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2" y="450851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250513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52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1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1" y="323069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3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  <a:p>
            <a:pPr lvl="0"/>
            <a:endParaRPr lang="de-DE" noProof="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286250"/>
            <a:ext cx="8598693" cy="194310"/>
          </a:xfrm>
        </p:spPr>
        <p:txBody>
          <a:bodyPr anchor="b"/>
          <a:lstStyle>
            <a:lvl1pPr>
              <a:spcBef>
                <a:spcPts val="188"/>
              </a:spcBef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Fragetext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0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1994" indent="-251994">
              <a:buFont typeface="+mj-lt"/>
              <a:buAutoNum type="arabicPeriod"/>
              <a:defRPr/>
            </a:lvl1pPr>
            <a:lvl2pPr marL="503987" indent="-251994">
              <a:buFont typeface="+mj-lt"/>
              <a:buAutoNum type="arabicPeriod"/>
              <a:defRPr/>
            </a:lvl2pPr>
            <a:lvl3pPr marL="755981" indent="-251994">
              <a:buFont typeface="+mj-lt"/>
              <a:buAutoNum type="arabicPeriod"/>
              <a:defRPr/>
            </a:lvl3pPr>
            <a:lvl4pPr marL="1007975" indent="-251994">
              <a:buFont typeface="+mj-lt"/>
              <a:buAutoNum type="arabicPeriod"/>
              <a:defRPr/>
            </a:lvl4pPr>
            <a:lvl5pPr marL="1259969" indent="-251994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8753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1994">
              <a:spcBef>
                <a:spcPts val="0"/>
              </a:spcBef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5575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6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1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6822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203325"/>
            <a:ext cx="3349625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4204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20068887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6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9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2016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1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9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2319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5643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00000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21352204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68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91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9" y="1203326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2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596189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9200066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21005093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2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 (26pt, nicht-fett)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2" y="450851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 smtClean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20796691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E9D1B8-E553-47B8-80D1-CF261753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1" y="323039"/>
            <a:ext cx="8600156" cy="303089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7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26128"/>
            <a:ext cx="8607998" cy="29765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1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101295-10E9-4561-87CA-B0CEE3AC7C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464" y="4142188"/>
            <a:ext cx="8598694" cy="297656"/>
          </a:xfrm>
        </p:spPr>
        <p:txBody>
          <a:bodyPr anchor="b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189" algn="l"/>
              </a:tabLst>
              <a:defRPr sz="1000"/>
            </a:lvl1pPr>
          </a:lstStyle>
          <a:p>
            <a:pPr lvl="0"/>
            <a:r>
              <a:rPr lang="de-DE" dirty="0"/>
              <a:t>Frage: X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189" algn="l"/>
              </a:tabLst>
              <a:defRPr/>
            </a:pPr>
            <a:r>
              <a:rPr lang="de-DE" dirty="0"/>
              <a:t>Dargestellt: X | Basis: X</a:t>
            </a:r>
          </a:p>
        </p:txBody>
      </p:sp>
    </p:spTree>
    <p:extLst>
      <p:ext uri="{BB962C8B-B14F-4D97-AF65-F5344CB8AC3E}">
        <p14:creationId xmlns:p14="http://schemas.microsoft.com/office/powerpoint/2010/main" val="25807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1" y="323039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1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0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24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03EA-4969-47BD-8428-40060ACE04A7}" type="datetime1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738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B59-ED6E-4E1E-A306-78417C0A2CCC}" type="datetime1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7115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A691-C02E-4C2D-B086-A3AA13AA8955}" type="datetime1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9987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09A-6C61-4205-B265-815D0FCDDBE3}" type="datetime1">
              <a:rPr lang="de-DE" smtClean="0"/>
              <a:t>19.03.2021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832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52000">
              <a:buFont typeface="+mj-lt"/>
              <a:buAutoNum type="arabicPeriod"/>
              <a:defRPr/>
            </a:lvl2pPr>
            <a:lvl3pPr marL="756000" indent="-252000">
              <a:buFont typeface="+mj-lt"/>
              <a:buAutoNum type="arabicPeriod"/>
              <a:defRPr/>
            </a:lvl3pPr>
            <a:lvl4pPr marL="1008000" indent="-252000">
              <a:buFont typeface="+mj-lt"/>
              <a:buAutoNum type="arabicPeriod"/>
              <a:defRPr/>
            </a:lvl4pPr>
            <a:lvl5pPr marL="1260000" indent="-2520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790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A3E0-70F1-4D36-8FE5-CEC6CA6F8EA6}" type="datetime1">
              <a:rPr lang="de-DE" smtClean="0"/>
              <a:t>19.03.2021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7678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7E36-1508-425D-827B-4720FCFBAEAE}" type="datetime1">
              <a:rPr lang="de-DE" smtClean="0"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1292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007F-F24F-44D0-B982-03AED00B5490}" type="datetime1">
              <a:rPr lang="de-DE" smtClean="0"/>
              <a:t>19.03.2021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8229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3C1E-DDE3-4A2C-96A6-DA794118EE92}" type="datetime1">
              <a:rPr lang="de-DE" smtClean="0"/>
              <a:t>19.03.2021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62174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6132-C917-4B37-B385-DB2161CA4BE8}" type="datetime1">
              <a:rPr lang="de-DE" smtClean="0"/>
              <a:t>19.03.2021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2546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E4BC-3790-4526-894D-E688A2C0E3FD}" type="datetime1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F6E2-F07F-465B-81FA-E8FC77B39992}" type="datetime1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967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900" cy="4412582"/>
          </a:xfrm>
          <a:prstGeom prst="rect">
            <a:avLst/>
          </a:prstGeom>
          <a:gradFill>
            <a:gsLst>
              <a:gs pos="0">
                <a:srgbClr val="005698"/>
              </a:gs>
              <a:gs pos="100000">
                <a:srgbClr val="002D59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3197388"/>
            <a:ext cx="9144900" cy="1082279"/>
          </a:xfrm>
          <a:prstGeom prst="rect">
            <a:avLst/>
          </a:prstGeom>
          <a:solidFill>
            <a:srgbClr val="D1DBE1"/>
          </a:solidFill>
          <a:ln w="127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2" descr="D:\TNS Infratest\ESCA\dimap\Neu2013\input\Logo_Infratest_4c_positiv\Logo_Infratest_RGB_positiv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50" y="4596681"/>
            <a:ext cx="1829429" cy="3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841" y="3707962"/>
            <a:ext cx="8643938" cy="54448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1650">
                <a:solidFill>
                  <a:srgbClr val="808080"/>
                </a:solidFill>
                <a:latin typeface="Dax Offc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8841" y="3236574"/>
            <a:ext cx="8643938" cy="404747"/>
          </a:xfrm>
        </p:spPr>
        <p:txBody>
          <a:bodyPr anchor="b"/>
          <a:lstStyle>
            <a:lvl1pPr>
              <a:buClr>
                <a:schemeClr val="hlink"/>
              </a:buClr>
              <a:buFont typeface="Wingdings" pitchFamily="2" charset="2"/>
              <a:buNone/>
              <a:defRPr sz="1650" b="1">
                <a:solidFill>
                  <a:srgbClr val="004599"/>
                </a:solidFill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197508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0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3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09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2000">
              <a:spcBef>
                <a:spcPts val="0"/>
              </a:spcBef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22749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0426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7347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409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5455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8015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6426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4319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1450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365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67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52000">
              <a:buFont typeface="+mj-lt"/>
              <a:buAutoNum type="arabicPeriod"/>
              <a:defRPr/>
            </a:lvl2pPr>
            <a:lvl3pPr marL="756000" indent="-252000">
              <a:buFont typeface="+mj-lt"/>
              <a:buAutoNum type="arabicPeriod"/>
              <a:defRPr/>
            </a:lvl3pPr>
            <a:lvl4pPr marL="1008000" indent="-252000">
              <a:buFont typeface="+mj-lt"/>
              <a:buAutoNum type="arabicPeriod"/>
              <a:defRPr/>
            </a:lvl4pPr>
            <a:lvl5pPr marL="1260000" indent="-2520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7265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5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0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2841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9144900" cy="4412582"/>
          </a:xfrm>
          <a:prstGeom prst="rect">
            <a:avLst/>
          </a:prstGeom>
          <a:gradFill>
            <a:gsLst>
              <a:gs pos="0">
                <a:srgbClr val="005698"/>
              </a:gs>
              <a:gs pos="100000">
                <a:srgbClr val="002D59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3197388"/>
            <a:ext cx="9144900" cy="1082279"/>
          </a:xfrm>
          <a:prstGeom prst="rect">
            <a:avLst/>
          </a:prstGeom>
          <a:solidFill>
            <a:srgbClr val="D1DBE1"/>
          </a:solidFill>
          <a:ln w="127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4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2" descr="D:\TNS Infratest\ESCA\dimap\Neu2013\input\Logo_Infratest_4c_positiv\Logo_Infratest_RGB_positiv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50" y="4596681"/>
            <a:ext cx="1829429" cy="3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841" y="3707962"/>
            <a:ext cx="8643938" cy="54448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1650">
                <a:solidFill>
                  <a:srgbClr val="808080"/>
                </a:solidFill>
                <a:latin typeface="Dax Offc" pitchFamily="34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8841" y="3236574"/>
            <a:ext cx="8643938" cy="404747"/>
          </a:xfrm>
        </p:spPr>
        <p:txBody>
          <a:bodyPr anchor="b"/>
          <a:lstStyle>
            <a:lvl1pPr>
              <a:buClr>
                <a:schemeClr val="hlink"/>
              </a:buClr>
              <a:buFont typeface="Wingdings" pitchFamily="2" charset="2"/>
              <a:buNone/>
              <a:defRPr sz="1650" b="1">
                <a:solidFill>
                  <a:srgbClr val="004599"/>
                </a:solidFill>
                <a:cs typeface="Arial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91341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0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1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34964" y="1081089"/>
            <a:ext cx="8424862" cy="310872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0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2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0603"/>
            <a:ext cx="9143998" cy="4478551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425897"/>
            <a:ext cx="690974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650791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62418" y="107999"/>
            <a:ext cx="4098018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8" name="Rechteck 7"/>
          <p:cNvSpPr/>
          <p:nvPr userDrawn="1"/>
        </p:nvSpPr>
        <p:spPr>
          <a:xfrm flipV="1">
            <a:off x="200306" y="701760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hteck 8"/>
          <p:cNvSpPr/>
          <p:nvPr userDrawn="1"/>
        </p:nvSpPr>
        <p:spPr>
          <a:xfrm flipV="1">
            <a:off x="5477020" y="4778001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43207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5" name="Rechteck 14"/>
          <p:cNvSpPr/>
          <p:nvPr userDrawn="1"/>
        </p:nvSpPr>
        <p:spPr>
          <a:xfrm flipV="1">
            <a:off x="200306" y="701760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hteck 15"/>
          <p:cNvSpPr/>
          <p:nvPr userDrawn="1"/>
        </p:nvSpPr>
        <p:spPr>
          <a:xfrm flipV="1">
            <a:off x="5477020" y="4778001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756041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45296" y="1598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7617707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5" name="Rechteck 14"/>
          <p:cNvSpPr/>
          <p:nvPr userDrawn="1"/>
        </p:nvSpPr>
        <p:spPr>
          <a:xfrm flipV="1">
            <a:off x="200306" y="701760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hteck 18"/>
          <p:cNvSpPr/>
          <p:nvPr userDrawn="1"/>
        </p:nvSpPr>
        <p:spPr>
          <a:xfrm flipV="1">
            <a:off x="5477020" y="4778001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47247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 flipV="1">
            <a:off x="4146225" y="516224"/>
            <a:ext cx="5167984" cy="387581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hteck 23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71316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Rechteck 18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9621881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8779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4" y="1203325"/>
            <a:ext cx="3349625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7557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Rechteck 15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957016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Rechteck 20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400523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0" y="769202"/>
            <a:ext cx="9152016" cy="3875811"/>
          </a:xfrm>
          <a:prstGeom prst="rect">
            <a:avLst/>
          </a:prstGeom>
          <a:solidFill>
            <a:srgbClr val="74B2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1" name="Rechteck 20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74B23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809688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273516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0307" y="76115"/>
            <a:ext cx="378372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7" name="Rechteck 16"/>
          <p:cNvSpPr/>
          <p:nvPr userDrawn="1"/>
        </p:nvSpPr>
        <p:spPr>
          <a:xfrm flipV="1">
            <a:off x="200306" y="701760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hteck 18"/>
          <p:cNvSpPr/>
          <p:nvPr userDrawn="1"/>
        </p:nvSpPr>
        <p:spPr>
          <a:xfrm flipV="1">
            <a:off x="5477020" y="4778001"/>
            <a:ext cx="344468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83371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656803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hteck 16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162303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0" y="769202"/>
            <a:ext cx="9152016" cy="387581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hteck 16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977597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53215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2" name="Rechteck 21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9314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11242848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Rechteck 15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730407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30128"/>
            <a:ext cx="5167984" cy="3914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2" name="Rechteck 21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6335153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00438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0" y="730128"/>
            <a:ext cx="9152016" cy="39148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2" name="Rechteck 21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380644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9B57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9B57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9B57"/>
              </a:solidFill>
            </a:endParaRP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Rechteck 15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916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Rechteck 15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7952372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769204"/>
            <a:ext cx="5167984" cy="3875811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Rechteck 18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830446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0" y="769202"/>
            <a:ext cx="9152016" cy="3875811"/>
          </a:xfrm>
          <a:prstGeom prst="rect">
            <a:avLst/>
          </a:prstGeom>
          <a:solidFill>
            <a:srgbClr val="FF9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66436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Rechteck 18"/>
          <p:cNvSpPr/>
          <p:nvPr userDrawn="1"/>
        </p:nvSpPr>
        <p:spPr>
          <a:xfrm flipV="1">
            <a:off x="3984033" y="723485"/>
            <a:ext cx="5167984" cy="45719"/>
          </a:xfrm>
          <a:prstGeom prst="rect">
            <a:avLst/>
          </a:prstGeom>
          <a:solidFill>
            <a:srgbClr val="FF9B57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7438952" y="4726168"/>
            <a:ext cx="1152597" cy="16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915147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6193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879348"/>
            <a:ext cx="5167984" cy="376566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7444855" y="1050126"/>
            <a:ext cx="1563074" cy="23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>
            <a:off x="3979293" y="86075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</a:rPr>
              <a:t>KERNERGEBNISSE</a:t>
            </a:r>
          </a:p>
        </p:txBody>
      </p:sp>
      <p:sp>
        <p:nvSpPr>
          <p:cNvPr id="19" name="Gleichschenkliges Dreieck 18"/>
          <p:cNvSpPr/>
          <p:nvPr userDrawn="1"/>
        </p:nvSpPr>
        <p:spPr>
          <a:xfrm rot="10800000">
            <a:off x="7049071" y="1050126"/>
            <a:ext cx="313898" cy="23856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216996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3979293" y="96311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7171"/>
                </a:solidFill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571113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5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8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563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879348"/>
            <a:ext cx="5167984" cy="3765666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7444855" y="1050126"/>
            <a:ext cx="1563074" cy="23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>
            <a:off x="3979293" y="86075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KERNERGEBNISSE</a:t>
            </a:r>
          </a:p>
        </p:txBody>
      </p:sp>
      <p:sp>
        <p:nvSpPr>
          <p:cNvPr id="19" name="Gleichschenkliges Dreieck 18"/>
          <p:cNvSpPr/>
          <p:nvPr userDrawn="1"/>
        </p:nvSpPr>
        <p:spPr>
          <a:xfrm rot="10800000">
            <a:off x="7049071" y="1050126"/>
            <a:ext cx="313898" cy="23856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515150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3979293" y="96311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DE6400"/>
                </a:solidFill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3754812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879348"/>
            <a:ext cx="5167984" cy="3765666"/>
          </a:xfrm>
          <a:prstGeom prst="rect">
            <a:avLst/>
          </a:prstGeom>
          <a:solidFill>
            <a:srgbClr val="DE6400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98734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3979293" y="96311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CC0053"/>
                </a:solidFill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641877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879348"/>
            <a:ext cx="5167984" cy="3765666"/>
          </a:xfrm>
          <a:prstGeom prst="rect">
            <a:avLst/>
          </a:prstGeom>
          <a:solidFill>
            <a:srgbClr val="CC0053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7444855" y="1050126"/>
            <a:ext cx="1563074" cy="238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>
            <a:off x="3979293" y="86075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KERNERGEBNISSE</a:t>
            </a:r>
          </a:p>
        </p:txBody>
      </p:sp>
      <p:sp>
        <p:nvSpPr>
          <p:cNvPr id="19" name="Gleichschenkliges Dreieck 18"/>
          <p:cNvSpPr/>
          <p:nvPr userDrawn="1"/>
        </p:nvSpPr>
        <p:spPr>
          <a:xfrm rot="10800000">
            <a:off x="7049071" y="1050126"/>
            <a:ext cx="313898" cy="23856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56521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3979293" y="963115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300" b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rgbClr val="FF8521"/>
                </a:solidFill>
              </a:rPr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7019251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84033" y="107999"/>
            <a:ext cx="507640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5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3984033" y="-8821"/>
            <a:ext cx="5167984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hteck 7"/>
          <p:cNvSpPr/>
          <p:nvPr userDrawn="1"/>
        </p:nvSpPr>
        <p:spPr>
          <a:xfrm flipV="1">
            <a:off x="3984033" y="879350"/>
            <a:ext cx="5167984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77791" y="-6165"/>
            <a:ext cx="4004930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70968" y="4599297"/>
            <a:ext cx="4004930" cy="45719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" y="39554"/>
            <a:ext cx="3908322" cy="455974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3984033" y="879348"/>
            <a:ext cx="5167984" cy="3765666"/>
          </a:xfrm>
          <a:prstGeom prst="rect">
            <a:avLst/>
          </a:prstGeom>
          <a:solidFill>
            <a:srgbClr val="FF8521"/>
          </a:solidFill>
          <a:ln>
            <a:noFill/>
          </a:ln>
          <a:effectLst>
            <a:outerShdw blurRad="40000" dist="23000" dir="540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443394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806" y="107999"/>
            <a:ext cx="723963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hteck 72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4" name="Rechteck 73"/>
          <p:cNvSpPr/>
          <p:nvPr userDrawn="1"/>
        </p:nvSpPr>
        <p:spPr>
          <a:xfrm>
            <a:off x="838962" y="974224"/>
            <a:ext cx="8305038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5" name="Textplatzhalt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57264" y="977900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6" name="Textplatzhalt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076891" y="97837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7" name="Textplatzhalt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199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8" name="Textplatzhalt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257762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9" name="Textfeld 78"/>
          <p:cNvSpPr txBox="1"/>
          <p:nvPr userDrawn="1"/>
        </p:nvSpPr>
        <p:spPr>
          <a:xfrm>
            <a:off x="275277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0" name="Textfeld 79"/>
          <p:cNvSpPr txBox="1"/>
          <p:nvPr userDrawn="1"/>
        </p:nvSpPr>
        <p:spPr>
          <a:xfrm>
            <a:off x="486274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1" name="Textfeld 80"/>
          <p:cNvSpPr txBox="1"/>
          <p:nvPr userDrawn="1"/>
        </p:nvSpPr>
        <p:spPr>
          <a:xfrm>
            <a:off x="697271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5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65702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338251"/>
            <a:ext cx="9143998" cy="3412211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806" y="107999"/>
            <a:ext cx="723963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hteck 72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4" name="Rechteck 73"/>
          <p:cNvSpPr/>
          <p:nvPr userDrawn="1"/>
        </p:nvSpPr>
        <p:spPr>
          <a:xfrm>
            <a:off x="838962" y="974224"/>
            <a:ext cx="8305038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5" name="Textplatzhalt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57264" y="977900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6" name="Textplatzhalt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076891" y="97837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7" name="Textplatzhalt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199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8" name="Textplatzhalt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257762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79" name="Textfeld 78"/>
          <p:cNvSpPr txBox="1"/>
          <p:nvPr userDrawn="1"/>
        </p:nvSpPr>
        <p:spPr>
          <a:xfrm>
            <a:off x="275277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0" name="Textfeld 79"/>
          <p:cNvSpPr txBox="1"/>
          <p:nvPr userDrawn="1"/>
        </p:nvSpPr>
        <p:spPr>
          <a:xfrm>
            <a:off x="486274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81" name="Textfeld 80"/>
          <p:cNvSpPr txBox="1"/>
          <p:nvPr userDrawn="1"/>
        </p:nvSpPr>
        <p:spPr>
          <a:xfrm>
            <a:off x="697271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7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432836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974225"/>
            <a:ext cx="9143998" cy="4160413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95855" y="107999"/>
            <a:ext cx="690974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845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0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8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14383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30"/>
            <a:ext cx="9143998" cy="3030722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95855" y="107999"/>
            <a:ext cx="690974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5837239" y="1446214"/>
            <a:ext cx="2954337" cy="303053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9" name="Rechteck 38"/>
          <p:cNvSpPr/>
          <p:nvPr userDrawn="1"/>
        </p:nvSpPr>
        <p:spPr>
          <a:xfrm>
            <a:off x="5096763" y="97032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0" name="Rechteck 39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1" name="Rechteck 40"/>
          <p:cNvSpPr/>
          <p:nvPr userDrawn="1"/>
        </p:nvSpPr>
        <p:spPr>
          <a:xfrm>
            <a:off x="838963" y="974225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2" name="Rechteck 41"/>
          <p:cNvSpPr/>
          <p:nvPr userDrawn="1"/>
        </p:nvSpPr>
        <p:spPr>
          <a:xfrm>
            <a:off x="2967804" y="9715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3" name="Rechteck 42"/>
          <p:cNvSpPr/>
          <p:nvPr userDrawn="1"/>
        </p:nvSpPr>
        <p:spPr>
          <a:xfrm>
            <a:off x="7231064" y="9732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648605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 userDrawn="1"/>
        </p:nvSpPr>
        <p:spPr>
          <a:xfrm>
            <a:off x="2775101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 userDrawn="1"/>
        </p:nvSpPr>
        <p:spPr>
          <a:xfrm>
            <a:off x="4910224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7" name="Textplatzhalter 29"/>
          <p:cNvSpPr>
            <a:spLocks noGrp="1"/>
          </p:cNvSpPr>
          <p:nvPr>
            <p:ph type="body" sz="quarter" idx="10"/>
          </p:nvPr>
        </p:nvSpPr>
        <p:spPr>
          <a:xfrm>
            <a:off x="957264" y="977900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48" name="Textplatzhalter 29"/>
          <p:cNvSpPr>
            <a:spLocks noGrp="1"/>
          </p:cNvSpPr>
          <p:nvPr>
            <p:ph type="body" sz="quarter" idx="11"/>
          </p:nvPr>
        </p:nvSpPr>
        <p:spPr>
          <a:xfrm>
            <a:off x="3076891" y="971549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49" name="Textplatzhalter 29"/>
          <p:cNvSpPr>
            <a:spLocks noGrp="1"/>
          </p:cNvSpPr>
          <p:nvPr>
            <p:ph type="body" sz="quarter" idx="12"/>
          </p:nvPr>
        </p:nvSpPr>
        <p:spPr>
          <a:xfrm>
            <a:off x="5196517" y="965198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7316145" y="958847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1" name="Textfeld 50"/>
          <p:cNvSpPr txBox="1"/>
          <p:nvPr userDrawn="1"/>
        </p:nvSpPr>
        <p:spPr>
          <a:xfrm>
            <a:off x="7036559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136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338251"/>
            <a:ext cx="9143998" cy="3412211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 userDrawn="1"/>
        </p:nvSpPr>
        <p:spPr>
          <a:xfrm>
            <a:off x="838962" y="974224"/>
            <a:ext cx="8305038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57264" y="977900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32" name="Textplatzhalt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076891" y="97837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5" name="Textplatzhalt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199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6" name="Textplatzhalt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257762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latin typeface="+mn-lt"/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75277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486274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697271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806" y="107999"/>
            <a:ext cx="723963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3" name="Text Placeholder 10"/>
          <p:cNvSpPr txBox="1">
            <a:spLocks/>
          </p:cNvSpPr>
          <p:nvPr userDrawn="1"/>
        </p:nvSpPr>
        <p:spPr>
          <a:xfrm>
            <a:off x="5800167" y="4898047"/>
            <a:ext cx="2791384" cy="346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700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214976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29"/>
            <a:ext cx="9143998" cy="3292461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eck 23"/>
          <p:cNvSpPr/>
          <p:nvPr userDrawn="1"/>
        </p:nvSpPr>
        <p:spPr>
          <a:xfrm>
            <a:off x="838962" y="974224"/>
            <a:ext cx="8305038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806" y="107999"/>
            <a:ext cx="723963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grpSp>
        <p:nvGrpSpPr>
          <p:cNvPr id="31" name="Group 186"/>
          <p:cNvGrpSpPr>
            <a:grpSpLocks noChangeAspect="1"/>
          </p:cNvGrpSpPr>
          <p:nvPr userDrawn="1"/>
        </p:nvGrpSpPr>
        <p:grpSpPr>
          <a:xfrm>
            <a:off x="106622" y="983144"/>
            <a:ext cx="242857" cy="252000"/>
            <a:chOff x="1063625" y="2803525"/>
            <a:chExt cx="674688" cy="700088"/>
          </a:xfrm>
          <a:solidFill>
            <a:schemeClr val="bg1"/>
          </a:solidFill>
        </p:grpSpPr>
        <p:sp>
          <p:nvSpPr>
            <p:cNvPr id="35" name="Rectangle 188"/>
            <p:cNvSpPr>
              <a:spLocks noChangeArrowheads="1"/>
            </p:cNvSpPr>
            <p:nvPr/>
          </p:nvSpPr>
          <p:spPr bwMode="auto">
            <a:xfrm>
              <a:off x="1063625" y="3021013"/>
              <a:ext cx="204788" cy="482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6" name="Rectangle 189"/>
            <p:cNvSpPr>
              <a:spLocks noChangeArrowheads="1"/>
            </p:cNvSpPr>
            <p:nvPr/>
          </p:nvSpPr>
          <p:spPr bwMode="auto">
            <a:xfrm>
              <a:off x="1300163" y="2803525"/>
              <a:ext cx="203200" cy="700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7" name="Rectangle 190"/>
            <p:cNvSpPr>
              <a:spLocks noChangeArrowheads="1"/>
            </p:cNvSpPr>
            <p:nvPr/>
          </p:nvSpPr>
          <p:spPr bwMode="auto">
            <a:xfrm>
              <a:off x="1535113" y="3206750"/>
              <a:ext cx="203200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38" name="Group 270"/>
          <p:cNvGrpSpPr>
            <a:grpSpLocks/>
          </p:cNvGrpSpPr>
          <p:nvPr userDrawn="1"/>
        </p:nvGrpSpPr>
        <p:grpSpPr>
          <a:xfrm>
            <a:off x="442116" y="998621"/>
            <a:ext cx="324000" cy="236653"/>
            <a:chOff x="3860800" y="2959101"/>
            <a:chExt cx="1422400" cy="935038"/>
          </a:xfrm>
          <a:solidFill>
            <a:schemeClr val="bg1"/>
          </a:solidFill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365625" y="3160713"/>
              <a:ext cx="419100" cy="217488"/>
            </a:xfrm>
            <a:custGeom>
              <a:avLst/>
              <a:gdLst>
                <a:gd name="T0" fmla="*/ 97 w 111"/>
                <a:gd name="T1" fmla="*/ 6 h 57"/>
                <a:gd name="T2" fmla="*/ 85 w 111"/>
                <a:gd name="T3" fmla="*/ 30 h 57"/>
                <a:gd name="T4" fmla="*/ 83 w 111"/>
                <a:gd name="T5" fmla="*/ 32 h 57"/>
                <a:gd name="T6" fmla="*/ 82 w 111"/>
                <a:gd name="T7" fmla="*/ 33 h 57"/>
                <a:gd name="T8" fmla="*/ 80 w 111"/>
                <a:gd name="T9" fmla="*/ 35 h 57"/>
                <a:gd name="T10" fmla="*/ 78 w 111"/>
                <a:gd name="T11" fmla="*/ 36 h 57"/>
                <a:gd name="T12" fmla="*/ 76 w 111"/>
                <a:gd name="T13" fmla="*/ 37 h 57"/>
                <a:gd name="T14" fmla="*/ 75 w 111"/>
                <a:gd name="T15" fmla="*/ 38 h 57"/>
                <a:gd name="T16" fmla="*/ 72 w 111"/>
                <a:gd name="T17" fmla="*/ 39 h 57"/>
                <a:gd name="T18" fmla="*/ 71 w 111"/>
                <a:gd name="T19" fmla="*/ 40 h 57"/>
                <a:gd name="T20" fmla="*/ 68 w 111"/>
                <a:gd name="T21" fmla="*/ 41 h 57"/>
                <a:gd name="T22" fmla="*/ 68 w 111"/>
                <a:gd name="T23" fmla="*/ 41 h 57"/>
                <a:gd name="T24" fmla="*/ 56 w 111"/>
                <a:gd name="T25" fmla="*/ 43 h 57"/>
                <a:gd name="T26" fmla="*/ 56 w 111"/>
                <a:gd name="T27" fmla="*/ 43 h 57"/>
                <a:gd name="T28" fmla="*/ 52 w 111"/>
                <a:gd name="T29" fmla="*/ 43 h 57"/>
                <a:gd name="T30" fmla="*/ 51 w 111"/>
                <a:gd name="T31" fmla="*/ 43 h 57"/>
                <a:gd name="T32" fmla="*/ 25 w 111"/>
                <a:gd name="T33" fmla="*/ 32 h 57"/>
                <a:gd name="T34" fmla="*/ 35 w 111"/>
                <a:gd name="T35" fmla="*/ 21 h 57"/>
                <a:gd name="T36" fmla="*/ 0 w 111"/>
                <a:gd name="T37" fmla="*/ 19 h 57"/>
                <a:gd name="T38" fmla="*/ 5 w 111"/>
                <a:gd name="T39" fmla="*/ 53 h 57"/>
                <a:gd name="T40" fmla="*/ 16 w 111"/>
                <a:gd name="T41" fmla="*/ 42 h 57"/>
                <a:gd name="T42" fmla="*/ 46 w 111"/>
                <a:gd name="T43" fmla="*/ 56 h 57"/>
                <a:gd name="T44" fmla="*/ 47 w 111"/>
                <a:gd name="T45" fmla="*/ 56 h 57"/>
                <a:gd name="T46" fmla="*/ 50 w 111"/>
                <a:gd name="T47" fmla="*/ 57 h 57"/>
                <a:gd name="T48" fmla="*/ 51 w 111"/>
                <a:gd name="T49" fmla="*/ 57 h 57"/>
                <a:gd name="T50" fmla="*/ 56 w 111"/>
                <a:gd name="T51" fmla="*/ 57 h 57"/>
                <a:gd name="T52" fmla="*/ 57 w 111"/>
                <a:gd name="T53" fmla="*/ 57 h 57"/>
                <a:gd name="T54" fmla="*/ 72 w 111"/>
                <a:gd name="T55" fmla="*/ 54 h 57"/>
                <a:gd name="T56" fmla="*/ 73 w 111"/>
                <a:gd name="T57" fmla="*/ 54 h 57"/>
                <a:gd name="T58" fmla="*/ 77 w 111"/>
                <a:gd name="T59" fmla="*/ 52 h 57"/>
                <a:gd name="T60" fmla="*/ 78 w 111"/>
                <a:gd name="T61" fmla="*/ 52 h 57"/>
                <a:gd name="T62" fmla="*/ 81 w 111"/>
                <a:gd name="T63" fmla="*/ 50 h 57"/>
                <a:gd name="T64" fmla="*/ 83 w 111"/>
                <a:gd name="T65" fmla="*/ 49 h 57"/>
                <a:gd name="T66" fmla="*/ 86 w 111"/>
                <a:gd name="T67" fmla="*/ 47 h 57"/>
                <a:gd name="T68" fmla="*/ 88 w 111"/>
                <a:gd name="T69" fmla="*/ 46 h 57"/>
                <a:gd name="T70" fmla="*/ 88 w 111"/>
                <a:gd name="T71" fmla="*/ 45 h 57"/>
                <a:gd name="T72" fmla="*/ 91 w 111"/>
                <a:gd name="T73" fmla="*/ 43 h 57"/>
                <a:gd name="T74" fmla="*/ 92 w 111"/>
                <a:gd name="T75" fmla="*/ 43 h 57"/>
                <a:gd name="T76" fmla="*/ 96 w 111"/>
                <a:gd name="T77" fmla="*/ 39 h 57"/>
                <a:gd name="T78" fmla="*/ 110 w 111"/>
                <a:gd name="T79" fmla="*/ 8 h 57"/>
                <a:gd name="T80" fmla="*/ 104 w 111"/>
                <a:gd name="T81" fmla="*/ 0 h 57"/>
                <a:gd name="T82" fmla="*/ 97 w 111"/>
                <a:gd name="T8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57">
                  <a:moveTo>
                    <a:pt x="97" y="6"/>
                  </a:moveTo>
                  <a:cubicBezTo>
                    <a:pt x="96" y="15"/>
                    <a:pt x="92" y="23"/>
                    <a:pt x="85" y="30"/>
                  </a:cubicBezTo>
                  <a:cubicBezTo>
                    <a:pt x="85" y="31"/>
                    <a:pt x="84" y="31"/>
                    <a:pt x="83" y="32"/>
                  </a:cubicBezTo>
                  <a:cubicBezTo>
                    <a:pt x="83" y="33"/>
                    <a:pt x="82" y="33"/>
                    <a:pt x="82" y="33"/>
                  </a:cubicBezTo>
                  <a:cubicBezTo>
                    <a:pt x="81" y="34"/>
                    <a:pt x="80" y="34"/>
                    <a:pt x="80" y="35"/>
                  </a:cubicBezTo>
                  <a:cubicBezTo>
                    <a:pt x="79" y="35"/>
                    <a:pt x="79" y="36"/>
                    <a:pt x="78" y="36"/>
                  </a:cubicBezTo>
                  <a:cubicBezTo>
                    <a:pt x="78" y="36"/>
                    <a:pt x="77" y="37"/>
                    <a:pt x="76" y="37"/>
                  </a:cubicBezTo>
                  <a:cubicBezTo>
                    <a:pt x="76" y="38"/>
                    <a:pt x="75" y="38"/>
                    <a:pt x="75" y="38"/>
                  </a:cubicBezTo>
                  <a:cubicBezTo>
                    <a:pt x="74" y="38"/>
                    <a:pt x="73" y="39"/>
                    <a:pt x="72" y="39"/>
                  </a:cubicBezTo>
                  <a:cubicBezTo>
                    <a:pt x="72" y="39"/>
                    <a:pt x="72" y="40"/>
                    <a:pt x="71" y="40"/>
                  </a:cubicBezTo>
                  <a:cubicBezTo>
                    <a:pt x="70" y="40"/>
                    <a:pt x="69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2"/>
                    <a:pt x="60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4" y="43"/>
                    <a:pt x="53" y="43"/>
                    <a:pt x="52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42" y="42"/>
                    <a:pt x="32" y="39"/>
                    <a:pt x="25" y="3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5" y="50"/>
                    <a:pt x="35" y="55"/>
                    <a:pt x="46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48" y="57"/>
                    <a:pt x="49" y="57"/>
                    <a:pt x="50" y="57"/>
                  </a:cubicBezTo>
                  <a:cubicBezTo>
                    <a:pt x="50" y="57"/>
                    <a:pt x="51" y="57"/>
                    <a:pt x="51" y="57"/>
                  </a:cubicBezTo>
                  <a:cubicBezTo>
                    <a:pt x="53" y="57"/>
                    <a:pt x="54" y="57"/>
                    <a:pt x="56" y="57"/>
                  </a:cubicBezTo>
                  <a:cubicBezTo>
                    <a:pt x="56" y="57"/>
                    <a:pt x="56" y="57"/>
                    <a:pt x="57" y="57"/>
                  </a:cubicBezTo>
                  <a:cubicBezTo>
                    <a:pt x="62" y="57"/>
                    <a:pt x="67" y="56"/>
                    <a:pt x="72" y="54"/>
                  </a:cubicBezTo>
                  <a:cubicBezTo>
                    <a:pt x="72" y="54"/>
                    <a:pt x="72" y="54"/>
                    <a:pt x="73" y="54"/>
                  </a:cubicBezTo>
                  <a:cubicBezTo>
                    <a:pt x="74" y="53"/>
                    <a:pt x="75" y="53"/>
                    <a:pt x="77" y="52"/>
                  </a:cubicBezTo>
                  <a:cubicBezTo>
                    <a:pt x="77" y="52"/>
                    <a:pt x="78" y="52"/>
                    <a:pt x="78" y="52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3" y="49"/>
                  </a:cubicBezTo>
                  <a:cubicBezTo>
                    <a:pt x="84" y="48"/>
                    <a:pt x="85" y="48"/>
                    <a:pt x="86" y="47"/>
                  </a:cubicBezTo>
                  <a:cubicBezTo>
                    <a:pt x="86" y="47"/>
                    <a:pt x="87" y="46"/>
                    <a:pt x="88" y="46"/>
                  </a:cubicBezTo>
                  <a:cubicBezTo>
                    <a:pt x="88" y="46"/>
                    <a:pt x="88" y="46"/>
                    <a:pt x="88" y="45"/>
                  </a:cubicBezTo>
                  <a:cubicBezTo>
                    <a:pt x="89" y="45"/>
                    <a:pt x="90" y="44"/>
                    <a:pt x="91" y="43"/>
                  </a:cubicBezTo>
                  <a:cubicBezTo>
                    <a:pt x="91" y="43"/>
                    <a:pt x="91" y="43"/>
                    <a:pt x="92" y="43"/>
                  </a:cubicBezTo>
                  <a:cubicBezTo>
                    <a:pt x="93" y="41"/>
                    <a:pt x="95" y="40"/>
                    <a:pt x="96" y="39"/>
                  </a:cubicBezTo>
                  <a:cubicBezTo>
                    <a:pt x="104" y="30"/>
                    <a:pt x="109" y="19"/>
                    <a:pt x="110" y="8"/>
                  </a:cubicBezTo>
                  <a:cubicBezTo>
                    <a:pt x="111" y="4"/>
                    <a:pt x="108" y="1"/>
                    <a:pt x="104" y="0"/>
                  </a:cubicBezTo>
                  <a:cubicBezTo>
                    <a:pt x="101" y="0"/>
                    <a:pt x="97" y="2"/>
                    <a:pt x="9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365625" y="2959101"/>
              <a:ext cx="415925" cy="220663"/>
            </a:xfrm>
            <a:custGeom>
              <a:avLst/>
              <a:gdLst>
                <a:gd name="T0" fmla="*/ 95 w 110"/>
                <a:gd name="T1" fmla="*/ 16 h 58"/>
                <a:gd name="T2" fmla="*/ 65 w 110"/>
                <a:gd name="T3" fmla="*/ 1 h 58"/>
                <a:gd name="T4" fmla="*/ 64 w 110"/>
                <a:gd name="T5" fmla="*/ 1 h 58"/>
                <a:gd name="T6" fmla="*/ 60 w 110"/>
                <a:gd name="T7" fmla="*/ 1 h 58"/>
                <a:gd name="T8" fmla="*/ 60 w 110"/>
                <a:gd name="T9" fmla="*/ 1 h 58"/>
                <a:gd name="T10" fmla="*/ 34 w 110"/>
                <a:gd name="T11" fmla="*/ 6 h 58"/>
                <a:gd name="T12" fmla="*/ 33 w 110"/>
                <a:gd name="T13" fmla="*/ 6 h 58"/>
                <a:gd name="T14" fmla="*/ 29 w 110"/>
                <a:gd name="T15" fmla="*/ 8 h 58"/>
                <a:gd name="T16" fmla="*/ 28 w 110"/>
                <a:gd name="T17" fmla="*/ 9 h 58"/>
                <a:gd name="T18" fmla="*/ 25 w 110"/>
                <a:gd name="T19" fmla="*/ 11 h 58"/>
                <a:gd name="T20" fmla="*/ 23 w 110"/>
                <a:gd name="T21" fmla="*/ 12 h 58"/>
                <a:gd name="T22" fmla="*/ 22 w 110"/>
                <a:gd name="T23" fmla="*/ 12 h 58"/>
                <a:gd name="T24" fmla="*/ 20 w 110"/>
                <a:gd name="T25" fmla="*/ 14 h 58"/>
                <a:gd name="T26" fmla="*/ 19 w 110"/>
                <a:gd name="T27" fmla="*/ 15 h 58"/>
                <a:gd name="T28" fmla="*/ 15 w 110"/>
                <a:gd name="T29" fmla="*/ 18 h 58"/>
                <a:gd name="T30" fmla="*/ 15 w 110"/>
                <a:gd name="T31" fmla="*/ 19 h 58"/>
                <a:gd name="T32" fmla="*/ 15 w 110"/>
                <a:gd name="T33" fmla="*/ 19 h 58"/>
                <a:gd name="T34" fmla="*/ 0 w 110"/>
                <a:gd name="T35" fmla="*/ 50 h 58"/>
                <a:gd name="T36" fmla="*/ 6 w 110"/>
                <a:gd name="T37" fmla="*/ 57 h 58"/>
                <a:gd name="T38" fmla="*/ 14 w 110"/>
                <a:gd name="T39" fmla="*/ 52 h 58"/>
                <a:gd name="T40" fmla="*/ 25 w 110"/>
                <a:gd name="T41" fmla="*/ 28 h 58"/>
                <a:gd name="T42" fmla="*/ 28 w 110"/>
                <a:gd name="T43" fmla="*/ 25 h 58"/>
                <a:gd name="T44" fmla="*/ 29 w 110"/>
                <a:gd name="T45" fmla="*/ 25 h 58"/>
                <a:gd name="T46" fmla="*/ 31 w 110"/>
                <a:gd name="T47" fmla="*/ 23 h 58"/>
                <a:gd name="T48" fmla="*/ 32 w 110"/>
                <a:gd name="T49" fmla="*/ 22 h 58"/>
                <a:gd name="T50" fmla="*/ 35 w 110"/>
                <a:gd name="T51" fmla="*/ 20 h 58"/>
                <a:gd name="T52" fmla="*/ 36 w 110"/>
                <a:gd name="T53" fmla="*/ 20 h 58"/>
                <a:gd name="T54" fmla="*/ 39 w 110"/>
                <a:gd name="T55" fmla="*/ 18 h 58"/>
                <a:gd name="T56" fmla="*/ 39 w 110"/>
                <a:gd name="T57" fmla="*/ 18 h 58"/>
                <a:gd name="T58" fmla="*/ 59 w 110"/>
                <a:gd name="T59" fmla="*/ 14 h 58"/>
                <a:gd name="T60" fmla="*/ 59 w 110"/>
                <a:gd name="T61" fmla="*/ 14 h 58"/>
                <a:gd name="T62" fmla="*/ 86 w 110"/>
                <a:gd name="T63" fmla="*/ 26 h 58"/>
                <a:gd name="T64" fmla="*/ 75 w 110"/>
                <a:gd name="T65" fmla="*/ 37 h 58"/>
                <a:gd name="T66" fmla="*/ 110 w 110"/>
                <a:gd name="T67" fmla="*/ 39 h 58"/>
                <a:gd name="T68" fmla="*/ 105 w 110"/>
                <a:gd name="T69" fmla="*/ 4 h 58"/>
                <a:gd name="T70" fmla="*/ 95 w 110"/>
                <a:gd name="T7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58">
                  <a:moveTo>
                    <a:pt x="95" y="16"/>
                  </a:moveTo>
                  <a:cubicBezTo>
                    <a:pt x="86" y="8"/>
                    <a:pt x="76" y="3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1"/>
                    <a:pt x="61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1" y="0"/>
                    <a:pt x="42" y="2"/>
                    <a:pt x="34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0" y="7"/>
                    <a:pt x="29" y="8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7" y="9"/>
                    <a:pt x="26" y="10"/>
                    <a:pt x="25" y="11"/>
                  </a:cubicBezTo>
                  <a:cubicBezTo>
                    <a:pt x="24" y="11"/>
                    <a:pt x="24" y="11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18" y="16"/>
                    <a:pt x="17" y="17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7" y="27"/>
                    <a:pt x="2" y="38"/>
                    <a:pt x="0" y="50"/>
                  </a:cubicBezTo>
                  <a:cubicBezTo>
                    <a:pt x="0" y="53"/>
                    <a:pt x="3" y="57"/>
                    <a:pt x="6" y="57"/>
                  </a:cubicBezTo>
                  <a:cubicBezTo>
                    <a:pt x="10" y="58"/>
                    <a:pt x="13" y="55"/>
                    <a:pt x="14" y="52"/>
                  </a:cubicBezTo>
                  <a:cubicBezTo>
                    <a:pt x="15" y="43"/>
                    <a:pt x="19" y="34"/>
                    <a:pt x="25" y="28"/>
                  </a:cubicBezTo>
                  <a:cubicBezTo>
                    <a:pt x="26" y="27"/>
                    <a:pt x="27" y="26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3" y="21"/>
                    <a:pt x="34" y="21"/>
                    <a:pt x="35" y="20"/>
                  </a:cubicBezTo>
                  <a:cubicBezTo>
                    <a:pt x="35" y="20"/>
                    <a:pt x="35" y="20"/>
                    <a:pt x="36" y="20"/>
                  </a:cubicBezTo>
                  <a:cubicBezTo>
                    <a:pt x="37" y="19"/>
                    <a:pt x="38" y="1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5" y="15"/>
                    <a:pt x="52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9" y="15"/>
                    <a:pt x="78" y="19"/>
                    <a:pt x="86" y="26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5" y="4"/>
                    <a:pt x="105" y="4"/>
                    <a:pt x="105" y="4"/>
                  </a:cubicBezTo>
                  <a:lnTo>
                    <a:pt x="9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860800" y="3511551"/>
              <a:ext cx="558800" cy="382588"/>
            </a:xfrm>
            <a:custGeom>
              <a:avLst/>
              <a:gdLst>
                <a:gd name="T0" fmla="*/ 73 w 148"/>
                <a:gd name="T1" fmla="*/ 101 h 101"/>
                <a:gd name="T2" fmla="*/ 148 w 148"/>
                <a:gd name="T3" fmla="*/ 79 h 101"/>
                <a:gd name="T4" fmla="*/ 148 w 148"/>
                <a:gd name="T5" fmla="*/ 36 h 101"/>
                <a:gd name="T6" fmla="*/ 116 w 148"/>
                <a:gd name="T7" fmla="*/ 0 h 101"/>
                <a:gd name="T8" fmla="*/ 74 w 148"/>
                <a:gd name="T9" fmla="*/ 0 h 101"/>
                <a:gd name="T10" fmla="*/ 32 w 148"/>
                <a:gd name="T11" fmla="*/ 0 h 101"/>
                <a:gd name="T12" fmla="*/ 0 w 148"/>
                <a:gd name="T13" fmla="*/ 36 h 101"/>
                <a:gd name="T14" fmla="*/ 0 w 148"/>
                <a:gd name="T15" fmla="*/ 80 h 101"/>
                <a:gd name="T16" fmla="*/ 73 w 148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1">
                  <a:moveTo>
                    <a:pt x="73" y="101"/>
                  </a:moveTo>
                  <a:cubicBezTo>
                    <a:pt x="101" y="101"/>
                    <a:pt x="126" y="93"/>
                    <a:pt x="148" y="79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36"/>
                    <a:pt x="148" y="0"/>
                    <a:pt x="11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36"/>
                    <a:pt x="0" y="3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1" y="93"/>
                    <a:pt x="46" y="101"/>
                    <a:pt x="7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3962400" y="3103563"/>
              <a:ext cx="350838" cy="354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4724400" y="3511551"/>
              <a:ext cx="558800" cy="382588"/>
            </a:xfrm>
            <a:custGeom>
              <a:avLst/>
              <a:gdLst>
                <a:gd name="T0" fmla="*/ 73 w 148"/>
                <a:gd name="T1" fmla="*/ 101 h 101"/>
                <a:gd name="T2" fmla="*/ 148 w 148"/>
                <a:gd name="T3" fmla="*/ 79 h 101"/>
                <a:gd name="T4" fmla="*/ 148 w 148"/>
                <a:gd name="T5" fmla="*/ 36 h 101"/>
                <a:gd name="T6" fmla="*/ 116 w 148"/>
                <a:gd name="T7" fmla="*/ 0 h 101"/>
                <a:gd name="T8" fmla="*/ 74 w 148"/>
                <a:gd name="T9" fmla="*/ 0 h 101"/>
                <a:gd name="T10" fmla="*/ 32 w 148"/>
                <a:gd name="T11" fmla="*/ 0 h 101"/>
                <a:gd name="T12" fmla="*/ 0 w 148"/>
                <a:gd name="T13" fmla="*/ 36 h 101"/>
                <a:gd name="T14" fmla="*/ 0 w 148"/>
                <a:gd name="T15" fmla="*/ 80 h 101"/>
                <a:gd name="T16" fmla="*/ 73 w 148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1">
                  <a:moveTo>
                    <a:pt x="73" y="101"/>
                  </a:moveTo>
                  <a:cubicBezTo>
                    <a:pt x="101" y="101"/>
                    <a:pt x="126" y="93"/>
                    <a:pt x="148" y="79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36"/>
                    <a:pt x="148" y="0"/>
                    <a:pt x="11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36"/>
                    <a:pt x="0" y="3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1" y="93"/>
                    <a:pt x="46" y="101"/>
                    <a:pt x="7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4827588" y="3103563"/>
              <a:ext cx="354013" cy="354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33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57264" y="977900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/>
            </a:lvl1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INKLUSIONSDEBATTE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076891" y="97837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z="900" b="0" dirty="0">
                <a:solidFill>
                  <a:schemeClr val="bg1"/>
                </a:solidFill>
                <a:latin typeface="+mn-lt"/>
              </a:rPr>
              <a:t>ALLTAGSSITUATION</a:t>
            </a:r>
          </a:p>
        </p:txBody>
      </p:sp>
      <p:sp>
        <p:nvSpPr>
          <p:cNvPr id="4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178199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</a:rPr>
              <a:t>IDEALE SCHULE	</a:t>
            </a:r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257762" y="974224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z="900" b="0" dirty="0">
                <a:solidFill>
                  <a:schemeClr val="bg1"/>
                </a:solidFill>
                <a:latin typeface="+mn-lt"/>
              </a:rPr>
              <a:t>EMPFEHLUNGEN</a:t>
            </a:r>
          </a:p>
        </p:txBody>
      </p:sp>
      <p:sp>
        <p:nvSpPr>
          <p:cNvPr id="47" name="Textfeld 46"/>
          <p:cNvSpPr txBox="1"/>
          <p:nvPr userDrawn="1"/>
        </p:nvSpPr>
        <p:spPr>
          <a:xfrm>
            <a:off x="275277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 userDrawn="1"/>
        </p:nvSpPr>
        <p:spPr>
          <a:xfrm>
            <a:off x="486274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 userDrawn="1"/>
        </p:nvSpPr>
        <p:spPr>
          <a:xfrm>
            <a:off x="6972713" y="930874"/>
            <a:ext cx="3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433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29"/>
            <a:ext cx="9143998" cy="3051360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95855" y="107999"/>
            <a:ext cx="6909744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5837239" y="1446214"/>
            <a:ext cx="2954337" cy="30511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9" name="Rechteck 38"/>
          <p:cNvSpPr/>
          <p:nvPr userDrawn="1"/>
        </p:nvSpPr>
        <p:spPr>
          <a:xfrm>
            <a:off x="5096763" y="97032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0" name="Rechteck 39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1" name="Rechteck 40"/>
          <p:cNvSpPr/>
          <p:nvPr userDrawn="1"/>
        </p:nvSpPr>
        <p:spPr>
          <a:xfrm>
            <a:off x="838963" y="974225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2" name="Rechteck 41"/>
          <p:cNvSpPr/>
          <p:nvPr userDrawn="1"/>
        </p:nvSpPr>
        <p:spPr>
          <a:xfrm>
            <a:off x="2967804" y="9715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3" name="Rechteck 42"/>
          <p:cNvSpPr/>
          <p:nvPr userDrawn="1"/>
        </p:nvSpPr>
        <p:spPr>
          <a:xfrm>
            <a:off x="7231064" y="9732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648605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 userDrawn="1"/>
        </p:nvSpPr>
        <p:spPr>
          <a:xfrm>
            <a:off x="2775101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 userDrawn="1"/>
        </p:nvSpPr>
        <p:spPr>
          <a:xfrm>
            <a:off x="4910224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7" name="Textplatzhalter 29"/>
          <p:cNvSpPr>
            <a:spLocks noGrp="1"/>
          </p:cNvSpPr>
          <p:nvPr>
            <p:ph type="body" sz="quarter" idx="10"/>
          </p:nvPr>
        </p:nvSpPr>
        <p:spPr>
          <a:xfrm>
            <a:off x="957264" y="977900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48" name="Textplatzhalter 29"/>
          <p:cNvSpPr>
            <a:spLocks noGrp="1"/>
          </p:cNvSpPr>
          <p:nvPr>
            <p:ph type="body" sz="quarter" idx="11"/>
          </p:nvPr>
        </p:nvSpPr>
        <p:spPr>
          <a:xfrm>
            <a:off x="3076891" y="971549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49" name="Textplatzhalter 29"/>
          <p:cNvSpPr>
            <a:spLocks noGrp="1"/>
          </p:cNvSpPr>
          <p:nvPr>
            <p:ph type="body" sz="quarter" idx="12"/>
          </p:nvPr>
        </p:nvSpPr>
        <p:spPr>
          <a:xfrm>
            <a:off x="5196517" y="965198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7316145" y="958847"/>
            <a:ext cx="1903412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1" name="Textfeld 50"/>
          <p:cNvSpPr txBox="1"/>
          <p:nvPr userDrawn="1"/>
        </p:nvSpPr>
        <p:spPr>
          <a:xfrm>
            <a:off x="7036559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113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29"/>
            <a:ext cx="9143998" cy="3270983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8800" y="3081518"/>
            <a:ext cx="697680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7539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82896"/>
            <a:ext cx="9143998" cy="3270983"/>
          </a:xfrm>
          <a:prstGeom prst="rect">
            <a:avLst/>
          </a:prstGeom>
          <a:solidFill>
            <a:schemeClr val="bg1">
              <a:lumMod val="95000"/>
            </a:schemeClr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805" y="1614470"/>
            <a:ext cx="697680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4418220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29"/>
            <a:ext cx="9143998" cy="3270983"/>
          </a:xfrm>
          <a:prstGeom prst="rect">
            <a:avLst/>
          </a:prstGeom>
          <a:solidFill>
            <a:schemeClr val="bg1">
              <a:lumMod val="75000"/>
            </a:schemeClr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20805" y="1614470"/>
            <a:ext cx="697680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43" y="1"/>
            <a:ext cx="1166763" cy="7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58591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29"/>
            <a:ext cx="9143998" cy="3270983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838963" y="974225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2967804" y="9715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5098227" y="978335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231064" y="9732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648605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775101" y="936002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901597" y="92904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999461" y="942954"/>
            <a:ext cx="165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KAPITEL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180588" y="947836"/>
            <a:ext cx="165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SUB-KAPITEL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5361717" y="952719"/>
            <a:ext cx="165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SUB-SUB-KAPITEL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4270" y="107999"/>
            <a:ext cx="722133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" y="1"/>
            <a:ext cx="9143998" cy="5143499"/>
          </a:xfrm>
          <a:prstGeom prst="rect">
            <a:avLst/>
          </a:prstGeom>
          <a:solidFill>
            <a:srgbClr val="DFECF4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Icon to </a:t>
            </a:r>
            <a:br>
              <a:rPr lang="x-none" dirty="0"/>
            </a:br>
            <a:r>
              <a:rPr lang="x-none" dirty="0"/>
              <a:t>add Picture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7342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3" y="1446029"/>
            <a:ext cx="9143998" cy="3270983"/>
          </a:xfrm>
          <a:prstGeom prst="rect">
            <a:avLst/>
          </a:prstGeom>
          <a:solidFill>
            <a:srgbClr val="DFECF4"/>
          </a:solidFill>
          <a:ln cap="sq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56C6F1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" y="974225"/>
            <a:ext cx="827088" cy="272069"/>
          </a:xfrm>
          <a:prstGeom prst="rect">
            <a:avLst/>
          </a:prstGeom>
          <a:solidFill>
            <a:srgbClr val="0043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" name="Rechteck 6"/>
          <p:cNvSpPr/>
          <p:nvPr userDrawn="1"/>
        </p:nvSpPr>
        <p:spPr>
          <a:xfrm>
            <a:off x="838963" y="974225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2967804" y="9715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9" name="Rechteck 8"/>
          <p:cNvSpPr/>
          <p:nvPr userDrawn="1"/>
        </p:nvSpPr>
        <p:spPr>
          <a:xfrm>
            <a:off x="5098227" y="978335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231064" y="973250"/>
            <a:ext cx="2113787" cy="272069"/>
          </a:xfrm>
          <a:prstGeom prst="rect">
            <a:avLst/>
          </a:prstGeom>
          <a:solidFill>
            <a:srgbClr val="2797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648605" y="92168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775101" y="936002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901597" y="929049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Webdings" panose="05030102010509060703" pitchFamily="18" charset="2"/>
              </a:rPr>
              <a:t>4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999461" y="942954"/>
            <a:ext cx="165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KAPITEL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180588" y="947836"/>
            <a:ext cx="165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SUB-KAPITEL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5361717" y="952719"/>
            <a:ext cx="165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SUB-SUB-KAPITEL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4270" y="107999"/>
            <a:ext cx="7221330" cy="62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" y="1"/>
            <a:ext cx="9143998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Icon to </a:t>
            </a:r>
            <a:br>
              <a:rPr lang="x-none" dirty="0"/>
            </a:br>
            <a:r>
              <a:rPr lang="x-none" dirty="0"/>
              <a:t>add Picture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0764" y="486000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096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000" y="108000"/>
            <a:ext cx="8229600" cy="42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>
          <a:xfrm>
            <a:off x="381600" y="900000"/>
            <a:ext cx="8424000" cy="34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7164" y="485844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60" y="4744422"/>
            <a:ext cx="2103120" cy="345288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6615211" y="4559388"/>
            <a:ext cx="1891862" cy="530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30026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64400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76000" y="108000"/>
            <a:ext cx="8229600" cy="42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" hasCustomPrompt="1"/>
          </p:nvPr>
        </p:nvSpPr>
        <p:spPr>
          <a:xfrm>
            <a:off x="381600" y="900000"/>
            <a:ext cx="8424000" cy="34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7164" y="4858441"/>
            <a:ext cx="5096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7AAA2E-C5C2-4864-B207-467A9EDD9349}" type="slidenum">
              <a:rPr lang="de-DE" smtClean="0">
                <a:solidFill>
                  <a:schemeClr val="tx1"/>
                </a:solidFill>
              </a:rPr>
              <a:pPr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60" y="4744422"/>
            <a:ext cx="2103120" cy="3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1FDB-8AD9-48DB-96FF-C759DCCDBAC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60" y="4744422"/>
            <a:ext cx="2103120" cy="3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30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796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1994" indent="-251994">
              <a:buFont typeface="+mj-lt"/>
              <a:buAutoNum type="arabicPeriod"/>
              <a:defRPr/>
            </a:lvl1pPr>
            <a:lvl2pPr marL="503987" indent="-251994">
              <a:buFont typeface="+mj-lt"/>
              <a:buAutoNum type="arabicPeriod"/>
              <a:defRPr/>
            </a:lvl2pPr>
            <a:lvl3pPr marL="755981" indent="-251994">
              <a:buFont typeface="+mj-lt"/>
              <a:buAutoNum type="arabicPeriod"/>
              <a:defRPr/>
            </a:lvl3pPr>
            <a:lvl4pPr marL="1007975" indent="-251994">
              <a:buFont typeface="+mj-lt"/>
              <a:buAutoNum type="arabicPeriod"/>
              <a:defRPr/>
            </a:lvl4pPr>
            <a:lvl5pPr marL="1259969" indent="-251994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6348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1994">
              <a:spcBef>
                <a:spcPts val="0"/>
              </a:spcBef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1557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6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1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1994">
              <a:defRPr/>
            </a:lvl2pPr>
            <a:lvl3pPr marL="503987">
              <a:defRPr/>
            </a:lvl3pPr>
            <a:lvl4pPr marL="755981">
              <a:defRPr/>
            </a:lvl4pPr>
            <a:lvl5pPr marL="1007975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5834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203325"/>
            <a:ext cx="3349625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8531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42572048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6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9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4511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1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9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766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25130260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212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00000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81736960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91211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9" y="1203326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2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596189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0547256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9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1994" indent="0">
              <a:buNone/>
              <a:defRPr/>
            </a:lvl2pPr>
            <a:lvl3pPr marL="503987" indent="0">
              <a:buNone/>
              <a:defRPr/>
            </a:lvl3pPr>
            <a:lvl4pPr marL="755981" indent="0">
              <a:buNone/>
              <a:defRPr/>
            </a:lvl4pPr>
            <a:lvl5pPr marL="1007975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426305381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2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 (26pt, nicht-fett)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2" y="450851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 smtClean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124408144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1" y="323070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3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  <a:p>
            <a:pPr lvl="0"/>
            <a:endParaRPr lang="de-DE" noProof="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286250"/>
            <a:ext cx="8598693" cy="194310"/>
          </a:xfrm>
        </p:spPr>
        <p:txBody>
          <a:bodyPr anchor="b"/>
          <a:lstStyle>
            <a:lvl1pPr>
              <a:spcBef>
                <a:spcPts val="188"/>
              </a:spcBef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Fragetext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6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E9D1B8-E553-47B8-80D1-CF261753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1" y="323039"/>
            <a:ext cx="8600156" cy="303089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7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26128"/>
            <a:ext cx="8607998" cy="29765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1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101295-10E9-4561-87CA-B0CEE3AC7C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464" y="4142188"/>
            <a:ext cx="8598694" cy="297656"/>
          </a:xfrm>
        </p:spPr>
        <p:txBody>
          <a:bodyPr anchor="b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189" algn="l"/>
              </a:tabLst>
              <a:defRPr sz="1000"/>
            </a:lvl1pPr>
          </a:lstStyle>
          <a:p>
            <a:pPr lvl="0"/>
            <a:r>
              <a:rPr lang="de-DE" dirty="0"/>
              <a:t>Frage: X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189" algn="l"/>
              </a:tabLst>
              <a:defRPr/>
            </a:pPr>
            <a:r>
              <a:rPr lang="de-DE" dirty="0"/>
              <a:t>Dargestellt: X | Basis: X</a:t>
            </a:r>
          </a:p>
        </p:txBody>
      </p:sp>
    </p:spTree>
    <p:extLst>
      <p:ext uri="{BB962C8B-B14F-4D97-AF65-F5344CB8AC3E}">
        <p14:creationId xmlns:p14="http://schemas.microsoft.com/office/powerpoint/2010/main" val="39456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1" y="323039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1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6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742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04596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8432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52000">
              <a:buFont typeface="+mj-lt"/>
              <a:buAutoNum type="arabicPeriod"/>
              <a:defRPr/>
            </a:lvl2pPr>
            <a:lvl3pPr marL="756000" indent="-252000">
              <a:buFont typeface="+mj-lt"/>
              <a:buAutoNum type="arabicPeriod"/>
              <a:defRPr/>
            </a:lvl3pPr>
            <a:lvl4pPr marL="1008000" indent="-252000">
              <a:buFont typeface="+mj-lt"/>
              <a:buAutoNum type="arabicPeriod"/>
              <a:defRPr/>
            </a:lvl4pPr>
            <a:lvl5pPr marL="1260000" indent="-2520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52510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2000">
              <a:spcBef>
                <a:spcPts val="0"/>
              </a:spcBef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708128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5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0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252472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4" y="1203325"/>
            <a:ext cx="3349625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099632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303859775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5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8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8942972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0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8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233696805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13343828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3513049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8" y="1203325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1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596188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52865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37559172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8" y="1203325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1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51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27112187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1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 (26pt, nicht-fett)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1" y="450850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298431986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0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2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18461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75" y="1491631"/>
            <a:ext cx="8648700" cy="2700300"/>
          </a:xfrm>
        </p:spPr>
        <p:txBody>
          <a:bodyPr/>
          <a:lstStyle>
            <a:lvl1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5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35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551E-677A-494F-8A44-088805BE1F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81944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F809-7D02-499F-B0C1-C4AAB9D95A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84624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116EB-497F-4630-9086-AD05D41F0A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3112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D836-5DF6-41C1-BC99-FCD7C313E8E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40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40937802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8C1F3-B87C-44C4-9C5E-4FC6C07FF7C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51768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703F-6C8A-4BBD-9338-0B8FEF910B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517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1D1F-9BA6-4062-BE01-D4425493BB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23303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15A15-3F56-41ED-A7E5-B663738C3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59408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D5122-8FB0-4743-B75E-0303E7E1D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42200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58006-145D-4BE1-88CE-F4D14E8CD66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97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2000">
              <a:spcBef>
                <a:spcPts val="0"/>
              </a:spcBef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5399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1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 (26pt, nicht-fett)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1" y="450850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 smtClean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147611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1" y="323069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8003" y="626128"/>
            <a:ext cx="8607998" cy="297656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 dirty="0" smtClean="0"/>
              <a:t>Untertitel einfügen</a:t>
            </a:r>
          </a:p>
          <a:p>
            <a:pPr lvl="0"/>
            <a:endParaRPr lang="de-DE" noProof="0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286250"/>
            <a:ext cx="8598693" cy="194310"/>
          </a:xfrm>
        </p:spPr>
        <p:txBody>
          <a:bodyPr anchor="b"/>
          <a:lstStyle>
            <a:lvl1pPr>
              <a:spcBef>
                <a:spcPts val="188"/>
              </a:spcBef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Fragetext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94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52000">
              <a:buFont typeface="+mj-lt"/>
              <a:buAutoNum type="arabicPeriod"/>
              <a:defRPr/>
            </a:lvl2pPr>
            <a:lvl3pPr marL="756000" indent="-252000">
              <a:buFont typeface="+mj-lt"/>
              <a:buAutoNum type="arabicPeriod"/>
              <a:defRPr/>
            </a:lvl3pPr>
            <a:lvl4pPr marL="1008000" indent="-252000">
              <a:buFont typeface="+mj-lt"/>
              <a:buAutoNum type="arabicPeriod"/>
              <a:defRPr/>
            </a:lvl4pPr>
            <a:lvl5pPr marL="1260000" indent="-2520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660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2000">
              <a:spcBef>
                <a:spcPts val="0"/>
              </a:spcBef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916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5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0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067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4" y="1203325"/>
            <a:ext cx="3349625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445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1292580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5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8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006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0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8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5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5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0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8156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210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3693259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0088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8" y="1203325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1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70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1710299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1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 (26pt, nicht-fett)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1" y="450850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 smtClean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2450393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E9D1B8-E553-47B8-80D1-CF261753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23038"/>
            <a:ext cx="8600156" cy="303089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26128"/>
            <a:ext cx="8607998" cy="29765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101295-10E9-4561-87CA-B0CEE3AC7C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142187"/>
            <a:ext cx="8598694" cy="29765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 sz="1000"/>
            </a:lvl1pPr>
          </a:lstStyle>
          <a:p>
            <a:pPr lvl="0"/>
            <a:r>
              <a:rPr lang="de-DE" dirty="0"/>
              <a:t>Frage: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de-DE" dirty="0"/>
              <a:t>Dargestellt: X | Basis: X</a:t>
            </a:r>
          </a:p>
        </p:txBody>
      </p:sp>
    </p:spTree>
    <p:extLst>
      <p:ext uri="{BB962C8B-B14F-4D97-AF65-F5344CB8AC3E}">
        <p14:creationId xmlns:p14="http://schemas.microsoft.com/office/powerpoint/2010/main" val="33297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0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376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49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4" y="1203325"/>
            <a:ext cx="3349625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8581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252000" indent="-252000">
              <a:buFont typeface="+mj-lt"/>
              <a:buAutoNum type="arabicPeriod"/>
              <a:defRPr/>
            </a:lvl1pPr>
            <a:lvl2pPr marL="504000" indent="-252000">
              <a:buFont typeface="+mj-lt"/>
              <a:buAutoNum type="arabicPeriod"/>
              <a:defRPr/>
            </a:lvl2pPr>
            <a:lvl3pPr marL="756000" indent="-252000">
              <a:buFont typeface="+mj-lt"/>
              <a:buAutoNum type="arabicPeriod"/>
              <a:defRPr/>
            </a:lvl3pPr>
            <a:lvl4pPr marL="1008000" indent="-252000">
              <a:buFont typeface="+mj-lt"/>
              <a:buAutoNum type="arabicPeriod"/>
              <a:defRPr/>
            </a:lvl4pPr>
            <a:lvl5pPr marL="1260000" indent="-252000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570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Standard, Fliestext mi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52000">
              <a:spcBef>
                <a:spcPts val="0"/>
              </a:spcBef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628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Flie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8774" y="1203325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884376" y="1202400"/>
            <a:ext cx="3351600" cy="3600449"/>
          </a:xfrm>
        </p:spPr>
        <p:txBody>
          <a:bodyPr/>
          <a:lstStyle>
            <a:lvl1pPr marL="0" indent="0">
              <a:buNone/>
              <a:defRPr/>
            </a:lvl1pPr>
            <a:lvl2pPr marL="252000">
              <a:defRPr/>
            </a:lvl2pPr>
            <a:lvl3pPr marL="504000">
              <a:defRPr/>
            </a:lvl3pPr>
            <a:lvl4pPr marL="756000">
              <a:defRPr/>
            </a:lvl4pPr>
            <a:lvl5pPr marL="1008000"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226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4" y="1203325"/>
            <a:ext cx="3349625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887788" y="1203325"/>
            <a:ext cx="3351600" cy="36004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929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134651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5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8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907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0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8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802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</a:t>
            </a:r>
          </a:p>
          <a:p>
            <a:pPr lvl="0"/>
            <a:r>
              <a:rPr lang="de-DE" dirty="0" smtClean="0"/>
              <a:t>Open Sans Regular, 10pt, ZAB 14pt</a:t>
            </a:r>
            <a:endParaRPr lang="de-DE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121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4535825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700000" y="4485600"/>
            <a:ext cx="45360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</a:p>
        </p:txBody>
      </p:sp>
    </p:spTree>
    <p:extLst>
      <p:ext uri="{BB962C8B-B14F-4D97-AF65-F5344CB8AC3E}">
        <p14:creationId xmlns:p14="http://schemas.microsoft.com/office/powerpoint/2010/main" val="3471778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drei  spaltig,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699999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-1" y="1238400"/>
            <a:ext cx="25272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5061425" y="1238400"/>
            <a:ext cx="2174400" cy="30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9792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5061600" y="4485600"/>
            <a:ext cx="21672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 smtClean="0"/>
              <a:t>© Bildrechte, Bildunterschrift, zwei Zeilen, Open Sans Regular, 10pt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9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Inhalt,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8785225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2457721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lau/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9388" y="1203325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8775" y="2520001"/>
            <a:ext cx="6877050" cy="699821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</a:defRPr>
            </a:lvl1pPr>
            <a:lvl2pPr>
              <a:defRPr sz="2100" b="1"/>
            </a:lvl2pPr>
            <a:lvl3pPr>
              <a:defRPr sz="2100" b="1"/>
            </a:lvl3pPr>
            <a:lvl4pPr>
              <a:defRPr sz="2100" b="1"/>
            </a:lvl4pPr>
            <a:lvl5pPr>
              <a:defRPr sz="2100" b="1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58775" y="3435846"/>
            <a:ext cx="6877050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596188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26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: Kapiteltrenner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79388" y="1239838"/>
            <a:ext cx="7056437" cy="3744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014000"/>
            <a:ext cx="5292000" cy="8352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Open Sans" panose="020B0606030504020204" pitchFamily="34" charset="0"/>
              <a:buNone/>
              <a:tabLst/>
              <a:defRPr/>
            </a:pPr>
            <a:r>
              <a:rPr lang="de-DE" dirty="0" smtClean="0"/>
              <a:t>© Bildrecht Name Fotograf</a:t>
            </a:r>
          </a:p>
        </p:txBody>
      </p:sp>
    </p:spTree>
    <p:extLst>
      <p:ext uri="{BB962C8B-B14F-4D97-AF65-F5344CB8AC3E}">
        <p14:creationId xmlns:p14="http://schemas.microsoft.com/office/powerpoint/2010/main" val="3818850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m_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42001" y="49213"/>
            <a:ext cx="7057867" cy="343310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 (26pt, nicht-fett)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001" y="450850"/>
            <a:ext cx="7057867" cy="450851"/>
          </a:xfrm>
        </p:spPr>
        <p:txBody>
          <a:bodyPr/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 smtClean="0"/>
              <a:t>Untertitel (16pt, nicht-fett)</a:t>
            </a:r>
          </a:p>
        </p:txBody>
      </p:sp>
    </p:spTree>
    <p:extLst>
      <p:ext uri="{BB962C8B-B14F-4D97-AF65-F5344CB8AC3E}">
        <p14:creationId xmlns:p14="http://schemas.microsoft.com/office/powerpoint/2010/main" val="2201413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E9D1B8-E553-47B8-80D1-CF261753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23038"/>
            <a:ext cx="8600156" cy="303089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26128"/>
            <a:ext cx="8607998" cy="29765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101295-10E9-4561-87CA-B0CEE3AC7C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463" y="4142187"/>
            <a:ext cx="8598694" cy="29765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 sz="1000"/>
            </a:lvl1pPr>
          </a:lstStyle>
          <a:p>
            <a:pPr lvl="0"/>
            <a:r>
              <a:rPr lang="de-DE" dirty="0"/>
              <a:t>Frage: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de-DE" dirty="0"/>
              <a:t>Dargestellt: X | Basis: X</a:t>
            </a:r>
          </a:p>
        </p:txBody>
      </p:sp>
    </p:spTree>
    <p:extLst>
      <p:ext uri="{BB962C8B-B14F-4D97-AF65-F5344CB8AC3E}">
        <p14:creationId xmlns:p14="http://schemas.microsoft.com/office/powerpoint/2010/main" val="4618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1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1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1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62056"/>
            <a:ext cx="8607998" cy="29765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872790"/>
            <a:ext cx="2057400" cy="240509"/>
          </a:xfrm>
        </p:spPr>
        <p:txBody>
          <a:bodyPr/>
          <a:lstStyle/>
          <a:p>
            <a:fld id="{14ABCE32-9DFF-457B-8665-338E23D215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4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44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312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75" y="1491631"/>
            <a:ext cx="8648700" cy="2700300"/>
          </a:xfrm>
        </p:spPr>
        <p:txBody>
          <a:bodyPr/>
          <a:lstStyle>
            <a:lvl1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5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35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551E-677A-494F-8A44-088805BE1F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774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F809-7D02-499F-B0C1-C4AAB9D95A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633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116EB-497F-4630-9086-AD05D41F0A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8775" y="1203325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882215" y="1239838"/>
            <a:ext cx="3349626" cy="35639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4442400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299839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D836-5DF6-41C1-BC99-FCD7C313E8E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712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8C1F3-B87C-44C4-9C5E-4FC6C07FF7C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6994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703F-6C8A-4BBD-9338-0B8FEF910B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8696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1D1F-9BA6-4062-BE01-D4425493BB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089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15A15-3F56-41ED-A7E5-B663738C3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59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D5122-8FB0-4743-B75E-0303E7E1D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269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58006-145D-4BE1-88CE-F4D14E8CD66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9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091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75" y="1491631"/>
            <a:ext cx="8648700" cy="2700300"/>
          </a:xfrm>
        </p:spPr>
        <p:txBody>
          <a:bodyPr/>
          <a:lstStyle>
            <a:lvl1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5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35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551E-677A-494F-8A44-088805BE1F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394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F809-7D02-499F-B0C1-C4AAB9D95A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 spaltig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880800" y="1202400"/>
            <a:ext cx="3349626" cy="313262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10448" y="1239838"/>
            <a:ext cx="3697952" cy="356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43958"/>
            <a:ext cx="3351600" cy="4032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</p:spTree>
    <p:extLst>
      <p:ext uri="{BB962C8B-B14F-4D97-AF65-F5344CB8AC3E}">
        <p14:creationId xmlns:p14="http://schemas.microsoft.com/office/powerpoint/2010/main" val="1012769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116EB-497F-4630-9086-AD05D41F0A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5909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D836-5DF6-41C1-BC99-FCD7C313E8E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7644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8C1F3-B87C-44C4-9C5E-4FC6C07FF7C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22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703F-6C8A-4BBD-9338-0B8FEF910B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1817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1D1F-9BA6-4062-BE01-D4425493BB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7029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15A15-3F56-41ED-A7E5-B663738C3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73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D5122-8FB0-4743-B75E-0303E7E1D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3986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58006-145D-4BE1-88CE-F4D14E8CD66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9467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A90DEF-A0BC-4E4A-B003-927F487974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345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475" y="1491631"/>
            <a:ext cx="8648700" cy="2700300"/>
          </a:xfrm>
        </p:spPr>
        <p:txBody>
          <a:bodyPr/>
          <a:lstStyle>
            <a:lvl1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5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35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de-DE" sz="1200" b="1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551E-677A-494F-8A44-088805BE1F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60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- Inhalt: zweispaltig,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880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6800" y="4485600"/>
            <a:ext cx="3351600" cy="4032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000"/>
            </a:lvl1pPr>
          </a:lstStyle>
          <a:p>
            <a:pPr lvl="0"/>
            <a:r>
              <a:rPr lang="de-DE" dirty="0"/>
              <a:t>© Bildrechte, Bildunterschrift, zwei Zeilen, </a:t>
            </a:r>
          </a:p>
          <a:p>
            <a:pPr lvl="0"/>
            <a:r>
              <a:rPr lang="de-DE" dirty="0"/>
              <a:t>Open Sans Regular, 10pt, ZAB 14pt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0" y="1239838"/>
            <a:ext cx="371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3880800" y="1238400"/>
            <a:ext cx="3351600" cy="30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1900"/>
              </a:spcBef>
              <a:defRPr/>
            </a:lvl2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134889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F809-7D02-499F-B0C1-C4AAB9D95AD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086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116EB-497F-4630-9086-AD05D41F0A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7484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D836-5DF6-41C1-BC99-FCD7C313E8E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477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8C1F3-B87C-44C4-9C5E-4FC6C07FF7C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89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703F-6C8A-4BBD-9338-0B8FEF910B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82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1D1F-9BA6-4062-BE01-D4425493BB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0556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15A15-3F56-41ED-A7E5-B663738C3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9205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D5122-8FB0-4743-B75E-0303E7E1D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973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58006-145D-4BE1-88CE-F4D14E8CD66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7292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19701" y="1707356"/>
            <a:ext cx="3651647" cy="2160985"/>
          </a:xfrm>
        </p:spPr>
        <p:txBody>
          <a:bodyPr lIns="252000" anchor="ctr"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r>
              <a:rPr lang="de-DE" dirty="0" smtClean="0"/>
              <a:t>Titelbild einfügen 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01" y="417313"/>
            <a:ext cx="2214197" cy="224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853679"/>
            <a:ext cx="3499247" cy="13404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2360176"/>
            <a:ext cx="3499247" cy="14117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noProof="0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41819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5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20.xml"/><Relationship Id="rId26" Type="http://schemas.openxmlformats.org/officeDocument/2006/relationships/slideLayout" Target="../slideLayouts/slideLayout228.xml"/><Relationship Id="rId39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05.xml"/><Relationship Id="rId21" Type="http://schemas.openxmlformats.org/officeDocument/2006/relationships/slideLayout" Target="../slideLayouts/slideLayout223.xml"/><Relationship Id="rId34" Type="http://schemas.openxmlformats.org/officeDocument/2006/relationships/slideLayout" Target="../slideLayouts/slideLayout236.xml"/><Relationship Id="rId42" Type="http://schemas.openxmlformats.org/officeDocument/2006/relationships/slideLayout" Target="../slideLayouts/slideLayout244.xml"/><Relationship Id="rId47" Type="http://schemas.openxmlformats.org/officeDocument/2006/relationships/slideLayout" Target="../slideLayouts/slideLayout249.xml"/><Relationship Id="rId50" Type="http://schemas.openxmlformats.org/officeDocument/2006/relationships/theme" Target="../theme/theme1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5" Type="http://schemas.openxmlformats.org/officeDocument/2006/relationships/slideLayout" Target="../slideLayouts/slideLayout227.xml"/><Relationship Id="rId33" Type="http://schemas.openxmlformats.org/officeDocument/2006/relationships/slideLayout" Target="../slideLayouts/slideLayout235.xml"/><Relationship Id="rId38" Type="http://schemas.openxmlformats.org/officeDocument/2006/relationships/slideLayout" Target="../slideLayouts/slideLayout240.xml"/><Relationship Id="rId46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slideLayout" Target="../slideLayouts/slideLayout222.xml"/><Relationship Id="rId29" Type="http://schemas.openxmlformats.org/officeDocument/2006/relationships/slideLayout" Target="../slideLayouts/slideLayout231.xml"/><Relationship Id="rId41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24" Type="http://schemas.openxmlformats.org/officeDocument/2006/relationships/slideLayout" Target="../slideLayouts/slideLayout226.xml"/><Relationship Id="rId32" Type="http://schemas.openxmlformats.org/officeDocument/2006/relationships/slideLayout" Target="../slideLayouts/slideLayout234.xml"/><Relationship Id="rId37" Type="http://schemas.openxmlformats.org/officeDocument/2006/relationships/slideLayout" Target="../slideLayouts/slideLayout239.xml"/><Relationship Id="rId40" Type="http://schemas.openxmlformats.org/officeDocument/2006/relationships/slideLayout" Target="../slideLayouts/slideLayout242.xml"/><Relationship Id="rId45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23" Type="http://schemas.openxmlformats.org/officeDocument/2006/relationships/slideLayout" Target="../slideLayouts/slideLayout225.xml"/><Relationship Id="rId28" Type="http://schemas.openxmlformats.org/officeDocument/2006/relationships/slideLayout" Target="../slideLayouts/slideLayout230.xml"/><Relationship Id="rId36" Type="http://schemas.openxmlformats.org/officeDocument/2006/relationships/slideLayout" Target="../slideLayouts/slideLayout238.xml"/><Relationship Id="rId4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21.xml"/><Relationship Id="rId31" Type="http://schemas.openxmlformats.org/officeDocument/2006/relationships/slideLayout" Target="../slideLayouts/slideLayout233.xml"/><Relationship Id="rId44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4.xml"/><Relationship Id="rId27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32.xml"/><Relationship Id="rId35" Type="http://schemas.openxmlformats.org/officeDocument/2006/relationships/slideLayout" Target="../slideLayouts/slideLayout237.xml"/><Relationship Id="rId43" Type="http://schemas.openxmlformats.org/officeDocument/2006/relationships/slideLayout" Target="../slideLayouts/slideLayout245.xml"/><Relationship Id="rId48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10.xml"/><Relationship Id="rId51" Type="http://schemas.openxmlformats.org/officeDocument/2006/relationships/image" Target="../media/image1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18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17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6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61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1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Open Sans </a:t>
            </a:r>
            <a:r>
              <a:rPr lang="de-DE" dirty="0" err="1"/>
              <a:t>bold</a:t>
            </a:r>
            <a:r>
              <a:rPr lang="de-DE" dirty="0"/>
              <a:t>, 21pt, ZAB 25pt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mmm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r>
              <a:rPr lang="de-DE" dirty="0" err="1"/>
              <a:t>dfdfsdf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09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2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742" r:id="rId15"/>
    <p:sldLayoutId id="214748384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4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6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8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Open Sans </a:t>
            </a:r>
            <a:r>
              <a:rPr lang="de-DE" dirty="0" err="1"/>
              <a:t>bold</a:t>
            </a:r>
            <a:r>
              <a:rPr lang="de-DE" dirty="0"/>
              <a:t>, 21pt, ZAB 25pt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mmm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r>
              <a:rPr lang="de-DE" dirty="0" err="1"/>
              <a:t>dfdfsdf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1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8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1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25" y="4985200"/>
            <a:ext cx="1188000" cy="178839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10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1" name="Rechteck 10"/>
          <p:cNvSpPr/>
          <p:nvPr/>
        </p:nvSpPr>
        <p:spPr>
          <a:xfrm>
            <a:off x="7596189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3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914378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1994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3987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5981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7975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59969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Open Sans </a:t>
            </a:r>
            <a:r>
              <a:rPr lang="de-DE" dirty="0" err="1"/>
              <a:t>bold</a:t>
            </a:r>
            <a:r>
              <a:rPr lang="de-DE" dirty="0"/>
              <a:t>, 21pt, ZAB 25pt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mmm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r>
              <a:rPr lang="de-DE" dirty="0" err="1"/>
              <a:t>dfdfsdf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1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8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1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10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3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8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1994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3987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5981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7975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59969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Gliederung</a:t>
            </a:r>
            <a:br>
              <a:rPr lang="de-DE" dirty="0" smtClean="0"/>
            </a:br>
            <a:r>
              <a:rPr lang="de-DE" dirty="0" smtClean="0"/>
              <a:t>Open Sans </a:t>
            </a:r>
            <a:r>
              <a:rPr lang="de-DE" dirty="0" err="1" smtClean="0"/>
              <a:t>bold</a:t>
            </a:r>
            <a:r>
              <a:rPr lang="de-DE" dirty="0" smtClean="0"/>
              <a:t>, 21pt, ZAB 25pt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mmm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err="1" smtClean="0"/>
              <a:t>dfdfsdf</a:t>
            </a:r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1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8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1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10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3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7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3" r:id="rId15"/>
    <p:sldLayoutId id="2147483894" r:id="rId16"/>
    <p:sldLayoutId id="2147483895" r:id="rId17"/>
  </p:sldLayoutIdLst>
  <p:hf sldNum="0" hdr="0" ftr="0" dt="0"/>
  <p:txStyles>
    <p:titleStyle>
      <a:lvl1pPr algn="l" defTabSz="914378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1994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3987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5981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7975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59969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67FE-3002-4D5E-87BF-08CCDDC6F9CA}" type="datetime1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872790"/>
            <a:ext cx="2057400" cy="240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4592419"/>
            <a:ext cx="9144900" cy="27000"/>
            <a:chOff x="0" y="2707200"/>
            <a:chExt cx="9144000" cy="36000"/>
          </a:xfrm>
        </p:grpSpPr>
        <p:cxnSp>
          <p:nvCxnSpPr>
            <p:cNvPr id="8" name="Gerade Verbindung 8"/>
            <p:cNvCxnSpPr/>
            <p:nvPr userDrawn="1"/>
          </p:nvCxnSpPr>
          <p:spPr bwMode="auto">
            <a:xfrm>
              <a:off x="0" y="2707200"/>
              <a:ext cx="914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4599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18"/>
            <p:cNvCxnSpPr/>
            <p:nvPr userDrawn="1"/>
          </p:nvCxnSpPr>
          <p:spPr bwMode="auto">
            <a:xfrm>
              <a:off x="0" y="2743200"/>
              <a:ext cx="914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B7BCC1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itle 3"/>
          <p:cNvSpPr txBox="1">
            <a:spLocks/>
          </p:cNvSpPr>
          <p:nvPr userDrawn="1"/>
        </p:nvSpPr>
        <p:spPr>
          <a:xfrm>
            <a:off x="260047" y="85896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b="0" noProof="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Internet- und Facebook-Nutzung</a:t>
            </a:r>
            <a:endParaRPr lang="de-DE" sz="1500" b="0" noProof="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D:\TNS Infratest\ESCA\dimap\Neu2013\input\Logo_Infratest_4c_positiv\Logo_Infratest_RGB_positiv2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32" y="4708602"/>
            <a:ext cx="1433723" cy="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8" y="169696"/>
            <a:ext cx="1244727" cy="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067">
          <p15:clr>
            <a:srgbClr val="F26B43"/>
          </p15:clr>
        </p15:guide>
        <p15:guide id="3" pos="3613">
          <p15:clr>
            <a:srgbClr val="F26B43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3407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AC2A-6617-443F-B79C-02AEA4DB942F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872790"/>
            <a:ext cx="2057400" cy="240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CE32-9DFF-457B-8665-338E23D2151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4592419"/>
            <a:ext cx="9144900" cy="27000"/>
            <a:chOff x="0" y="2707200"/>
            <a:chExt cx="9144000" cy="36000"/>
          </a:xfrm>
        </p:grpSpPr>
        <p:cxnSp>
          <p:nvCxnSpPr>
            <p:cNvPr id="8" name="Gerade Verbindung 8"/>
            <p:cNvCxnSpPr/>
            <p:nvPr userDrawn="1"/>
          </p:nvCxnSpPr>
          <p:spPr bwMode="auto">
            <a:xfrm>
              <a:off x="0" y="2707200"/>
              <a:ext cx="914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4599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18"/>
            <p:cNvCxnSpPr/>
            <p:nvPr userDrawn="1"/>
          </p:nvCxnSpPr>
          <p:spPr bwMode="auto">
            <a:xfrm>
              <a:off x="0" y="2743200"/>
              <a:ext cx="914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B7BCC1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itle 3"/>
          <p:cNvSpPr txBox="1">
            <a:spLocks/>
          </p:cNvSpPr>
          <p:nvPr userDrawn="1"/>
        </p:nvSpPr>
        <p:spPr>
          <a:xfrm>
            <a:off x="260047" y="85896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500" b="0" noProof="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Facebook-Nutzer</a:t>
            </a:r>
            <a:endParaRPr lang="de-DE" sz="1500" b="0" noProof="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D:\TNS Infratest\ESCA\dimap\Neu2013\input\Logo_Infratest_4c_positiv\Logo_Infratest_RGB_positiv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32" y="4708602"/>
            <a:ext cx="1433723" cy="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8" y="169696"/>
            <a:ext cx="1244727" cy="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067">
          <p15:clr>
            <a:srgbClr val="F26B43"/>
          </p15:clr>
        </p15:guide>
        <p15:guide id="3" pos="3613">
          <p15:clr>
            <a:srgbClr val="F26B43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3407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35" y="4696661"/>
            <a:ext cx="827159" cy="4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2" r:id="rId27"/>
    <p:sldLayoutId id="2147483953" r:id="rId28"/>
    <p:sldLayoutId id="2147483954" r:id="rId29"/>
    <p:sldLayoutId id="2147483955" r:id="rId30"/>
    <p:sldLayoutId id="2147483956" r:id="rId31"/>
    <p:sldLayoutId id="2147483957" r:id="rId32"/>
    <p:sldLayoutId id="2147483958" r:id="rId33"/>
    <p:sldLayoutId id="2147483959" r:id="rId34"/>
    <p:sldLayoutId id="2147483960" r:id="rId35"/>
    <p:sldLayoutId id="2147483961" r:id="rId36"/>
    <p:sldLayoutId id="2147483962" r:id="rId37"/>
    <p:sldLayoutId id="2147483963" r:id="rId38"/>
    <p:sldLayoutId id="2147483964" r:id="rId39"/>
    <p:sldLayoutId id="2147483965" r:id="rId40"/>
    <p:sldLayoutId id="2147483966" r:id="rId41"/>
    <p:sldLayoutId id="2147483967" r:id="rId42"/>
    <p:sldLayoutId id="2147483968" r:id="rId43"/>
    <p:sldLayoutId id="2147483969" r:id="rId44"/>
    <p:sldLayoutId id="2147483970" r:id="rId45"/>
    <p:sldLayoutId id="2147483971" r:id="rId46"/>
    <p:sldLayoutId id="2147483972" r:id="rId47"/>
    <p:sldLayoutId id="2147483973" r:id="rId48"/>
    <p:sldLayoutId id="2147483974" r:id="rId49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1" kern="120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b="1" kern="1200">
          <a:solidFill>
            <a:srgbClr val="FFFFFF"/>
          </a:solidFill>
          <a:latin typeface="+mn-lt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Gliederung</a:t>
            </a:r>
            <a:br>
              <a:rPr lang="de-DE" dirty="0" smtClean="0"/>
            </a:br>
            <a:r>
              <a:rPr lang="de-DE" dirty="0" smtClean="0"/>
              <a:t>Open Sans </a:t>
            </a:r>
            <a:r>
              <a:rPr lang="de-DE" dirty="0" err="1" smtClean="0"/>
              <a:t>bold</a:t>
            </a:r>
            <a:r>
              <a:rPr lang="de-DE" dirty="0" smtClean="0"/>
              <a:t>, 21pt, ZAB 25pt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mmm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err="1" smtClean="0"/>
              <a:t>dfdfsdf</a:t>
            </a:r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1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8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1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100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3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</p:sldLayoutIdLst>
  <p:hf sldNum="0" hdr="0" ftr="0" dt="0"/>
  <p:txStyles>
    <p:titleStyle>
      <a:lvl1pPr algn="l" defTabSz="914378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1994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3987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5981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7975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59969" indent="-251994" algn="l" defTabSz="914378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Open Sans </a:t>
            </a:r>
            <a:r>
              <a:rPr lang="de-DE" dirty="0" err="1"/>
              <a:t>bold</a:t>
            </a:r>
            <a:r>
              <a:rPr lang="de-DE" dirty="0"/>
              <a:t>, 21pt, ZAB 25pt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mmm</a:t>
            </a:r>
          </a:p>
          <a:p>
            <a:pPr lvl="2"/>
            <a:r>
              <a:rPr lang="de-DE" dirty="0"/>
              <a:t>Dritte Ebene</a:t>
            </a:r>
            <a:br>
              <a:rPr lang="de-DE" dirty="0"/>
            </a:br>
            <a:r>
              <a:rPr lang="de-DE" dirty="0" err="1"/>
              <a:t>dfdfsdf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mtClean="0"/>
              <a:t>30.6.2020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09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2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4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6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8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244475" y="4730354"/>
            <a:ext cx="8648700" cy="0"/>
          </a:xfrm>
          <a:prstGeom prst="line">
            <a:avLst/>
          </a:prstGeom>
          <a:noFill/>
          <a:ln w="6350" cmpd="dbl">
            <a:solidFill>
              <a:srgbClr val="9B9B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itel 1"/>
          <p:cNvSpPr txBox="1">
            <a:spLocks/>
          </p:cNvSpPr>
          <p:nvPr/>
        </p:nvSpPr>
        <p:spPr bwMode="auto">
          <a:xfrm>
            <a:off x="1223964" y="4840792"/>
            <a:ext cx="66960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AEB4B7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5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38282563" indent="-507873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387397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91969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96541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01113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sz="75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USUMA GmbH | Konrad</a:t>
            </a:r>
            <a:r>
              <a:rPr lang="de-DE" sz="750" baseline="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 Adenauer Stiftung</a:t>
            </a:r>
            <a:endParaRPr lang="de-DE" sz="750" dirty="0">
              <a:solidFill>
                <a:schemeClr val="accent1">
                  <a:lumMod val="50000"/>
                </a:schemeClr>
              </a:solidFill>
              <a:latin typeface="Frutiger LT Com 45 Light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63" y="4855369"/>
            <a:ext cx="958850" cy="2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4E82"/>
                </a:solidFill>
              </a:defRPr>
            </a:lvl1pPr>
          </a:lstStyle>
          <a:p>
            <a:fld id="{92709080-79DE-4696-88D4-7623D24E9F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44476" y="358379"/>
            <a:ext cx="8639175" cy="5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200151"/>
            <a:ext cx="86487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2" y="74113"/>
            <a:ext cx="1237231" cy="283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1" y="4779720"/>
            <a:ext cx="1366135" cy="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>
    <p:cover dir="u"/>
  </p:transition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defRPr sz="15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Gliederung</a:t>
            </a:r>
            <a:br>
              <a:rPr lang="de-DE" dirty="0" smtClean="0"/>
            </a:br>
            <a:r>
              <a:rPr lang="de-DE" dirty="0" smtClean="0"/>
              <a:t>Open Sans </a:t>
            </a:r>
            <a:r>
              <a:rPr lang="de-DE" dirty="0" err="1" smtClean="0"/>
              <a:t>bold</a:t>
            </a:r>
            <a:r>
              <a:rPr lang="de-DE" dirty="0" smtClean="0"/>
              <a:t>, 21pt, ZAB 25pt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mmm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err="1" smtClean="0"/>
              <a:t>dfdfsdf</a:t>
            </a:r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09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2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4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6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8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Gliederung</a:t>
            </a:r>
            <a:br>
              <a:rPr lang="de-DE" dirty="0" smtClean="0"/>
            </a:br>
            <a:r>
              <a:rPr lang="de-DE" dirty="0" smtClean="0"/>
              <a:t>Open Sans </a:t>
            </a:r>
            <a:r>
              <a:rPr lang="de-DE" dirty="0" err="1" smtClean="0"/>
              <a:t>bold</a:t>
            </a:r>
            <a:r>
              <a:rPr lang="de-DE" dirty="0" smtClean="0"/>
              <a:t>, 21pt, ZAB 25pt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mmm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err="1" smtClean="0"/>
              <a:t>dfdfsdf</a:t>
            </a:r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09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2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20" r:id="rId15"/>
    <p:sldLayoutId id="2147483721" r:id="rId16"/>
    <p:sldLayoutId id="2147483722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4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6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8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Gliederung</a:t>
            </a:r>
            <a:br>
              <a:rPr lang="de-DE" dirty="0" smtClean="0"/>
            </a:br>
            <a:r>
              <a:rPr lang="de-DE" dirty="0" smtClean="0"/>
              <a:t>Open Sans </a:t>
            </a:r>
            <a:r>
              <a:rPr lang="de-DE" dirty="0" err="1" smtClean="0"/>
              <a:t>bold</a:t>
            </a:r>
            <a:r>
              <a:rPr lang="de-DE" dirty="0" smtClean="0"/>
              <a:t>, 21pt, ZAB 25pt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br>
              <a:rPr lang="de-DE" dirty="0" smtClean="0"/>
            </a:br>
            <a:r>
              <a:rPr lang="de-DE" dirty="0" smtClean="0"/>
              <a:t>mmm</a:t>
            </a:r>
          </a:p>
          <a:p>
            <a:pPr lvl="2"/>
            <a:r>
              <a:rPr lang="de-DE" dirty="0" smtClean="0"/>
              <a:t>Dritte Ebene</a:t>
            </a:r>
            <a:br>
              <a:rPr lang="de-DE" dirty="0" smtClean="0"/>
            </a:br>
            <a:r>
              <a:rPr lang="de-DE" dirty="0" err="1" smtClean="0"/>
              <a:t>dfdfsdf</a:t>
            </a:r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00"/>
              </a:lnSpc>
              <a:defRPr sz="1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87387A-42D8-40DE-80E5-2AD5D41DE7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3419872" y="473109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3491880" y="473455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88" y="339502"/>
            <a:ext cx="1188000" cy="3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9" r:id="rId15"/>
    <p:sldLayoutId id="2147483740" r:id="rId16"/>
    <p:sldLayoutId id="2147483741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2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04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6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8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tabLst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60000" indent="-252000" algn="l" defTabSz="914400" rtl="0" eaLnBrk="1" latinLnBrk="0" hangingPunct="1">
        <a:spcBef>
          <a:spcPts val="0"/>
        </a:spcBef>
        <a:buClr>
          <a:schemeClr val="accent2"/>
        </a:buClr>
        <a:buFont typeface="Open Sans" panose="020B0606030504020204" pitchFamily="34" charset="0"/>
        <a:buChar char="›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244475" y="4730354"/>
            <a:ext cx="8648700" cy="0"/>
          </a:xfrm>
          <a:prstGeom prst="line">
            <a:avLst/>
          </a:prstGeom>
          <a:noFill/>
          <a:ln w="6350" cmpd="dbl">
            <a:solidFill>
              <a:srgbClr val="9B9B9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itel 1"/>
          <p:cNvSpPr txBox="1">
            <a:spLocks/>
          </p:cNvSpPr>
          <p:nvPr/>
        </p:nvSpPr>
        <p:spPr bwMode="auto">
          <a:xfrm>
            <a:off x="1223964" y="4840792"/>
            <a:ext cx="66960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AEB4B7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5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38282563" indent="-507873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387397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91969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96541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01113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sz="75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USUMA GmbH | Konrad</a:t>
            </a:r>
            <a:r>
              <a:rPr lang="de-DE" sz="750" baseline="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 Adenauer Stiftung</a:t>
            </a:r>
            <a:endParaRPr lang="de-DE" sz="750" dirty="0">
              <a:solidFill>
                <a:schemeClr val="accent1">
                  <a:lumMod val="50000"/>
                </a:schemeClr>
              </a:solidFill>
              <a:latin typeface="Frutiger LT Com 45 Light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63" y="4855369"/>
            <a:ext cx="958850" cy="2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4E82"/>
                </a:solidFill>
              </a:defRPr>
            </a:lvl1pPr>
          </a:lstStyle>
          <a:p>
            <a:fld id="{92709080-79DE-4696-88D4-7623D24E9F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66760" y="406870"/>
            <a:ext cx="8639175" cy="539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200151"/>
            <a:ext cx="86487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2" y="74113"/>
            <a:ext cx="1237231" cy="283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3" y="4779720"/>
            <a:ext cx="1366135" cy="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cover dir="u"/>
  </p:transition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050" b="1" kern="1200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defRPr sz="15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244475" y="4730354"/>
            <a:ext cx="8648700" cy="0"/>
          </a:xfrm>
          <a:prstGeom prst="line">
            <a:avLst/>
          </a:prstGeom>
          <a:noFill/>
          <a:ln w="6350" cmpd="dbl">
            <a:solidFill>
              <a:srgbClr val="9B9B9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itel 1"/>
          <p:cNvSpPr txBox="1">
            <a:spLocks/>
          </p:cNvSpPr>
          <p:nvPr/>
        </p:nvSpPr>
        <p:spPr bwMode="auto">
          <a:xfrm>
            <a:off x="1223964" y="4840792"/>
            <a:ext cx="66960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AEB4B7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5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38282563" indent="-507873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387397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91969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96541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01113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sz="75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USUMA GmbH | Konrad</a:t>
            </a:r>
            <a:r>
              <a:rPr lang="de-DE" sz="750" baseline="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 Adenauer Stiftung</a:t>
            </a:r>
            <a:endParaRPr lang="de-DE" sz="750" dirty="0">
              <a:solidFill>
                <a:schemeClr val="accent1">
                  <a:lumMod val="50000"/>
                </a:schemeClr>
              </a:solidFill>
              <a:latin typeface="Frutiger LT Com 45 Light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63" y="4855369"/>
            <a:ext cx="958850" cy="2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4E82"/>
                </a:solidFill>
              </a:defRPr>
            </a:lvl1pPr>
          </a:lstStyle>
          <a:p>
            <a:fld id="{92709080-79DE-4696-88D4-7623D24E9F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66760" y="406870"/>
            <a:ext cx="8639175" cy="539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200151"/>
            <a:ext cx="86487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2" y="74113"/>
            <a:ext cx="1237231" cy="283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3" y="4779720"/>
            <a:ext cx="1366135" cy="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cover dir="u"/>
  </p:transition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050" b="1" kern="1200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defRPr sz="15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244475" y="4730354"/>
            <a:ext cx="8648700" cy="0"/>
          </a:xfrm>
          <a:prstGeom prst="line">
            <a:avLst/>
          </a:prstGeom>
          <a:noFill/>
          <a:ln w="6350" cmpd="dbl">
            <a:solidFill>
              <a:srgbClr val="9B9B9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itel 1"/>
          <p:cNvSpPr txBox="1">
            <a:spLocks/>
          </p:cNvSpPr>
          <p:nvPr/>
        </p:nvSpPr>
        <p:spPr bwMode="auto">
          <a:xfrm>
            <a:off x="1223964" y="4840792"/>
            <a:ext cx="66960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AEB4B7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5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38282563" indent="-507873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387397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91969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96541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01113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sz="75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USUMA GmbH | Konrad</a:t>
            </a:r>
            <a:r>
              <a:rPr lang="de-DE" sz="750" baseline="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 Adenauer Stiftung</a:t>
            </a:r>
            <a:endParaRPr lang="de-DE" sz="750" dirty="0">
              <a:solidFill>
                <a:schemeClr val="accent1">
                  <a:lumMod val="50000"/>
                </a:schemeClr>
              </a:solidFill>
              <a:latin typeface="Frutiger LT Com 45 Light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63" y="4855369"/>
            <a:ext cx="958850" cy="2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4E82"/>
                </a:solidFill>
              </a:defRPr>
            </a:lvl1pPr>
          </a:lstStyle>
          <a:p>
            <a:fld id="{92709080-79DE-4696-88D4-7623D24E9F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66760" y="406870"/>
            <a:ext cx="8639175" cy="539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200151"/>
            <a:ext cx="86487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2" y="74113"/>
            <a:ext cx="1237231" cy="283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3" y="4779720"/>
            <a:ext cx="1366135" cy="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cover dir="u"/>
  </p:transition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050" b="1" kern="1200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defRPr sz="15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1700962" y="4727500"/>
            <a:ext cx="2208938" cy="25391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de-DE" sz="1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Perpetua" panose="02020502060401020303" pitchFamily="18" charset="0"/>
                <a:ea typeface="+mn-ea"/>
                <a:cs typeface="+mn-cs"/>
              </a:rPr>
              <a:t>|</a:t>
            </a:r>
            <a:r>
              <a:rPr kumimoji="0" lang="de-DE" sz="78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Politische Einstellungen in Deutschland</a:t>
            </a:r>
            <a:r>
              <a:rPr lang="de-DE" sz="788" baseline="0" dirty="0" smtClean="0"/>
              <a:t> </a:t>
            </a:r>
            <a:r>
              <a:rPr lang="de-DE" sz="788" dirty="0" smtClean="0"/>
              <a:t>[ </a:t>
            </a:r>
            <a:fld id="{4034BEE3-566C-4068-A777-C3A4762E861B}" type="slidenum">
              <a:rPr lang="de-DE" sz="750" smtClean="0"/>
              <a:pPr algn="l"/>
              <a:t>‹Nr.›</a:t>
            </a:fld>
            <a:r>
              <a:rPr lang="de-DE" sz="750" dirty="0" smtClean="0"/>
              <a:t> ]</a:t>
            </a:r>
            <a:endParaRPr lang="de-DE" sz="788" dirty="0"/>
          </a:p>
        </p:txBody>
      </p:sp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29" y="4799192"/>
            <a:ext cx="1348017" cy="136950"/>
          </a:xfrm>
          <a:prstGeom prst="rect">
            <a:avLst/>
          </a:prstGeom>
        </p:spPr>
      </p:pic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23038"/>
            <a:ext cx="8600156" cy="528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 smtClean="0"/>
              <a:t>Titel einfügen</a:t>
            </a:r>
            <a:endParaRPr lang="de-DE" noProof="0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1113"/>
            <a:ext cx="8600156" cy="3002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Ebene 2</a:t>
            </a:r>
          </a:p>
          <a:p>
            <a:pPr lvl="2"/>
            <a:r>
              <a:rPr lang="de-DE" noProof="0" dirty="0" smtClean="0"/>
              <a:t>Ebene 3</a:t>
            </a:r>
          </a:p>
          <a:p>
            <a:pPr lvl="3"/>
            <a:r>
              <a:rPr lang="de-DE" noProof="0" dirty="0" smtClean="0"/>
              <a:t>Ebene 4</a:t>
            </a:r>
          </a:p>
          <a:p>
            <a:pPr lvl="4"/>
            <a:r>
              <a:rPr lang="de-DE" noProof="0" dirty="0" smtClean="0"/>
              <a:t>Ebene 5</a:t>
            </a:r>
            <a:endParaRPr lang="de-DE" noProof="0" dirty="0"/>
          </a:p>
        </p:txBody>
      </p:sp>
      <p:cxnSp>
        <p:nvCxnSpPr>
          <p:cNvPr id="36" name="Graustrich - schmal"/>
          <p:cNvCxnSpPr/>
          <p:nvPr userDrawn="1"/>
        </p:nvCxnSpPr>
        <p:spPr>
          <a:xfrm>
            <a:off x="271463" y="4590508"/>
            <a:ext cx="859988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raustrich - breit" hidden="1"/>
          <p:cNvCxnSpPr/>
          <p:nvPr userDrawn="1"/>
        </p:nvCxnSpPr>
        <p:spPr>
          <a:xfrm>
            <a:off x="0" y="4590000"/>
            <a:ext cx="91449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oldstrich" hidden="1"/>
          <p:cNvCxnSpPr/>
          <p:nvPr/>
        </p:nvCxnSpPr>
        <p:spPr>
          <a:xfrm>
            <a:off x="0" y="4593743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857250" y="-450191"/>
            <a:ext cx="10260211" cy="5040191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 smtClean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15.92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6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8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 smtClean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8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Middle </a:t>
              </a:r>
              <a:br>
                <a:rPr lang="en-GB" sz="600" dirty="0" smtClean="0">
                  <a:solidFill>
                    <a:schemeClr val="tx1"/>
                  </a:solidFill>
                </a:rPr>
              </a:br>
              <a:r>
                <a:rPr lang="en-GB" sz="600" dirty="0" smtClean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 smtClean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10247" y="4651958"/>
            <a:ext cx="1185881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51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70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228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>
            <a:cxnSpLocks noChangeShapeType="1"/>
          </p:cNvCxnSpPr>
          <p:nvPr userDrawn="1"/>
        </p:nvCxnSpPr>
        <p:spPr bwMode="auto">
          <a:xfrm>
            <a:off x="244475" y="4730354"/>
            <a:ext cx="8648700" cy="0"/>
          </a:xfrm>
          <a:prstGeom prst="line">
            <a:avLst/>
          </a:prstGeom>
          <a:noFill/>
          <a:ln w="6350" cmpd="dbl">
            <a:solidFill>
              <a:srgbClr val="9B9B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itel 1"/>
          <p:cNvSpPr txBox="1">
            <a:spLocks/>
          </p:cNvSpPr>
          <p:nvPr/>
        </p:nvSpPr>
        <p:spPr bwMode="auto">
          <a:xfrm>
            <a:off x="1223964" y="4840792"/>
            <a:ext cx="66960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AEB4B7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5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38282563" indent="-507873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387397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391969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96541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40111363" indent="-507873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de-DE" sz="75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USUMA GmbH | Konrad</a:t>
            </a:r>
            <a:r>
              <a:rPr lang="de-DE" sz="750" baseline="0" dirty="0">
                <a:solidFill>
                  <a:schemeClr val="accent1">
                    <a:lumMod val="50000"/>
                  </a:schemeClr>
                </a:solidFill>
                <a:latin typeface="Frutiger LT Com 45 Light" pitchFamily="34" charset="0"/>
              </a:rPr>
              <a:t> Adenauer Stiftung</a:t>
            </a:r>
            <a:endParaRPr lang="de-DE" sz="750" dirty="0">
              <a:solidFill>
                <a:schemeClr val="accent1">
                  <a:lumMod val="50000"/>
                </a:schemeClr>
              </a:solidFill>
              <a:latin typeface="Frutiger LT Com 45 Light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63" y="4855369"/>
            <a:ext cx="958850" cy="2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4E82"/>
                </a:solidFill>
              </a:defRPr>
            </a:lvl1pPr>
          </a:lstStyle>
          <a:p>
            <a:fld id="{92709080-79DE-4696-88D4-7623D24E9F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66760" y="406870"/>
            <a:ext cx="8639175" cy="539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200151"/>
            <a:ext cx="86487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2" y="74113"/>
            <a:ext cx="1237231" cy="2833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3" y="4779720"/>
            <a:ext cx="1366135" cy="3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cover dir="u"/>
  </p:transition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050" b="1" kern="1200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84E9E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defRPr sz="15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ヒラギノ角ゴ Pro W3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b="1" kern="1200">
          <a:solidFill>
            <a:schemeClr val="tx1"/>
          </a:solidFill>
          <a:latin typeface="Frutiger LT Com 45 Light" pitchFamily="34" charset="0"/>
          <a:ea typeface="ヒラギノ角ゴ Pro W3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tags" Target="../tags/tag13.xml"/><Relationship Id="rId7" Type="http://schemas.openxmlformats.org/officeDocument/2006/relationships/chart" Target="../charts/chart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82.xml"/><Relationship Id="rId4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chart" Target="../charts/chart17.xml"/><Relationship Id="rId3" Type="http://schemas.openxmlformats.org/officeDocument/2006/relationships/tags" Target="../tags/tag17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02.xml"/><Relationship Id="rId11" Type="http://schemas.openxmlformats.org/officeDocument/2006/relationships/chart" Target="../charts/chart15.xml"/><Relationship Id="rId5" Type="http://schemas.openxmlformats.org/officeDocument/2006/relationships/tags" Target="../tags/tag19.xml"/><Relationship Id="rId10" Type="http://schemas.openxmlformats.org/officeDocument/2006/relationships/chart" Target="../charts/chart14.xml"/><Relationship Id="rId4" Type="http://schemas.openxmlformats.org/officeDocument/2006/relationships/tags" Target="../tags/tag18.xml"/><Relationship Id="rId9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chart" Target="../charts/chart23.xml"/><Relationship Id="rId3" Type="http://schemas.openxmlformats.org/officeDocument/2006/relationships/tags" Target="../tags/tag22.xml"/><Relationship Id="rId7" Type="http://schemas.openxmlformats.org/officeDocument/2006/relationships/notesSlide" Target="../notesSlides/notesSlide6.xml"/><Relationship Id="rId12" Type="http://schemas.openxmlformats.org/officeDocument/2006/relationships/chart" Target="../charts/chart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01.xml"/><Relationship Id="rId11" Type="http://schemas.openxmlformats.org/officeDocument/2006/relationships/chart" Target="../charts/chart21.xml"/><Relationship Id="rId5" Type="http://schemas.openxmlformats.org/officeDocument/2006/relationships/tags" Target="../tags/tag24.xml"/><Relationship Id="rId10" Type="http://schemas.openxmlformats.org/officeDocument/2006/relationships/chart" Target="../charts/chart20.xml"/><Relationship Id="rId4" Type="http://schemas.openxmlformats.org/officeDocument/2006/relationships/tags" Target="../tags/tag23.xml"/><Relationship Id="rId9" Type="http://schemas.openxmlformats.org/officeDocument/2006/relationships/chart" Target="../charts/chart19.xml"/><Relationship Id="rId1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file:///\\kas.zz\KASDATA\PUB\03_Team_Empirische_Sozialforschung\06-Wahl-%20und%20Parteienforschung\Wahlen\Rheinland-Pfalz\2021\KAS-Wahlanalyse\Bilder_LTW_RLP_2021_Redaktion.xlsx!Grafiken%20Readaktion!%5bBilder_LTW_RLP_2021_Redaktion.xlsx%5dGrafiken%20Readaktion%20Diagramm%20106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file:///\\kas.zz\KASDATA\PUB\03_Team_Empirische_Sozialforschung\06-Wahl-%20und%20Parteienforschung\Wahlen\Baden-W&#252;rttemberg\2021\KAS-Wahlanalyse\Bilder_LTW_BaW&#252;_2021_Redaktion.xlsx!Grafiken%20Readaktion!%5bBilder_LTW_BaW&#252;_2021_Redaktion.xlsx%5dGrafiken%20Readaktion%20Diagramm%20106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file:///\\kas.zz\KASDATA\PUB\03_Team_Empirische_Sozialforschung\06-Wahl-%20und%20Parteienforschung\Wahlen\Rheinland-Pfalz\2021\KAS-Wahlanalyse\Bilder_LTW_RLP_2021_Redaktion.xlsx!Grafiken%20Readaktion!%5bBilder_LTW_RLP_2021_Redaktion.xlsx%5dGrafiken%20Readaktion%20Diagramm%201067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file:///\\kas.zz\KASDATA\PUB\03_Team_Empirische_Sozialforschung\06-Wahl-%20und%20Parteienforschung\Wahlen\Baden-W&#252;rttemberg\2021\KAS-Wahlanalyse\Bilder_LTW_BaW&#252;_2021_Redaktion.xlsx!Grafiken%20Readaktion!%5bBilder_LTW_BaW&#252;_2021_Redaktion.xlsx%5dGrafiken%20Readaktion%20Diagramm%201067-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\\kas.zz\KASDATA\PUB\03_Team_Empirische_Sozialforschung\06-Wahl-%20und%20Parteienforschung\Wahlen\Baden-W&#252;rttemberg\2021\KAS-Wahlanalyse\Baden-W&#252;rttemberg2021-Vorfeld.xlsx!W&#228;hlerwanderung!Z28S1:Z43S4" TargetMode="External"/><Relationship Id="rId5" Type="http://schemas.openxmlformats.org/officeDocument/2006/relationships/image" Target="../media/image21.emf"/><Relationship Id="rId4" Type="http://schemas.openxmlformats.org/officeDocument/2006/relationships/oleObject" Target="file:///\\kas.zz\KASDATA\PUB\03_Team_Empirische_Sozialforschung\06-Wahl-%20und%20Parteienforschung\Wahlen\Rheinland-Pfalz\2021\KAS-Wahlanalyse\Rheinland-Pfalz2021-Vorfeld.xlsx!W&#228;hlerwanderung!Z29S1:Z45S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file:///\\kas.zz\KASDATA\PUB\03_Team_Empirische_Sozialforschung\06-Wahl-%20und%20Parteienforschung\Wahlen\Rheinland-Pfalz\2021\KAS-Wahlanalyse\Rheinland-Pfalz2021-Vorfeld.xlsx!Diagramme!%5bRheinland-Pfalz2021-Vorfeld.xlsx%5dDiagramme%20Diagramm%20106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file:///\\kas.zz\KASDATA\PUB\03_Team_Empirische_Sozialforschung\06-Wahl-%20und%20Parteienforschung\Wahlen\Baden-W&#252;rttemberg\2021\KAS-Wahlanalyse\Baden-W&#252;rttemberg2021-Vorfeld.xlsx!Diagramme!%5bBaden-W&#252;rttemberg2021-Vorfeld.xlsx%5dDiagramme%20Diagramm%20106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file:///\\kas.zz\KASDATA\PUB\03_Team_Empirische_Sozialforschung\06-Wahl-%20und%20Parteienforschung\Wahlen\Bundestagswahl\2017\Pr&#228;sentationen\Standardgrafiken_CD.xlsx!Diagramme!%5bStandardgrafiken_CD.xlsx%5dDiagramme%20Diagramm%20106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file:///\\kas.zz\KASDATA\PUB\03_Team_Empirische_Sozialforschung\03-Publikationen\umfragen\Umfrage-2019-Bus-Freunde-Bekannte\Tabellen-Datensatz\Grundlage%20Graphen%20FreundeBekannte.xlsx!Diagramme!%5bGrundlage%20Graphen%20FreundeBekannte.xlsx%5dDiagramme%20Diagramm%20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chart" Target="../charts/char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chart" Target="../charts/chart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Landtagswahlen in Baden-Württemberg und </a:t>
            </a:r>
            <a:br>
              <a:rPr lang="de-DE" dirty="0" smtClean="0"/>
            </a:br>
            <a:r>
              <a:rPr lang="de-DE" dirty="0" smtClean="0"/>
              <a:t>Rheinland-Pfalz vom 14.3.2021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Dr. Viola Neu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Stuttgart/</a:t>
            </a:r>
            <a:r>
              <a:rPr lang="de-DE" dirty="0" err="1" smtClean="0"/>
              <a:t>Dannstadt</a:t>
            </a:r>
            <a:r>
              <a:rPr lang="de-DE" dirty="0" smtClean="0"/>
              <a:t>, 18.3.2021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0DEF-A0BC-4E4A-B003-927F487974F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4ABCE32-9DFF-457B-8665-338E23D2151D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>
                <a:defRPr/>
              </a:pPr>
              <a:t>10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17" name="Diagramm 16"/>
          <p:cNvGraphicFramePr>
            <a:graphicFrameLocks noChangeAspect="1"/>
          </p:cNvGraphicFramePr>
          <p:nvPr>
            <p:extLst/>
          </p:nvPr>
        </p:nvGraphicFramePr>
        <p:xfrm>
          <a:off x="-173808" y="780018"/>
          <a:ext cx="4679585" cy="365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774307" y="2100058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200" dirty="0">
                <a:solidFill>
                  <a:srgbClr val="1D4394"/>
                </a:solidFill>
                <a:latin typeface="Arial"/>
              </a:rPr>
              <a:t>ja</a:t>
            </a:r>
          </a:p>
        </p:txBody>
      </p:sp>
      <p:sp>
        <p:nvSpPr>
          <p:cNvPr id="20" name="Rectangle 5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0047" y="4706902"/>
            <a:ext cx="7004179" cy="3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anchor="t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Grundgesamtheit: Internetnutzer </a:t>
            </a:r>
            <a:r>
              <a:rPr lang="de-DE" sz="750" dirty="0">
                <a:solidFill>
                  <a:prstClr val="black"/>
                </a:solidFill>
                <a:latin typeface="Arial"/>
                <a:cs typeface="Arial" charset="0"/>
              </a:rPr>
              <a:t>in Deutschland (Deutsche im Alter ab 18 Jahren)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in Prozent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 Werte zu 100 Prozent: Nein / weiß nicht / keine Angabe</a:t>
            </a:r>
          </a:p>
        </p:txBody>
      </p:sp>
      <p:sp>
        <p:nvSpPr>
          <p:cNvPr id="21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201" y="324193"/>
            <a:ext cx="8607998" cy="60834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Pct val="100000"/>
              <a:defRPr/>
            </a:pPr>
            <a:r>
              <a:rPr lang="de-DE" sz="1500" dirty="0">
                <a:solidFill>
                  <a:srgbClr val="00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der Internetnutzung: politische Information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1844685" y="2031258"/>
            <a:ext cx="141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/ schauen Sie im Internet </a:t>
            </a:r>
            <a:r>
              <a:rPr lang="de-DE" sz="12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</a:t>
            </a: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Inhalte</a:t>
            </a: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6" name="Group 27"/>
          <p:cNvGraphicFramePr>
            <a:graphicFrameLocks/>
          </p:cNvGraphicFramePr>
          <p:nvPr>
            <p:extLst/>
          </p:nvPr>
        </p:nvGraphicFramePr>
        <p:xfrm>
          <a:off x="4566976" y="1302268"/>
          <a:ext cx="4325803" cy="2457000"/>
        </p:xfrm>
        <a:graphic>
          <a:graphicData uri="http://schemas.openxmlformats.org/drawingml/2006/table">
            <a:tbl>
              <a:tblPr/>
              <a:tblGrid>
                <a:gridCol w="99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FDP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AfD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Grüne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SPD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Linke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CDU/CSU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Keine Partei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/>
          </p:nvPr>
        </p:nvGraphicFramePr>
        <p:xfrm>
          <a:off x="4566976" y="753227"/>
          <a:ext cx="4324074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Parteianhänger: Lesen / schauen Sie im Internet                     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 Inhalte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Object 21"/>
          <p:cNvGraphicFramePr>
            <a:graphicFrameLocks/>
          </p:cNvGraphicFramePr>
          <p:nvPr>
            <p:extLst/>
          </p:nvPr>
        </p:nvGraphicFramePr>
        <p:xfrm>
          <a:off x="5535000" y="1314900"/>
          <a:ext cx="3330178" cy="245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oup 6"/>
          <p:cNvGraphicFramePr>
            <a:graphicFrameLocks noGrp="1"/>
          </p:cNvGraphicFramePr>
          <p:nvPr>
            <p:extLst/>
          </p:nvPr>
        </p:nvGraphicFramePr>
        <p:xfrm>
          <a:off x="6269423" y="1170895"/>
          <a:ext cx="2106463" cy="442865"/>
        </p:xfrm>
        <a:graphic>
          <a:graphicData uri="http://schemas.openxmlformats.org/drawingml/2006/table">
            <a:tbl>
              <a:tblPr/>
              <a:tblGrid>
                <a:gridCol w="105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25709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</a:t>
                      </a:r>
                    </a:p>
                  </a:txBody>
                  <a:tcPr marL="27000" marR="27000" marT="27000" marB="27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25709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nein</a:t>
                      </a:r>
                    </a:p>
                  </a:txBody>
                  <a:tcPr marL="27000" marR="27000" marT="27000" marB="27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810855" y="1603345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200" dirty="0">
                <a:solidFill>
                  <a:prstClr val="white">
                    <a:lumMod val="65000"/>
                  </a:prstClr>
                </a:solidFill>
                <a:latin typeface="Arial"/>
              </a:rPr>
              <a:t>nein</a:t>
            </a:r>
          </a:p>
        </p:txBody>
      </p:sp>
    </p:spTree>
    <p:extLst>
      <p:ext uri="{BB962C8B-B14F-4D97-AF65-F5344CB8AC3E}">
        <p14:creationId xmlns:p14="http://schemas.microsoft.com/office/powerpoint/2010/main" val="38408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le 22"/>
          <p:cNvGraphicFramePr>
            <a:graphicFrameLocks noGrp="1"/>
          </p:cNvGraphicFramePr>
          <p:nvPr>
            <p:extLst/>
          </p:nvPr>
        </p:nvGraphicFramePr>
        <p:xfrm>
          <a:off x="4888246" y="1314390"/>
          <a:ext cx="4002803" cy="210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Männer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Inhaltsplatzhalter 3"/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5355881" y="1314390"/>
          <a:ext cx="3315533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4567968" y="753227"/>
          <a:ext cx="4323082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Bevölkerungsgruppen: Nutzen Sie Facebook?</a:t>
                      </a:r>
                    </a:p>
                  </a:txBody>
                  <a:tcPr marL="68580" marR="68580" marT="34290" marB="34290"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4ABCE32-9DFF-457B-8665-338E23D2151D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>
                <a:defRPr/>
              </a:pPr>
              <a:t>11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15" name="Group 6"/>
          <p:cNvGraphicFramePr>
            <a:graphicFrameLocks noGrp="1"/>
          </p:cNvGraphicFramePr>
          <p:nvPr>
            <p:extLst/>
          </p:nvPr>
        </p:nvGraphicFramePr>
        <p:xfrm>
          <a:off x="6269423" y="1075645"/>
          <a:ext cx="2106463" cy="282240"/>
        </p:xfrm>
        <a:graphic>
          <a:graphicData uri="http://schemas.openxmlformats.org/drawingml/2006/table">
            <a:tbl>
              <a:tblPr/>
              <a:tblGrid>
                <a:gridCol w="105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25709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</a:t>
                      </a:r>
                    </a:p>
                  </a:txBody>
                  <a:tcPr marL="27000" marR="27000" marT="27000" marB="27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25709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nein</a:t>
                      </a:r>
                    </a:p>
                  </a:txBody>
                  <a:tcPr marL="27000" marR="27000" marT="27000" marB="27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Diagramm 16"/>
          <p:cNvGraphicFramePr>
            <a:graphicFrameLocks noChangeAspect="1"/>
          </p:cNvGraphicFramePr>
          <p:nvPr>
            <p:extLst/>
          </p:nvPr>
        </p:nvGraphicFramePr>
        <p:xfrm>
          <a:off x="-173808" y="780018"/>
          <a:ext cx="4679585" cy="365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774307" y="2100058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200" dirty="0">
                <a:solidFill>
                  <a:srgbClr val="1D4394"/>
                </a:solidFill>
                <a:latin typeface="Arial"/>
              </a:rPr>
              <a:t>ja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90974" y="2542720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200" dirty="0">
                <a:solidFill>
                  <a:prstClr val="white">
                    <a:lumMod val="65000"/>
                  </a:prstClr>
                </a:solidFill>
                <a:latin typeface="Arial"/>
              </a:rPr>
              <a:t>nein</a:t>
            </a:r>
          </a:p>
        </p:txBody>
      </p:sp>
      <p:sp>
        <p:nvSpPr>
          <p:cNvPr id="20" name="Rectangle 5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0047" y="4706902"/>
            <a:ext cx="7004179" cy="3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anchor="t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Grundgesamtheit: Internetnutzer </a:t>
            </a:r>
            <a:r>
              <a:rPr lang="de-DE" sz="750" dirty="0">
                <a:solidFill>
                  <a:prstClr val="black"/>
                </a:solidFill>
                <a:latin typeface="Arial"/>
                <a:cs typeface="Arial" charset="0"/>
              </a:rPr>
              <a:t>in Deutschland (Deutsche im Alter ab 18 Jahren)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in Prozent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 Werte zu 100 Prozent: Nein / weiß nicht / keine Angabe</a:t>
            </a:r>
          </a:p>
        </p:txBody>
      </p:sp>
      <p:sp>
        <p:nvSpPr>
          <p:cNvPr id="21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201" y="324193"/>
            <a:ext cx="8607998" cy="357971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Pct val="100000"/>
              <a:defRPr/>
            </a:pPr>
            <a:r>
              <a:rPr lang="de-DE" sz="1500" dirty="0">
                <a:solidFill>
                  <a:srgbClr val="00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Facebook-Nutzung</a:t>
            </a:r>
          </a:p>
        </p:txBody>
      </p:sp>
      <p:sp>
        <p:nvSpPr>
          <p:cNvPr id="22" name="Freeform 12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2111609" y="1795985"/>
            <a:ext cx="756000" cy="756000"/>
          </a:xfrm>
          <a:custGeom>
            <a:avLst/>
            <a:gdLst>
              <a:gd name="T0" fmla="*/ 0 w 146"/>
              <a:gd name="T1" fmla="*/ 0 h 146"/>
              <a:gd name="T2" fmla="*/ 0 w 146"/>
              <a:gd name="T3" fmla="*/ 146 h 146"/>
              <a:gd name="T4" fmla="*/ 146 w 146"/>
              <a:gd name="T5" fmla="*/ 146 h 146"/>
              <a:gd name="T6" fmla="*/ 146 w 146"/>
              <a:gd name="T7" fmla="*/ 0 h 146"/>
              <a:gd name="T8" fmla="*/ 0 w 146"/>
              <a:gd name="T9" fmla="*/ 0 h 146"/>
              <a:gd name="T10" fmla="*/ 95 w 146"/>
              <a:gd name="T11" fmla="*/ 73 h 146"/>
              <a:gd name="T12" fmla="*/ 80 w 146"/>
              <a:gd name="T13" fmla="*/ 73 h 146"/>
              <a:gd name="T14" fmla="*/ 80 w 146"/>
              <a:gd name="T15" fmla="*/ 124 h 146"/>
              <a:gd name="T16" fmla="*/ 59 w 146"/>
              <a:gd name="T17" fmla="*/ 124 h 146"/>
              <a:gd name="T18" fmla="*/ 59 w 146"/>
              <a:gd name="T19" fmla="*/ 73 h 146"/>
              <a:gd name="T20" fmla="*/ 49 w 146"/>
              <a:gd name="T21" fmla="*/ 73 h 146"/>
              <a:gd name="T22" fmla="*/ 49 w 146"/>
              <a:gd name="T23" fmla="*/ 55 h 146"/>
              <a:gd name="T24" fmla="*/ 59 w 146"/>
              <a:gd name="T25" fmla="*/ 55 h 146"/>
              <a:gd name="T26" fmla="*/ 59 w 146"/>
              <a:gd name="T27" fmla="*/ 44 h 146"/>
              <a:gd name="T28" fmla="*/ 81 w 146"/>
              <a:gd name="T29" fmla="*/ 22 h 146"/>
              <a:gd name="T30" fmla="*/ 96 w 146"/>
              <a:gd name="T31" fmla="*/ 22 h 146"/>
              <a:gd name="T32" fmla="*/ 96 w 146"/>
              <a:gd name="T33" fmla="*/ 40 h 146"/>
              <a:gd name="T34" fmla="*/ 85 w 146"/>
              <a:gd name="T35" fmla="*/ 40 h 146"/>
              <a:gd name="T36" fmla="*/ 80 w 146"/>
              <a:gd name="T37" fmla="*/ 45 h 146"/>
              <a:gd name="T38" fmla="*/ 80 w 146"/>
              <a:gd name="T39" fmla="*/ 55 h 146"/>
              <a:gd name="T40" fmla="*/ 97 w 146"/>
              <a:gd name="T41" fmla="*/ 55 h 146"/>
              <a:gd name="T42" fmla="*/ 95 w 146"/>
              <a:gd name="T43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6">
                <a:moveTo>
                  <a:pt x="0" y="0"/>
                </a:moveTo>
                <a:cubicBezTo>
                  <a:pt x="0" y="146"/>
                  <a:pt x="0" y="146"/>
                  <a:pt x="0" y="146"/>
                </a:cubicBezTo>
                <a:cubicBezTo>
                  <a:pt x="146" y="146"/>
                  <a:pt x="146" y="146"/>
                  <a:pt x="146" y="146"/>
                </a:cubicBezTo>
                <a:cubicBezTo>
                  <a:pt x="146" y="0"/>
                  <a:pt x="146" y="0"/>
                  <a:pt x="146" y="0"/>
                </a:cubicBezTo>
                <a:lnTo>
                  <a:pt x="0" y="0"/>
                </a:lnTo>
                <a:close/>
                <a:moveTo>
                  <a:pt x="95" y="73"/>
                </a:moveTo>
                <a:cubicBezTo>
                  <a:pt x="80" y="73"/>
                  <a:pt x="80" y="73"/>
                  <a:pt x="80" y="73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73"/>
                  <a:pt x="59" y="73"/>
                  <a:pt x="5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5"/>
                  <a:pt x="49" y="55"/>
                  <a:pt x="4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35"/>
                  <a:pt x="63" y="22"/>
                  <a:pt x="81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40"/>
                  <a:pt x="96" y="40"/>
                  <a:pt x="96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83" y="40"/>
                  <a:pt x="80" y="41"/>
                  <a:pt x="80" y="45"/>
                </a:cubicBezTo>
                <a:cubicBezTo>
                  <a:pt x="80" y="55"/>
                  <a:pt x="80" y="55"/>
                  <a:pt x="80" y="55"/>
                </a:cubicBezTo>
                <a:cubicBezTo>
                  <a:pt x="97" y="55"/>
                  <a:pt x="97" y="55"/>
                  <a:pt x="97" y="55"/>
                </a:cubicBezTo>
                <a:lnTo>
                  <a:pt x="95" y="73"/>
                </a:lnTo>
                <a:close/>
              </a:path>
            </a:pathLst>
          </a:custGeom>
          <a:solidFill>
            <a:srgbClr val="3C5A99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de-DE" sz="135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/>
          </p:nvPr>
        </p:nvGraphicFramePr>
        <p:xfrm>
          <a:off x="4567967" y="1309244"/>
          <a:ext cx="218736" cy="218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668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 in Jahren</a:t>
                      </a:r>
                    </a:p>
                  </a:txBody>
                  <a:tcPr marL="54000" marR="54000" marT="27000" marB="27000" vert="vert27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914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Geschlecht</a:t>
                      </a:r>
                    </a:p>
                  </a:txBody>
                  <a:tcPr marL="54000" marR="54000" marT="27000" marB="27000" vert="vert27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hteck 18"/>
          <p:cNvSpPr/>
          <p:nvPr/>
        </p:nvSpPr>
        <p:spPr>
          <a:xfrm>
            <a:off x="2035409" y="2649840"/>
            <a:ext cx="141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 Sie Facebook?</a:t>
            </a:r>
          </a:p>
        </p:txBody>
      </p:sp>
    </p:spTree>
    <p:extLst>
      <p:ext uri="{BB962C8B-B14F-4D97-AF65-F5344CB8AC3E}">
        <p14:creationId xmlns:p14="http://schemas.microsoft.com/office/powerpoint/2010/main" val="27748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e 12"/>
          <p:cNvGraphicFramePr>
            <a:graphicFrameLocks noGrp="1"/>
          </p:cNvGraphicFramePr>
          <p:nvPr>
            <p:extLst/>
          </p:nvPr>
        </p:nvGraphicFramePr>
        <p:xfrm>
          <a:off x="270000" y="1491072"/>
          <a:ext cx="8626500" cy="209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8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zur Unterhaltung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Hobbies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politischen                            Themen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berufsbezogenen Themen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anderen Themen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201" y="324193"/>
            <a:ext cx="8607998" cy="60834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Pct val="100000"/>
              <a:defRPr/>
            </a:pPr>
            <a:r>
              <a:rPr lang="de-DE" sz="1500" dirty="0">
                <a:solidFill>
                  <a:srgbClr val="00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Inhalte auf der eigenen Facebook-Seite</a:t>
            </a:r>
          </a:p>
        </p:txBody>
      </p:sp>
      <p:graphicFrame>
        <p:nvGraphicFramePr>
          <p:cNvPr id="16" name="Group 6"/>
          <p:cNvGraphicFramePr>
            <a:graphicFrameLocks noGrp="1"/>
          </p:cNvGraphicFramePr>
          <p:nvPr>
            <p:extLst/>
          </p:nvPr>
        </p:nvGraphicFramePr>
        <p:xfrm>
          <a:off x="4572000" y="1080000"/>
          <a:ext cx="4320779" cy="296310"/>
        </p:xfrm>
        <a:graphic>
          <a:graphicData uri="http://schemas.openxmlformats.org/drawingml/2006/table">
            <a:tbl>
              <a:tblPr/>
              <a:tblGrid>
                <a:gridCol w="432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310">
                <a:tc>
                  <a:txBody>
                    <a:bodyPr/>
                    <a:lstStyle/>
                    <a:p>
                      <a:pPr algn="l" defTabSz="912813"/>
                      <a:endParaRPr lang="de-DE" sz="11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000" marB="27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0047" y="4150642"/>
            <a:ext cx="8615842" cy="405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anchor="b" anchorCtr="0">
            <a:no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z="900" b="0" u="none" dirty="0">
                <a:solidFill>
                  <a:srgbClr val="000000"/>
                </a:solidFill>
                <a:latin typeface="Arial" panose="020B0604020202020204" pitchFamily="34" charset="0"/>
              </a:rPr>
              <a:t>Erscheinen auf Ihrer Facebook-Seite regelmäßig Inhalte …? (Mehrfachauswahl möglich)</a:t>
            </a:r>
          </a:p>
        </p:txBody>
      </p:sp>
      <p:sp>
        <p:nvSpPr>
          <p:cNvPr id="9" name="Rectangle 5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0047" y="4706902"/>
            <a:ext cx="7004179" cy="3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anchor="t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Grundgesamtheit: Facebook-Nutzer </a:t>
            </a:r>
            <a:r>
              <a:rPr lang="de-DE" sz="750" dirty="0">
                <a:solidFill>
                  <a:prstClr val="black"/>
                </a:solidFill>
                <a:latin typeface="Arial"/>
                <a:cs typeface="Arial" charset="0"/>
              </a:rPr>
              <a:t>in Deutschland (Deutsche im Alter ab 18 Jahren)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in Prozent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 Werte: weiß nicht</a:t>
            </a:r>
          </a:p>
        </p:txBody>
      </p:sp>
      <p:sp>
        <p:nvSpPr>
          <p:cNvPr id="10" name="Freeform 1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59200" y="621941"/>
            <a:ext cx="461495" cy="461495"/>
          </a:xfrm>
          <a:custGeom>
            <a:avLst/>
            <a:gdLst>
              <a:gd name="T0" fmla="*/ 0 w 146"/>
              <a:gd name="T1" fmla="*/ 0 h 146"/>
              <a:gd name="T2" fmla="*/ 0 w 146"/>
              <a:gd name="T3" fmla="*/ 146 h 146"/>
              <a:gd name="T4" fmla="*/ 146 w 146"/>
              <a:gd name="T5" fmla="*/ 146 h 146"/>
              <a:gd name="T6" fmla="*/ 146 w 146"/>
              <a:gd name="T7" fmla="*/ 0 h 146"/>
              <a:gd name="T8" fmla="*/ 0 w 146"/>
              <a:gd name="T9" fmla="*/ 0 h 146"/>
              <a:gd name="T10" fmla="*/ 95 w 146"/>
              <a:gd name="T11" fmla="*/ 73 h 146"/>
              <a:gd name="T12" fmla="*/ 80 w 146"/>
              <a:gd name="T13" fmla="*/ 73 h 146"/>
              <a:gd name="T14" fmla="*/ 80 w 146"/>
              <a:gd name="T15" fmla="*/ 124 h 146"/>
              <a:gd name="T16" fmla="*/ 59 w 146"/>
              <a:gd name="T17" fmla="*/ 124 h 146"/>
              <a:gd name="T18" fmla="*/ 59 w 146"/>
              <a:gd name="T19" fmla="*/ 73 h 146"/>
              <a:gd name="T20" fmla="*/ 49 w 146"/>
              <a:gd name="T21" fmla="*/ 73 h 146"/>
              <a:gd name="T22" fmla="*/ 49 w 146"/>
              <a:gd name="T23" fmla="*/ 55 h 146"/>
              <a:gd name="T24" fmla="*/ 59 w 146"/>
              <a:gd name="T25" fmla="*/ 55 h 146"/>
              <a:gd name="T26" fmla="*/ 59 w 146"/>
              <a:gd name="T27" fmla="*/ 44 h 146"/>
              <a:gd name="T28" fmla="*/ 81 w 146"/>
              <a:gd name="T29" fmla="*/ 22 h 146"/>
              <a:gd name="T30" fmla="*/ 96 w 146"/>
              <a:gd name="T31" fmla="*/ 22 h 146"/>
              <a:gd name="T32" fmla="*/ 96 w 146"/>
              <a:gd name="T33" fmla="*/ 40 h 146"/>
              <a:gd name="T34" fmla="*/ 85 w 146"/>
              <a:gd name="T35" fmla="*/ 40 h 146"/>
              <a:gd name="T36" fmla="*/ 80 w 146"/>
              <a:gd name="T37" fmla="*/ 45 h 146"/>
              <a:gd name="T38" fmla="*/ 80 w 146"/>
              <a:gd name="T39" fmla="*/ 55 h 146"/>
              <a:gd name="T40" fmla="*/ 97 w 146"/>
              <a:gd name="T41" fmla="*/ 55 h 146"/>
              <a:gd name="T42" fmla="*/ 95 w 146"/>
              <a:gd name="T43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6">
                <a:moveTo>
                  <a:pt x="0" y="0"/>
                </a:moveTo>
                <a:cubicBezTo>
                  <a:pt x="0" y="146"/>
                  <a:pt x="0" y="146"/>
                  <a:pt x="0" y="146"/>
                </a:cubicBezTo>
                <a:cubicBezTo>
                  <a:pt x="146" y="146"/>
                  <a:pt x="146" y="146"/>
                  <a:pt x="146" y="146"/>
                </a:cubicBezTo>
                <a:cubicBezTo>
                  <a:pt x="146" y="0"/>
                  <a:pt x="146" y="0"/>
                  <a:pt x="146" y="0"/>
                </a:cubicBezTo>
                <a:lnTo>
                  <a:pt x="0" y="0"/>
                </a:lnTo>
                <a:close/>
                <a:moveTo>
                  <a:pt x="95" y="73"/>
                </a:moveTo>
                <a:cubicBezTo>
                  <a:pt x="80" y="73"/>
                  <a:pt x="80" y="73"/>
                  <a:pt x="80" y="73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73"/>
                  <a:pt x="59" y="73"/>
                  <a:pt x="5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5"/>
                  <a:pt x="49" y="55"/>
                  <a:pt x="4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35"/>
                  <a:pt x="63" y="22"/>
                  <a:pt x="81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40"/>
                  <a:pt x="96" y="40"/>
                  <a:pt x="96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83" y="40"/>
                  <a:pt x="80" y="41"/>
                  <a:pt x="80" y="45"/>
                </a:cubicBezTo>
                <a:cubicBezTo>
                  <a:pt x="80" y="55"/>
                  <a:pt x="80" y="55"/>
                  <a:pt x="80" y="55"/>
                </a:cubicBezTo>
                <a:cubicBezTo>
                  <a:pt x="97" y="55"/>
                  <a:pt x="97" y="55"/>
                  <a:pt x="97" y="55"/>
                </a:cubicBezTo>
                <a:lnTo>
                  <a:pt x="95" y="73"/>
                </a:lnTo>
                <a:close/>
              </a:path>
            </a:pathLst>
          </a:custGeom>
          <a:solidFill>
            <a:srgbClr val="3C5A99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de-DE" sz="135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2049300" y="750600"/>
          <a:ext cx="6959201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l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Parteianhänger</a:t>
                      </a:r>
                    </a:p>
                  </a:txBody>
                  <a:tcPr marL="68580" marR="68580" marT="34290" marB="3429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Grüne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FDP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CDU/CSU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Diagramm 11"/>
          <p:cNvGraphicFramePr/>
          <p:nvPr>
            <p:extLst/>
          </p:nvPr>
        </p:nvGraphicFramePr>
        <p:xfrm>
          <a:off x="2009776" y="1383971"/>
          <a:ext cx="971549" cy="217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Diagramm 13"/>
          <p:cNvGraphicFramePr/>
          <p:nvPr>
            <p:extLst/>
          </p:nvPr>
        </p:nvGraphicFramePr>
        <p:xfrm>
          <a:off x="2981326" y="1385100"/>
          <a:ext cx="971549" cy="21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Diagramm 16"/>
          <p:cNvGraphicFramePr/>
          <p:nvPr>
            <p:extLst/>
          </p:nvPr>
        </p:nvGraphicFramePr>
        <p:xfrm>
          <a:off x="4010027" y="1385100"/>
          <a:ext cx="971549" cy="21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Diagramm 17"/>
          <p:cNvGraphicFramePr/>
          <p:nvPr>
            <p:extLst/>
          </p:nvPr>
        </p:nvGraphicFramePr>
        <p:xfrm>
          <a:off x="7953527" y="1385100"/>
          <a:ext cx="971549" cy="21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Diagramm 18"/>
          <p:cNvGraphicFramePr/>
          <p:nvPr>
            <p:extLst/>
          </p:nvPr>
        </p:nvGraphicFramePr>
        <p:xfrm>
          <a:off x="5981777" y="1385100"/>
          <a:ext cx="971549" cy="21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Diagramm 19"/>
          <p:cNvGraphicFramePr/>
          <p:nvPr>
            <p:extLst/>
          </p:nvPr>
        </p:nvGraphicFramePr>
        <p:xfrm>
          <a:off x="5010228" y="1385100"/>
          <a:ext cx="971549" cy="21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Diagramm 20"/>
          <p:cNvGraphicFramePr/>
          <p:nvPr>
            <p:extLst/>
          </p:nvPr>
        </p:nvGraphicFramePr>
        <p:xfrm>
          <a:off x="7029525" y="1385100"/>
          <a:ext cx="971549" cy="21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37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ltGray">
          <a:xfrm>
            <a:off x="157163" y="4745126"/>
            <a:ext cx="2057400" cy="270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de-DE" sz="1050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0047" y="4150642"/>
            <a:ext cx="8607151" cy="405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anchor="b" anchorCtr="0">
            <a:no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DE" sz="900" b="0" u="none" dirty="0">
                <a:solidFill>
                  <a:prstClr val="black"/>
                </a:solidFill>
              </a:rPr>
              <a:t>Nutzen Sie Facebook auch, um sich über Politik zu informieren oder politische Inhalte zu verbreiten? Welche der folgenden Facebook-Nutzungen treffen auf Sie zu? (Mehrfachnennungen)</a:t>
            </a:r>
            <a:endParaRPr lang="de-DE" sz="900" b="0" u="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5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0047" y="4706902"/>
            <a:ext cx="7004179" cy="3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anchor="t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Grundgesamtheit: Facebook-Nutzer </a:t>
            </a:r>
            <a:r>
              <a:rPr lang="de-DE" sz="750" dirty="0">
                <a:solidFill>
                  <a:prstClr val="black"/>
                </a:solidFill>
                <a:latin typeface="Arial"/>
                <a:cs typeface="Arial" charset="0"/>
              </a:rPr>
              <a:t>in Deutschland (Deutsche im Alter ab 18 Jahren)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in Prozent </a:t>
            </a:r>
          </a:p>
        </p:txBody>
      </p:sp>
      <p:sp>
        <p:nvSpPr>
          <p:cNvPr id="39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9201" y="324193"/>
            <a:ext cx="8607998" cy="60834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Pct val="100000"/>
              <a:defRPr/>
            </a:pPr>
            <a:r>
              <a:rPr lang="de-DE" sz="1500" dirty="0">
                <a:solidFill>
                  <a:srgbClr val="00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 Facebook-Nutzung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4ABCE32-9DFF-457B-8665-338E23D2151D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>
                <a:defRPr/>
              </a:pPr>
              <a:t>13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/>
          </p:nvPr>
        </p:nvGraphicFramePr>
        <p:xfrm>
          <a:off x="259200" y="1327864"/>
          <a:ext cx="8607998" cy="2373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0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6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lese </a:t>
                      </a:r>
                      <a:r>
                        <a:rPr lang="de-DE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Inhalte.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like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Inhalte.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teile </a:t>
                      </a:r>
                      <a:r>
                        <a:rPr lang="de-DE" sz="11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Inhalte.</a:t>
                      </a:r>
                      <a:endParaRPr lang="de-DE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schreibe</a:t>
                      </a:r>
                      <a:r>
                        <a:rPr lang="de-D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Kommentare </a:t>
                      </a:r>
                    </a:p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politischen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Themen.</a:t>
                      </a: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verbreite eigene Inhalte                                                                                                    zu </a:t>
                      </a:r>
                      <a:r>
                        <a:rPr lang="de-DE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politischen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Themen.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nutze Facebook </a:t>
                      </a:r>
                      <a:r>
                        <a:rPr lang="de-DE" sz="1100" b="0" i="1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</a:t>
                      </a:r>
                      <a:r>
                        <a:rPr lang="de-DE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für Politik</a:t>
                      </a:r>
                      <a:endParaRPr lang="de-DE" sz="11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de-DE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Diagramm 9"/>
          <p:cNvGraphicFramePr/>
          <p:nvPr>
            <p:extLst/>
          </p:nvPr>
        </p:nvGraphicFramePr>
        <p:xfrm>
          <a:off x="2009776" y="1313877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Freeform 1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259200" y="621941"/>
            <a:ext cx="461495" cy="461495"/>
          </a:xfrm>
          <a:custGeom>
            <a:avLst/>
            <a:gdLst>
              <a:gd name="T0" fmla="*/ 0 w 146"/>
              <a:gd name="T1" fmla="*/ 0 h 146"/>
              <a:gd name="T2" fmla="*/ 0 w 146"/>
              <a:gd name="T3" fmla="*/ 146 h 146"/>
              <a:gd name="T4" fmla="*/ 146 w 146"/>
              <a:gd name="T5" fmla="*/ 146 h 146"/>
              <a:gd name="T6" fmla="*/ 146 w 146"/>
              <a:gd name="T7" fmla="*/ 0 h 146"/>
              <a:gd name="T8" fmla="*/ 0 w 146"/>
              <a:gd name="T9" fmla="*/ 0 h 146"/>
              <a:gd name="T10" fmla="*/ 95 w 146"/>
              <a:gd name="T11" fmla="*/ 73 h 146"/>
              <a:gd name="T12" fmla="*/ 80 w 146"/>
              <a:gd name="T13" fmla="*/ 73 h 146"/>
              <a:gd name="T14" fmla="*/ 80 w 146"/>
              <a:gd name="T15" fmla="*/ 124 h 146"/>
              <a:gd name="T16" fmla="*/ 59 w 146"/>
              <a:gd name="T17" fmla="*/ 124 h 146"/>
              <a:gd name="T18" fmla="*/ 59 w 146"/>
              <a:gd name="T19" fmla="*/ 73 h 146"/>
              <a:gd name="T20" fmla="*/ 49 w 146"/>
              <a:gd name="T21" fmla="*/ 73 h 146"/>
              <a:gd name="T22" fmla="*/ 49 w 146"/>
              <a:gd name="T23" fmla="*/ 55 h 146"/>
              <a:gd name="T24" fmla="*/ 59 w 146"/>
              <a:gd name="T25" fmla="*/ 55 h 146"/>
              <a:gd name="T26" fmla="*/ 59 w 146"/>
              <a:gd name="T27" fmla="*/ 44 h 146"/>
              <a:gd name="T28" fmla="*/ 81 w 146"/>
              <a:gd name="T29" fmla="*/ 22 h 146"/>
              <a:gd name="T30" fmla="*/ 96 w 146"/>
              <a:gd name="T31" fmla="*/ 22 h 146"/>
              <a:gd name="T32" fmla="*/ 96 w 146"/>
              <a:gd name="T33" fmla="*/ 40 h 146"/>
              <a:gd name="T34" fmla="*/ 85 w 146"/>
              <a:gd name="T35" fmla="*/ 40 h 146"/>
              <a:gd name="T36" fmla="*/ 80 w 146"/>
              <a:gd name="T37" fmla="*/ 45 h 146"/>
              <a:gd name="T38" fmla="*/ 80 w 146"/>
              <a:gd name="T39" fmla="*/ 55 h 146"/>
              <a:gd name="T40" fmla="*/ 97 w 146"/>
              <a:gd name="T41" fmla="*/ 55 h 146"/>
              <a:gd name="T42" fmla="*/ 95 w 146"/>
              <a:gd name="T43" fmla="*/ 7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6">
                <a:moveTo>
                  <a:pt x="0" y="0"/>
                </a:moveTo>
                <a:cubicBezTo>
                  <a:pt x="0" y="146"/>
                  <a:pt x="0" y="146"/>
                  <a:pt x="0" y="146"/>
                </a:cubicBezTo>
                <a:cubicBezTo>
                  <a:pt x="146" y="146"/>
                  <a:pt x="146" y="146"/>
                  <a:pt x="146" y="146"/>
                </a:cubicBezTo>
                <a:cubicBezTo>
                  <a:pt x="146" y="0"/>
                  <a:pt x="146" y="0"/>
                  <a:pt x="146" y="0"/>
                </a:cubicBezTo>
                <a:lnTo>
                  <a:pt x="0" y="0"/>
                </a:lnTo>
                <a:close/>
                <a:moveTo>
                  <a:pt x="95" y="73"/>
                </a:moveTo>
                <a:cubicBezTo>
                  <a:pt x="80" y="73"/>
                  <a:pt x="80" y="73"/>
                  <a:pt x="80" y="73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73"/>
                  <a:pt x="59" y="73"/>
                  <a:pt x="5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5"/>
                  <a:pt x="49" y="55"/>
                  <a:pt x="4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35"/>
                  <a:pt x="63" y="22"/>
                  <a:pt x="81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40"/>
                  <a:pt x="96" y="40"/>
                  <a:pt x="96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83" y="40"/>
                  <a:pt x="80" y="41"/>
                  <a:pt x="80" y="45"/>
                </a:cubicBezTo>
                <a:cubicBezTo>
                  <a:pt x="80" y="55"/>
                  <a:pt x="80" y="55"/>
                  <a:pt x="80" y="55"/>
                </a:cubicBezTo>
                <a:cubicBezTo>
                  <a:pt x="97" y="55"/>
                  <a:pt x="97" y="55"/>
                  <a:pt x="97" y="55"/>
                </a:cubicBezTo>
                <a:lnTo>
                  <a:pt x="95" y="73"/>
                </a:lnTo>
                <a:close/>
              </a:path>
            </a:pathLst>
          </a:custGeom>
          <a:solidFill>
            <a:srgbClr val="3C5A99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de-DE" sz="135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/>
          </p:nvPr>
        </p:nvGraphicFramePr>
        <p:xfrm>
          <a:off x="2049300" y="750600"/>
          <a:ext cx="6959201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l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Parteianhänger</a:t>
                      </a:r>
                    </a:p>
                  </a:txBody>
                  <a:tcPr marL="68580" marR="68580" marT="34290" marB="3429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0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Grüne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FDP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CDU/CSU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Diagramm 15"/>
          <p:cNvGraphicFramePr/>
          <p:nvPr>
            <p:extLst/>
          </p:nvPr>
        </p:nvGraphicFramePr>
        <p:xfrm>
          <a:off x="2981326" y="1314900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Diagramm 18"/>
          <p:cNvGraphicFramePr/>
          <p:nvPr>
            <p:extLst/>
          </p:nvPr>
        </p:nvGraphicFramePr>
        <p:xfrm>
          <a:off x="3981163" y="1314900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Diagramm 19"/>
          <p:cNvGraphicFramePr/>
          <p:nvPr>
            <p:extLst/>
          </p:nvPr>
        </p:nvGraphicFramePr>
        <p:xfrm>
          <a:off x="4981001" y="1314900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Diagramm 20"/>
          <p:cNvGraphicFramePr/>
          <p:nvPr>
            <p:extLst/>
          </p:nvPr>
        </p:nvGraphicFramePr>
        <p:xfrm>
          <a:off x="5981123" y="1314900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Diagramm 21"/>
          <p:cNvGraphicFramePr/>
          <p:nvPr>
            <p:extLst/>
          </p:nvPr>
        </p:nvGraphicFramePr>
        <p:xfrm>
          <a:off x="7000876" y="1314900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Diagramm 22"/>
          <p:cNvGraphicFramePr/>
          <p:nvPr>
            <p:extLst/>
          </p:nvPr>
        </p:nvGraphicFramePr>
        <p:xfrm>
          <a:off x="7972425" y="1314900"/>
          <a:ext cx="971549" cy="22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83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Politische Gespräche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270001" y="4373657"/>
            <a:ext cx="8598693" cy="1943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700" dirty="0" smtClean="0"/>
              <a:t>Häufigkeit von Gesprächen über Politik mit dem wichtigsten Gesprächspartner für Politik nach Parteipräferenz (Sonntagsfrage).</a:t>
            </a:r>
          </a:p>
          <a:p>
            <a:pPr marL="0" indent="0">
              <a:buNone/>
            </a:pPr>
            <a:r>
              <a:rPr lang="de-DE" sz="700" dirty="0" smtClean="0"/>
              <a:t>Quelle: KAS-Umfrage 2019, 4.022 Befragte, Präferenz für andere Parteien, keine Partei, weiß nicht und keine politischen Gespräche nicht ausgewiesen.</a:t>
            </a:r>
            <a:endParaRPr lang="de-DE" sz="700" dirty="0"/>
          </a:p>
        </p:txBody>
      </p:sp>
      <p:sp>
        <p:nvSpPr>
          <p:cNvPr id="5" name="Datumsplatzhalter 2"/>
          <p:cNvSpPr txBox="1">
            <a:spLocks/>
          </p:cNvSpPr>
          <p:nvPr/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/>
          </p:nvPr>
        </p:nvGraphicFramePr>
        <p:xfrm>
          <a:off x="270001" y="734660"/>
          <a:ext cx="6357938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4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268001" y="929217"/>
          <a:ext cx="8602155" cy="364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Politische Homogenität: Gesprächspartner Politik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700" dirty="0" smtClean="0"/>
              <a:t>Eigene Wahlpräferenz und vermutete Wahlentscheidung des Partners/der Partnerin sowie der beiden wichtigsten Gesprächspartner für politische Themen; hier: gleiche Parteienpräferenz </a:t>
            </a:r>
          </a:p>
          <a:p>
            <a:pPr marL="0" indent="0">
              <a:buNone/>
            </a:pPr>
            <a:r>
              <a:rPr lang="de-DE" sz="700" dirty="0" smtClean="0"/>
              <a:t>Angaben in Prozent</a:t>
            </a:r>
            <a:endParaRPr lang="de-DE" sz="700" dirty="0"/>
          </a:p>
        </p:txBody>
      </p:sp>
      <p:sp>
        <p:nvSpPr>
          <p:cNvPr id="5" name="Datumsplatzhalter 2"/>
          <p:cNvSpPr txBox="1">
            <a:spLocks/>
          </p:cNvSpPr>
          <p:nvPr/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Landtagswahlen in Baden-Württemberg</a:t>
            </a:r>
            <a:br>
              <a:rPr lang="de-DE" dirty="0" smtClean="0"/>
            </a:br>
            <a:r>
              <a:rPr lang="de-DE" dirty="0" smtClean="0"/>
              <a:t>und in Rheinland-Pfalz am 14. März 2021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0DEF-A0BC-4E4A-B003-927F487974F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021202"/>
              </p:ext>
            </p:extLst>
          </p:nvPr>
        </p:nvGraphicFramePr>
        <p:xfrm>
          <a:off x="327025" y="123478"/>
          <a:ext cx="5901159" cy="48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Worksheet" r:id="rId4" imgW="5324350" imgH="4371975" progId="Excel.Sheet.12">
                  <p:link updateAutomatic="1"/>
                </p:oleObj>
              </mc:Choice>
              <mc:Fallback>
                <p:oleObj name="Worksheet" r:id="rId4" imgW="5324350" imgH="43719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123478"/>
                        <a:ext cx="5901159" cy="48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3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66043" y="158750"/>
          <a:ext cx="5657013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Worksheet" r:id="rId4" imgW="5324350" imgH="4371975" progId="Excel.Sheet.12">
                  <p:link updateAutomatic="1"/>
                </p:oleObj>
              </mc:Choice>
              <mc:Fallback>
                <p:oleObj name="Worksheet" r:id="rId4" imgW="5324350" imgH="4371975" progId="Excel.Sheet.12">
                  <p:link updateAutomatic="1"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043" y="158750"/>
                        <a:ext cx="5657013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8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72238"/>
              </p:ext>
            </p:extLst>
          </p:nvPr>
        </p:nvGraphicFramePr>
        <p:xfrm>
          <a:off x="354835" y="123502"/>
          <a:ext cx="5933269" cy="486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Worksheet" r:id="rId4" imgW="5324350" imgH="4362450" progId="Excel.Sheet.12">
                  <p:link updateAutomatic="1"/>
                </p:oleObj>
              </mc:Choice>
              <mc:Fallback>
                <p:oleObj name="Worksheet" r:id="rId4" imgW="5324350" imgH="43624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835" y="123502"/>
                        <a:ext cx="5933269" cy="4861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1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Politische Stimmung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0DEF-A0BC-4E4A-B003-927F487974F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1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58775" y="158749"/>
          <a:ext cx="5653385" cy="463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Worksheet" r:id="rId4" imgW="5324350" imgH="4362450" progId="Excel.Sheet.12">
                  <p:link updateAutomatic="1"/>
                </p:oleObj>
              </mc:Choice>
              <mc:Fallback>
                <p:oleObj name="Worksheet" r:id="rId4" imgW="5324350" imgH="4362450" progId="Excel.Sheet.12">
                  <p:link updateAutomatic="1"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75" y="158749"/>
                        <a:ext cx="5653385" cy="463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8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79000"/>
              </p:ext>
            </p:extLst>
          </p:nvPr>
        </p:nvGraphicFramePr>
        <p:xfrm>
          <a:off x="358775" y="1708875"/>
          <a:ext cx="3709169" cy="262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Worksheet" r:id="rId4" imgW="3981347" imgH="2819400" progId="Excel.Sheet.12">
                  <p:link updateAutomatic="1"/>
                </p:oleObj>
              </mc:Choice>
              <mc:Fallback>
                <p:oleObj name="Worksheet" r:id="rId4" imgW="3981347" imgH="28194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75" y="1708875"/>
                        <a:ext cx="3709169" cy="262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330371"/>
          </a:xfrm>
        </p:spPr>
        <p:txBody>
          <a:bodyPr/>
          <a:lstStyle/>
          <a:p>
            <a:r>
              <a:rPr lang="de-DE" dirty="0" err="1" smtClean="0"/>
              <a:t>Wählerstomkonten</a:t>
            </a:r>
            <a:r>
              <a:rPr lang="de-DE" dirty="0" smtClean="0"/>
              <a:t> der CDU</a:t>
            </a:r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32262"/>
              </p:ext>
            </p:extLst>
          </p:nvPr>
        </p:nvGraphicFramePr>
        <p:xfrm>
          <a:off x="4947411" y="1779661"/>
          <a:ext cx="3841721" cy="256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Worksheet" r:id="rId6" imgW="3981347" imgH="2657475" progId="Excel.Sheet.12">
                  <p:link updateAutomatic="1"/>
                </p:oleObj>
              </mc:Choice>
              <mc:Fallback>
                <p:oleObj name="Worksheet" r:id="rId6" imgW="3981347" imgH="2657475" progId="Excel.Sheet.12">
                  <p:link updateAutomatic="1"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7411" y="1779661"/>
                        <a:ext cx="3841721" cy="256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58775" y="4774477"/>
            <a:ext cx="3781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Infratest </a:t>
            </a:r>
            <a:r>
              <a:rPr lang="de-DE" sz="1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dimap</a:t>
            </a:r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8775" y="1250139"/>
            <a:ext cx="370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Rheinland-Pfalz</a:t>
            </a:r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47410" y="1269030"/>
            <a:ext cx="3837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Baden-Württemberg</a:t>
            </a:r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66252"/>
              </p:ext>
            </p:extLst>
          </p:nvPr>
        </p:nvGraphicFramePr>
        <p:xfrm>
          <a:off x="327025" y="123478"/>
          <a:ext cx="5946282" cy="486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Worksheet" r:id="rId4" imgW="5324350" imgH="4352925" progId="Excel.Sheet.12">
                  <p:link updateAutomatic="1"/>
                </p:oleObj>
              </mc:Choice>
              <mc:Fallback>
                <p:oleObj name="Worksheet" r:id="rId4" imgW="5324350" imgH="43529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123478"/>
                        <a:ext cx="5946282" cy="4861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1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54236" y="158750"/>
          <a:ext cx="568177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Worksheet" r:id="rId4" imgW="5324350" imgH="4352925" progId="Excel.Sheet.12">
                  <p:link updateAutomatic="1"/>
                </p:oleObj>
              </mc:Choice>
              <mc:Fallback>
                <p:oleObj name="Worksheet" r:id="rId4" imgW="5324350" imgH="4352925" progId="Excel.Sheet.12">
                  <p:link updateAutomatic="1"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236" y="158750"/>
                        <a:ext cx="5681770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190377"/>
            <a:ext cx="4526280" cy="33604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625" y="1131590"/>
            <a:ext cx="4477375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203325"/>
            <a:ext cx="4457700" cy="32537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88" y="1141902"/>
            <a:ext cx="4486901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388" y="1186185"/>
            <a:ext cx="4457700" cy="33070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1451"/>
            <a:ext cx="4448796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3828" y="1203325"/>
            <a:ext cx="4511040" cy="32842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868" y="1180947"/>
            <a:ext cx="4477375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388" y="1131590"/>
            <a:ext cx="4511040" cy="33070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28" y="1131590"/>
            <a:ext cx="4486901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9697" y="1131590"/>
            <a:ext cx="4541520" cy="3314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625" y="1178759"/>
            <a:ext cx="4477375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88000"/>
            <a:ext cx="6877050" cy="330371"/>
          </a:xfrm>
        </p:spPr>
        <p:txBody>
          <a:bodyPr/>
          <a:lstStyle/>
          <a:p>
            <a:r>
              <a:rPr lang="de-DE" dirty="0" smtClean="0"/>
              <a:t>Sonntagsfrage Gesamtdeutschland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44814"/>
              </p:ext>
            </p:extLst>
          </p:nvPr>
        </p:nvGraphicFramePr>
        <p:xfrm>
          <a:off x="327025" y="1204913"/>
          <a:ext cx="5175250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4" name="Worksheet" r:id="rId4" imgW="8343988" imgH="6143625" progId="Excel.Sheet.12">
                  <p:link updateAutomatic="1"/>
                </p:oleObj>
              </mc:Choice>
              <mc:Fallback>
                <p:oleObj name="Worksheet" r:id="rId4" imgW="8343988" imgH="6143625" progId="Excel.Sheet.12">
                  <p:link updateAutomatic="1"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1204913"/>
                        <a:ext cx="5175250" cy="381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3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203325"/>
            <a:ext cx="4442460" cy="3276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20" y="1233967"/>
            <a:ext cx="4448796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89" y="1131590"/>
            <a:ext cx="4495800" cy="3314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70" y="1156413"/>
            <a:ext cx="4486901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31590"/>
            <a:ext cx="4526280" cy="33299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57" y="1131590"/>
            <a:ext cx="4429743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388" y="1186954"/>
            <a:ext cx="4495800" cy="3291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220084"/>
            <a:ext cx="4448796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79388" y="4803775"/>
            <a:ext cx="684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Forschungsgruppe Wahlen: Landtagswahl in Rheinland-Pfalz am 14.03.2021 – Blitz</a:t>
            </a:r>
          </a:p>
          <a:p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925" y="1188396"/>
            <a:ext cx="4518660" cy="33147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472" y="1160091"/>
            <a:ext cx="4486901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746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387A-42D8-40DE-80E5-2AD5D41DE7C3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7065962" cy="442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2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0DEF-A0BC-4E4A-B003-927F487974F7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4" y="153988"/>
            <a:ext cx="6996694" cy="42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0DEF-A0BC-4E4A-B003-927F487974F7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7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7B2CFCC6-D03E-3241-92FA-EB3554310717}"/>
              </a:ext>
            </a:extLst>
          </p:cNvPr>
          <p:cNvGraphicFramePr/>
          <p:nvPr>
            <p:extLst/>
          </p:nvPr>
        </p:nvGraphicFramePr>
        <p:xfrm>
          <a:off x="1331640" y="1482595"/>
          <a:ext cx="6473429" cy="324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 bwMode="auto">
          <a:xfrm>
            <a:off x="1332310" y="114477"/>
            <a:ext cx="6473429" cy="3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7FB5DB">
                    <a:lumMod val="50000"/>
                  </a:srgbClr>
                </a:solidFill>
                <a:latin typeface="Frutiger LT Com 45 Light" pitchFamily="34" charset="0"/>
                <a:ea typeface="ヒラギノ角ゴ Pro W3" charset="-128"/>
                <a:cs typeface="ヒラギノ角ゴ Pro W3" charset="-128"/>
              </a:rPr>
              <a:t>Wahlabsicht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332310" y="465516"/>
            <a:ext cx="6473429" cy="378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/>
          <a:p>
            <a:pPr marL="335756" indent="-202406" defTabSz="685800" eaLnBrk="0" hangingPunct="0"/>
            <a:r>
              <a:rPr lang="de-DE" sz="1050" b="1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  <a:t>Wenn am kommenden Sonntag Bundestagswahl wäre, welche Partei würden Sie dann wählen?</a:t>
            </a:r>
          </a:p>
          <a:p>
            <a:pPr marL="335756" indent="-335756" defTabSz="685800" eaLnBrk="0" hangingPunct="0"/>
            <a:endParaRPr lang="de-DE" sz="1050" dirty="0">
              <a:solidFill>
                <a:srgbClr val="7FB5DB">
                  <a:lumMod val="50000"/>
                </a:srgbClr>
              </a:solidFill>
              <a:latin typeface="Frutiger LT Com 45 Light"/>
              <a:cs typeface="ヒラギノ角ゴ Pro W3" charset="-128"/>
            </a:endParaRPr>
          </a:p>
          <a:p>
            <a:pPr marL="335756" indent="-335756" defTabSz="685800" eaLnBrk="0" hangingPunct="0"/>
            <a:r>
              <a:rPr lang="de-DE" sz="1050" b="1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  <a:t/>
            </a:r>
            <a:br>
              <a:rPr lang="de-DE" sz="1050" b="1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</a:br>
            <a:r>
              <a:rPr lang="de-DE" sz="1050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  <a:t> </a:t>
            </a:r>
            <a:endParaRPr lang="de-DE" sz="1050" dirty="0">
              <a:solidFill>
                <a:srgbClr val="7FB5DB">
                  <a:lumMod val="50000"/>
                </a:srgbClr>
              </a:solidFill>
              <a:latin typeface="Frutiger LT Com 45 Light"/>
              <a:cs typeface="ヒラギノ角ゴ Pro W3" charset="-128"/>
            </a:endParaRPr>
          </a:p>
          <a:p>
            <a:pPr defTabSz="685800" eaLnBrk="0" hangingPunct="0"/>
            <a:endParaRPr lang="de-DE" sz="1050" dirty="0">
              <a:solidFill>
                <a:srgbClr val="7FB5DB">
                  <a:lumMod val="50000"/>
                </a:srgbClr>
              </a:solidFill>
              <a:latin typeface="Frutiger LT Com 45 Light"/>
              <a:cs typeface="ヒラギノ角ゴ Pro W3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2310" y="957429"/>
            <a:ext cx="1619510" cy="35798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 sz="900" dirty="0">
                <a:solidFill>
                  <a:srgbClr val="7FB5DB">
                    <a:lumMod val="50000"/>
                  </a:srgbClr>
                </a:solidFill>
                <a:latin typeface="Frutiger LT Com 45 Light"/>
                <a:cs typeface="ヒラギノ角ゴ Pro W3" charset="-128"/>
              </a:rPr>
              <a:t>Darstellung ohne </a:t>
            </a:r>
          </a:p>
          <a:p>
            <a:pPr defTabSz="685800" eaLnBrk="0" hangingPunct="0"/>
            <a:r>
              <a:rPr lang="de-DE" sz="900" dirty="0">
                <a:solidFill>
                  <a:srgbClr val="7FB5DB">
                    <a:lumMod val="50000"/>
                  </a:srgbClr>
                </a:solidFill>
                <a:latin typeface="Frutiger LT Com 45 Light"/>
                <a:cs typeface="ヒラギノ角ゴ Pro W3" charset="-128"/>
              </a:rPr>
              <a:t>„Keine Angabe“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FFE34-6B05-124B-B202-CED178D56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4569972"/>
            <a:ext cx="65347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685800" eaLnBrk="0" hangingPunct="0"/>
            <a:r>
              <a:rPr lang="de-DE" sz="600" dirty="0">
                <a:solidFill>
                  <a:srgbClr val="204B77"/>
                </a:solidFill>
                <a:latin typeface="Frutiger LT Com 45 Light"/>
              </a:rPr>
              <a:t>Angaben in Prozent, gleitende Mittelwerte, Basis: alle Befragten mit Wahlabsicht  n(</a:t>
            </a:r>
            <a:r>
              <a:rPr lang="de-DE" sz="600" dirty="0" err="1">
                <a:solidFill>
                  <a:srgbClr val="204B77"/>
                </a:solidFill>
                <a:latin typeface="Frutiger LT Com 45 Light"/>
              </a:rPr>
              <a:t>max</a:t>
            </a:r>
            <a:r>
              <a:rPr lang="de-DE" sz="600" dirty="0">
                <a:solidFill>
                  <a:srgbClr val="204B77"/>
                </a:solidFill>
                <a:latin typeface="Frutiger LT Com 45 Light"/>
              </a:rPr>
              <a:t>)=75 n(min)=20</a:t>
            </a:r>
          </a:p>
        </p:txBody>
      </p:sp>
    </p:spTree>
    <p:extLst>
      <p:ext uri="{BB962C8B-B14F-4D97-AF65-F5344CB8AC3E}">
        <p14:creationId xmlns:p14="http://schemas.microsoft.com/office/powerpoint/2010/main" val="11513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2245D91-9B1F-614A-BADD-E3E6025FB972}"/>
              </a:ext>
            </a:extLst>
          </p:cNvPr>
          <p:cNvGraphicFramePr/>
          <p:nvPr>
            <p:extLst/>
          </p:nvPr>
        </p:nvGraphicFramePr>
        <p:xfrm>
          <a:off x="1331640" y="1315418"/>
          <a:ext cx="6473429" cy="341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 bwMode="auto">
          <a:xfrm>
            <a:off x="1332310" y="114477"/>
            <a:ext cx="6473429" cy="35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srgbClr val="7FB5DB">
                    <a:lumMod val="50000"/>
                  </a:srgbClr>
                </a:solidFill>
                <a:latin typeface="Frutiger LT Com 45 Light" pitchFamily="34" charset="0"/>
                <a:ea typeface="ヒラギノ角ゴ Pro W3" charset="-128"/>
                <a:cs typeface="ヒラギノ角ゴ Pro W3" charset="-128"/>
              </a:rPr>
              <a:t>Vertrauen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332310" y="465516"/>
            <a:ext cx="6473429" cy="378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/>
          <a:p>
            <a:pPr marL="335756" indent="-202406" defTabSz="685800" eaLnBrk="0" hangingPunct="0"/>
            <a:r>
              <a:rPr lang="de-DE" sz="1050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  <a:t>Bitte sagen Sie mir, wie viel Vertrauen Sie in diese haben:</a:t>
            </a:r>
          </a:p>
          <a:p>
            <a:pPr marL="335756" indent="-202406" defTabSz="685800" eaLnBrk="0" hangingPunct="0"/>
            <a:r>
              <a:rPr lang="de-DE" sz="1050" b="1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  <a:t>Bundesregierung</a:t>
            </a:r>
            <a:br>
              <a:rPr lang="de-DE" sz="1050" b="1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</a:br>
            <a:r>
              <a:rPr lang="de-DE" sz="1050" dirty="0">
                <a:solidFill>
                  <a:srgbClr val="7FB5DB">
                    <a:lumMod val="50000"/>
                  </a:srgbClr>
                </a:solidFill>
                <a:latin typeface="Frutiger LT Com 45 Light"/>
              </a:rPr>
              <a:t> </a:t>
            </a:r>
            <a:endParaRPr lang="de-DE" sz="1050" dirty="0">
              <a:solidFill>
                <a:srgbClr val="7FB5DB">
                  <a:lumMod val="50000"/>
                </a:srgbClr>
              </a:solidFill>
              <a:latin typeface="Frutiger LT Com 45 Light"/>
              <a:cs typeface="ヒラギノ角ゴ Pro W3" charset="-128"/>
            </a:endParaRPr>
          </a:p>
          <a:p>
            <a:pPr defTabSz="685800" eaLnBrk="0" hangingPunct="0"/>
            <a:endParaRPr lang="de-DE" sz="1050" dirty="0">
              <a:solidFill>
                <a:srgbClr val="7FB5DB">
                  <a:lumMod val="50000"/>
                </a:srgbClr>
              </a:solidFill>
              <a:latin typeface="Frutiger LT Com 45 Light"/>
              <a:cs typeface="ヒラギノ角ゴ Pro W3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2310" y="957429"/>
            <a:ext cx="1619510" cy="35798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vert="horz" wrap="square" lIns="27000" tIns="27000" rIns="27000" bIns="27000" numCol="1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r>
              <a:rPr lang="de-DE" sz="900" dirty="0">
                <a:solidFill>
                  <a:srgbClr val="7FB5DB">
                    <a:lumMod val="50000"/>
                  </a:srgbClr>
                </a:solidFill>
                <a:latin typeface="Frutiger LT Com 45 Light"/>
                <a:cs typeface="ヒラギノ角ゴ Pro W3" charset="-128"/>
              </a:rPr>
              <a:t>Darstellung ohne </a:t>
            </a:r>
          </a:p>
          <a:p>
            <a:pPr defTabSz="685800" eaLnBrk="0" hangingPunct="0"/>
            <a:r>
              <a:rPr lang="de-DE" sz="900" dirty="0">
                <a:solidFill>
                  <a:srgbClr val="7FB5DB">
                    <a:lumMod val="50000"/>
                  </a:srgbClr>
                </a:solidFill>
                <a:latin typeface="Frutiger LT Com 45 Light"/>
                <a:cs typeface="ヒラギノ角ゴ Pro W3" charset="-128"/>
              </a:rPr>
              <a:t>„Keine Angabe“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D6187D2-8DF9-0243-8049-1FCBEC794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4569972"/>
            <a:ext cx="65347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685800" eaLnBrk="0" hangingPunct="0"/>
            <a:r>
              <a:rPr lang="de-DE" sz="600" dirty="0">
                <a:solidFill>
                  <a:srgbClr val="04274F"/>
                </a:solidFill>
                <a:latin typeface="Frutiger LT Com 45 Light"/>
              </a:rPr>
              <a:t>Angaben in Prozent; gleitende Mittelwerte, Basis: alle Befragte n(</a:t>
            </a:r>
            <a:r>
              <a:rPr lang="de-DE" sz="600" dirty="0" err="1">
                <a:solidFill>
                  <a:srgbClr val="04274F"/>
                </a:solidFill>
                <a:latin typeface="Frutiger LT Com 45 Light"/>
              </a:rPr>
              <a:t>max</a:t>
            </a:r>
            <a:r>
              <a:rPr lang="de-DE" sz="600" dirty="0">
                <a:solidFill>
                  <a:srgbClr val="04274F"/>
                </a:solidFill>
                <a:latin typeface="Frutiger LT Com 45 Light"/>
              </a:rPr>
              <a:t>)=100 n(min)=35</a:t>
            </a:r>
          </a:p>
        </p:txBody>
      </p:sp>
    </p:spTree>
    <p:extLst>
      <p:ext uri="{BB962C8B-B14F-4D97-AF65-F5344CB8AC3E}">
        <p14:creationId xmlns:p14="http://schemas.microsoft.com/office/powerpoint/2010/main" val="6275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Digitale Erreichbarkeit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90DEF-A0BC-4E4A-B003-927F487974F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2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268001" y="929217"/>
          <a:ext cx="8602155" cy="364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umsplatzhalter 2"/>
          <p:cNvSpPr txBox="1">
            <a:spLocks/>
          </p:cNvSpPr>
          <p:nvPr/>
        </p:nvSpPr>
        <p:spPr>
          <a:xfrm>
            <a:off x="7600788" y="4305600"/>
            <a:ext cx="874440" cy="1447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7596187" y="3579862"/>
            <a:ext cx="1087437" cy="54006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891"/>
              </p:ext>
            </p:extLst>
          </p:nvPr>
        </p:nvGraphicFramePr>
        <p:xfrm>
          <a:off x="358774" y="158750"/>
          <a:ext cx="5797402" cy="477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Worksheet" r:id="rId4" imgW="6753144" imgH="6010275" progId="Excel.Sheet.12">
                  <p:link updateAutomatic="1"/>
                </p:oleObj>
              </mc:Choice>
              <mc:Fallback>
                <p:oleObj name="Worksheet" r:id="rId4" imgW="6753144" imgH="60102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74" y="158750"/>
                        <a:ext cx="5797402" cy="477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27"/>
          <p:cNvGraphicFramePr>
            <a:graphicFrameLocks/>
          </p:cNvGraphicFramePr>
          <p:nvPr>
            <p:extLst/>
          </p:nvPr>
        </p:nvGraphicFramePr>
        <p:xfrm>
          <a:off x="256762" y="1136526"/>
          <a:ext cx="8610437" cy="2614430"/>
        </p:xfrm>
        <a:graphic>
          <a:graphicData uri="http://schemas.openxmlformats.org/drawingml/2006/table">
            <a:tbl>
              <a:tblPr/>
              <a:tblGrid>
                <a:gridCol w="335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Informieren Sie sich im Internet?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Nutzen Sie das Internet, um praktische Dinge zu erledigen?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Kommunizieren Sie im Internet?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Lesen / schauen Sie im Internet politische Inhalte?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Nutzen Sie das Internet für Musik und Videos?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Spielen Sie im Internet?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e-DE" sz="1100" b="0" i="0" u="none" strike="noStrike" kern="120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Veröffentlichen Sie eigene Inhalte im Internet?</a:t>
                      </a:r>
                    </a:p>
                  </a:txBody>
                  <a:tcPr marL="67500" marR="6750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00" marR="675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echteck 16"/>
          <p:cNvSpPr/>
          <p:nvPr/>
        </p:nvSpPr>
        <p:spPr bwMode="ltGray">
          <a:xfrm>
            <a:off x="157163" y="4745126"/>
            <a:ext cx="2057400" cy="270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de-DE" sz="1050" dirty="0" err="1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20" name="Group 6"/>
          <p:cNvGraphicFramePr>
            <a:graphicFrameLocks noGrp="1"/>
          </p:cNvGraphicFramePr>
          <p:nvPr>
            <p:extLst/>
          </p:nvPr>
        </p:nvGraphicFramePr>
        <p:xfrm>
          <a:off x="3967189" y="771594"/>
          <a:ext cx="4891318" cy="350044"/>
        </p:xfrm>
        <a:graphic>
          <a:graphicData uri="http://schemas.openxmlformats.org/drawingml/2006/table">
            <a:tbl>
              <a:tblPr/>
              <a:tblGrid>
                <a:gridCol w="244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44">
                <a:tc>
                  <a:txBody>
                    <a:bodyPr/>
                    <a:lstStyle/>
                    <a:p>
                      <a:pPr algn="l" defTabSz="912813"/>
                      <a:r>
                        <a:rPr lang="de-DE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</a:t>
                      </a:r>
                      <a:endParaRPr lang="de-DE" sz="1200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000" marB="2700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2813"/>
                      <a:r>
                        <a:rPr lang="de-DE" sz="1200" u="non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nein</a:t>
                      </a:r>
                      <a:endParaRPr lang="de-DE" sz="1200" u="none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000" marB="2700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21"/>
          <p:cNvGraphicFramePr>
            <a:graphicFrameLocks/>
          </p:cNvGraphicFramePr>
          <p:nvPr>
            <p:extLst/>
          </p:nvPr>
        </p:nvGraphicFramePr>
        <p:xfrm>
          <a:off x="3797324" y="1084150"/>
          <a:ext cx="5231049" cy="305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 5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0047" y="4706902"/>
            <a:ext cx="7004179" cy="3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anchor="t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Grundgesamtheit: Internetnutzer </a:t>
            </a:r>
            <a:r>
              <a:rPr lang="de-DE" sz="750" dirty="0">
                <a:solidFill>
                  <a:prstClr val="black"/>
                </a:solidFill>
                <a:latin typeface="Arial"/>
                <a:cs typeface="Arial" charset="0"/>
              </a:rPr>
              <a:t>in Deutschland (Deutsche im Alter ab 18 Jahren)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in Prozent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 Werte zu 100 Prozent: Weiß nicht / keine Angabe</a:t>
            </a:r>
          </a:p>
        </p:txBody>
      </p:sp>
      <p:sp>
        <p:nvSpPr>
          <p:cNvPr id="29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201" y="324193"/>
            <a:ext cx="8607998" cy="60834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Pct val="100000"/>
              <a:defRPr/>
            </a:pPr>
            <a:r>
              <a:rPr lang="de-DE" sz="1500" dirty="0">
                <a:solidFill>
                  <a:srgbClr val="00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der Internetnutzung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4ABCE32-9DFF-457B-8665-338E23D2151D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>
                <a:defRPr/>
              </a:pPr>
              <a:t>8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5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>
            <a:graphicFrameLocks noChangeAspect="1"/>
          </p:cNvGraphicFramePr>
          <p:nvPr>
            <p:extLst/>
          </p:nvPr>
        </p:nvGraphicFramePr>
        <p:xfrm>
          <a:off x="-173808" y="780018"/>
          <a:ext cx="4679585" cy="365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/>
          </p:nvPr>
        </p:nvGraphicFramePr>
        <p:xfrm>
          <a:off x="4888246" y="1314390"/>
          <a:ext cx="4002803" cy="210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Männer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Inhaltsplatzhalter 3"/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5355881" y="1314390"/>
          <a:ext cx="3315533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4567968" y="753227"/>
          <a:ext cx="4323082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Bevölkerungsgruppen: Lesen / schauen Sie im Internet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 Inhalte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4ABCE32-9DFF-457B-8665-338E23D2151D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800">
                <a:defRPr/>
              </a:pPr>
              <a:t>9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graphicFrame>
        <p:nvGraphicFramePr>
          <p:cNvPr id="15" name="Group 6"/>
          <p:cNvGraphicFramePr>
            <a:graphicFrameLocks noGrp="1"/>
          </p:cNvGraphicFramePr>
          <p:nvPr>
            <p:extLst/>
          </p:nvPr>
        </p:nvGraphicFramePr>
        <p:xfrm>
          <a:off x="6269423" y="1170895"/>
          <a:ext cx="2106463" cy="241854"/>
        </p:xfrm>
        <a:graphic>
          <a:graphicData uri="http://schemas.openxmlformats.org/drawingml/2006/table">
            <a:tbl>
              <a:tblPr/>
              <a:tblGrid>
                <a:gridCol w="105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25709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</a:t>
                      </a:r>
                    </a:p>
                  </a:txBody>
                  <a:tcPr marL="27000" marR="27000" marT="27000" marB="27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25709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nein</a:t>
                      </a:r>
                    </a:p>
                  </a:txBody>
                  <a:tcPr marL="27000" marR="27000" marT="27000" marB="27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774307" y="2100058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200" dirty="0">
                <a:solidFill>
                  <a:srgbClr val="1D4394"/>
                </a:solidFill>
                <a:latin typeface="Arial"/>
              </a:rPr>
              <a:t>ja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0855" y="1603345"/>
            <a:ext cx="9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200" dirty="0">
                <a:solidFill>
                  <a:prstClr val="white">
                    <a:lumMod val="65000"/>
                  </a:prstClr>
                </a:solidFill>
                <a:latin typeface="Arial"/>
              </a:rPr>
              <a:t>nein</a:t>
            </a:r>
          </a:p>
        </p:txBody>
      </p:sp>
      <p:sp>
        <p:nvSpPr>
          <p:cNvPr id="20" name="Rectangle 5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60047" y="4706902"/>
            <a:ext cx="7004179" cy="3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anchor="t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Grundgesamtheit: Internetnutzer </a:t>
            </a:r>
            <a:r>
              <a:rPr lang="de-DE" sz="750" dirty="0">
                <a:solidFill>
                  <a:prstClr val="black"/>
                </a:solidFill>
                <a:latin typeface="Arial"/>
                <a:cs typeface="Arial" charset="0"/>
              </a:rPr>
              <a:t>in Deutschland (Deutsche im Alter ab 18 Jahren)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in Prozent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defRPr/>
            </a:pPr>
            <a:r>
              <a:rPr lang="de-DE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 Werte zu 100 Prozent: Nein / weiß nicht / keine Angabe</a:t>
            </a:r>
          </a:p>
        </p:txBody>
      </p:sp>
      <p:sp>
        <p:nvSpPr>
          <p:cNvPr id="21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201" y="324193"/>
            <a:ext cx="8607998" cy="608342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=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buSzPct val="100000"/>
              <a:defRPr/>
            </a:pPr>
            <a:r>
              <a:rPr lang="de-DE" sz="1500" dirty="0">
                <a:solidFill>
                  <a:srgbClr val="004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der Internetnutzung: politische Information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/>
          </p:nvPr>
        </p:nvGraphicFramePr>
        <p:xfrm>
          <a:off x="4567967" y="1309244"/>
          <a:ext cx="218736" cy="2187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9668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 in Jahren</a:t>
                      </a:r>
                    </a:p>
                  </a:txBody>
                  <a:tcPr marL="54000" marR="54000" marT="27000" marB="27000" vert="vert27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914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Geschlecht</a:t>
                      </a:r>
                    </a:p>
                  </a:txBody>
                  <a:tcPr marL="54000" marR="54000" marT="27000" marB="27000" vert="vert27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Rechteck 32"/>
          <p:cNvSpPr/>
          <p:nvPr/>
        </p:nvSpPr>
        <p:spPr>
          <a:xfrm>
            <a:off x="1844685" y="2031258"/>
            <a:ext cx="141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/ schauen Sie im Internet </a:t>
            </a:r>
            <a:r>
              <a:rPr lang="de-DE" sz="12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</a:t>
            </a: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Inhalte</a:t>
            </a:r>
            <a:r>
              <a:rPr lang="de-DE" sz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69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tit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no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tite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9,37008"/>
  <p:tag name="HEIGHT" val="79,37008"/>
  <p:tag name="TOP" val="101,516"/>
  <p:tag name="LEFT" val="22,151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OOLS_LIBREFESHABLE" val="0"/>
  <p:tag name="ESKATOOLS_REFRESHAUTOMATIC" val="0"/>
  <p:tag name="ESKATOOLS_ITEMVERSION" val="2"/>
  <p:tag name="ESKATOOLS_ITEMNAME" val="5 Items.pptx"/>
  <p:tag name="ESKATOOLS_SOURCELIBNAME" val="infratest dimap 2017"/>
  <p:tag name="ESKATOOLS_CREATEDATETS" val="1543337480"/>
  <p:tag name="ESKATOOLS_UPDATEDATETS" val="15433374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tit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r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no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9,37008"/>
  <p:tag name="HEIGHT" val="79,37008"/>
  <p:tag name="TOP" val="101,516"/>
  <p:tag name="LEFT" val="22,151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OOLS_LIBREFESHABLE" val="0"/>
  <p:tag name="ESKATOOLS_REFRESHAUTOMATIC" val="0"/>
  <p:tag name="ESKATOOLS_ITEMVERSION" val="2"/>
  <p:tag name="ESKATOOLS_ITEMNAME" val="Kreisdiagramm und Säulen.pptx"/>
  <p:tag name="ESKATOOLS_SOURCELIBNAME" val="infratest dimap 2017"/>
  <p:tag name="ESKATOOLS_CREATEDATETS" val="1543333494"/>
  <p:tag name="ESKATOOLS_UPDATEDATETS" val="15433334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ra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no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tite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79,37008"/>
  <p:tag name="HEIGHT" val="79,37008"/>
  <p:tag name="TOP" val="101,516"/>
  <p:tag name="LEFT" val="22,151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OOLS_LIBREFESHABLE" val="0"/>
  <p:tag name="ESKATOOLS_REFRESHAUTOMATIC" val="0"/>
  <p:tag name="ESKATOOLS_ITEMVERSION" val="2"/>
  <p:tag name="ESKATOOLS_ITEMNAME" val="Stapelbalken 8 Items.pptx"/>
  <p:tag name="ESKATOOLS_SOURCELIBNAME" val="infratest dimap 2017"/>
  <p:tag name="ESKATOOLS_CREATEDATETS" val="1543332977"/>
  <p:tag name="ESKATOOLS_UPDATEDATETS" val="1543332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no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no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tite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Fußnote"/>
</p:tagLst>
</file>

<file path=ppt/theme/theme1.xml><?xml version="1.0" encoding="utf-8"?>
<a:theme xmlns:a="http://schemas.openxmlformats.org/drawingml/2006/main" name="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Benutzerdefiniert 5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DFDFDF"/>
      </a:accent1>
      <a:accent2>
        <a:srgbClr val="004599"/>
      </a:accent2>
      <a:accent3>
        <a:srgbClr val="000000"/>
      </a:accent3>
      <a:accent4>
        <a:srgbClr val="FFFFFF"/>
      </a:accent4>
      <a:accent5>
        <a:srgbClr val="B7BCC1"/>
      </a:accent5>
      <a:accent6>
        <a:srgbClr val="004599"/>
      </a:accent6>
      <a:hlink>
        <a:srgbClr val="3399CC"/>
      </a:hlink>
      <a:folHlink>
        <a:srgbClr val="676767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DU">
      <a:srgbClr val="000000"/>
    </a:custClr>
    <a:custClr name="CSU">
      <a:srgbClr val="4076C2"/>
    </a:custClr>
    <a:custClr name="Grüne">
      <a:srgbClr val="339966"/>
    </a:custClr>
    <a:custClr name="SPD">
      <a:srgbClr val="FF0000"/>
    </a:custClr>
    <a:custClr name="Linke">
      <a:srgbClr val="AA0065"/>
    </a:custClr>
    <a:custClr name="FDP">
      <a:srgbClr val="FFCC00"/>
    </a:custClr>
    <a:custClr name="NPD">
      <a:srgbClr val="4E4526"/>
    </a:custClr>
    <a:custClr name="DVU">
      <a:srgbClr val="4E4526"/>
    </a:custClr>
    <a:custClr name="REP">
      <a:srgbClr val="79663D"/>
    </a:custClr>
    <a:custClr name="Rechte allgemein">
      <a:srgbClr val="4E4526"/>
    </a:custClr>
    <a:custClr name="Freie Wähler">
      <a:srgbClr val="1D4394"/>
    </a:custClr>
    <a:custClr name="Piraten">
      <a:srgbClr val="F6891F"/>
    </a:custClr>
    <a:custClr name="AfD">
      <a:srgbClr val="009EE0"/>
    </a:custClr>
    <a:custClr name="dimap Blau">
      <a:srgbClr val="004599"/>
    </a:custClr>
    <a:custClr name="dimap Grau">
      <a:srgbClr val="B7BCC1"/>
    </a:custClr>
    <a:custClr name="dimap Titel">
      <a:srgbClr val="808080"/>
    </a:custClr>
    <a:custClr name="Weiss">
      <a:srgbClr val="FFFFFF"/>
    </a:custClr>
    <a:custClr name="Tabelle">
      <a:srgbClr val="DFDFDF"/>
    </a:custClr>
    <a:custClr name="Balken grau">
      <a:srgbClr val="B7B7B7"/>
    </a:custClr>
    <a:custClr name="Balken Gesamt">
      <a:srgbClr val="808080"/>
    </a:custClr>
    <a:custClr name="Indi Blau -2">
      <a:srgbClr val="001126"/>
    </a:custClr>
    <a:custClr name="Indi Blau -1">
      <a:srgbClr val="002D64"/>
    </a:custClr>
    <a:custClr name="Indi Blau +0">
      <a:srgbClr val="004599"/>
    </a:custClr>
    <a:custClr name="Indi Blau +1">
      <a:srgbClr val="0061D6"/>
    </a:custClr>
    <a:custClr name="Indi Blau +2">
      <a:srgbClr val="3B94FF"/>
    </a:custClr>
    <a:custClr name="Indi Blau +3">
      <a:srgbClr val="93C4FF"/>
    </a:custClr>
    <a:custClr name="Indi Blau +4">
      <a:srgbClr val="C9E1FF"/>
    </a:custClr>
    <a:custClr name="Ampel-Rot">
      <a:srgbClr val="C00000"/>
    </a:custClr>
    <a:custClr name="Ampel-Gelb">
      <a:srgbClr val="F1E001"/>
    </a:custClr>
    <a:custClr name="Ampel-Grün">
      <a:srgbClr val="92E150"/>
    </a:custClr>
  </a:custClrLst>
  <a:extLst>
    <a:ext uri="{05A4C25C-085E-4340-85A3-A5531E510DB2}">
      <thm15:themeFamily xmlns:thm15="http://schemas.microsoft.com/office/thememl/2012/main" name="standard" id="{ACAACE77-1560-4BEA-9B3E-B27C33E49E2B}" vid="{4B34377C-68EF-40EC-8D48-46EFCE2BDF1A}"/>
    </a:ext>
  </a:extLst>
</a:theme>
</file>

<file path=ppt/theme/theme14.xml><?xml version="1.0" encoding="utf-8"?>
<a:theme xmlns:a="http://schemas.openxmlformats.org/drawingml/2006/main" name="2_Office Theme">
  <a:themeElements>
    <a:clrScheme name="Benutzerdefiniert 5">
      <a:dk1>
        <a:sysClr val="windowText" lastClr="000000"/>
      </a:dk1>
      <a:lt1>
        <a:sysClr val="window" lastClr="FFFFFF"/>
      </a:lt1>
      <a:dk2>
        <a:srgbClr val="000000"/>
      </a:dk2>
      <a:lt2>
        <a:srgbClr val="999999"/>
      </a:lt2>
      <a:accent1>
        <a:srgbClr val="DFDFDF"/>
      </a:accent1>
      <a:accent2>
        <a:srgbClr val="004599"/>
      </a:accent2>
      <a:accent3>
        <a:srgbClr val="000000"/>
      </a:accent3>
      <a:accent4>
        <a:srgbClr val="FFFFFF"/>
      </a:accent4>
      <a:accent5>
        <a:srgbClr val="B7BCC1"/>
      </a:accent5>
      <a:accent6>
        <a:srgbClr val="004599"/>
      </a:accent6>
      <a:hlink>
        <a:srgbClr val="3399CC"/>
      </a:hlink>
      <a:folHlink>
        <a:srgbClr val="676767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DU">
      <a:srgbClr val="000000"/>
    </a:custClr>
    <a:custClr name="CSU">
      <a:srgbClr val="4076C2"/>
    </a:custClr>
    <a:custClr name="Grüne">
      <a:srgbClr val="339966"/>
    </a:custClr>
    <a:custClr name="SPD">
      <a:srgbClr val="FF0000"/>
    </a:custClr>
    <a:custClr name="Linke">
      <a:srgbClr val="AA0065"/>
    </a:custClr>
    <a:custClr name="FDP">
      <a:srgbClr val="FFCC00"/>
    </a:custClr>
    <a:custClr name="NPD">
      <a:srgbClr val="4E4526"/>
    </a:custClr>
    <a:custClr name="DVU">
      <a:srgbClr val="4E4526"/>
    </a:custClr>
    <a:custClr name="REP">
      <a:srgbClr val="79663D"/>
    </a:custClr>
    <a:custClr name="Rechte allgemein">
      <a:srgbClr val="4E4526"/>
    </a:custClr>
    <a:custClr name="Freie Wähler">
      <a:srgbClr val="1D4394"/>
    </a:custClr>
    <a:custClr name="Piraten">
      <a:srgbClr val="F6891F"/>
    </a:custClr>
    <a:custClr name="AfD">
      <a:srgbClr val="009EE0"/>
    </a:custClr>
    <a:custClr name="dimap Blau">
      <a:srgbClr val="004599"/>
    </a:custClr>
    <a:custClr name="dimap Grau">
      <a:srgbClr val="B7BCC1"/>
    </a:custClr>
    <a:custClr name="dimap Titel">
      <a:srgbClr val="808080"/>
    </a:custClr>
    <a:custClr name="Weiss">
      <a:srgbClr val="FFFFFF"/>
    </a:custClr>
    <a:custClr name="Tabelle">
      <a:srgbClr val="DFDFDF"/>
    </a:custClr>
    <a:custClr name="Balken grau">
      <a:srgbClr val="B7B7B7"/>
    </a:custClr>
    <a:custClr name="Balken Gesamt">
      <a:srgbClr val="808080"/>
    </a:custClr>
    <a:custClr name="Indi Blau -2">
      <a:srgbClr val="001126"/>
    </a:custClr>
    <a:custClr name="Indi Blau -1">
      <a:srgbClr val="002D64"/>
    </a:custClr>
    <a:custClr name="Indi Blau +0">
      <a:srgbClr val="004599"/>
    </a:custClr>
    <a:custClr name="Indi Blau +1">
      <a:srgbClr val="0061D6"/>
    </a:custClr>
    <a:custClr name="Indi Blau +2">
      <a:srgbClr val="3B94FF"/>
    </a:custClr>
    <a:custClr name="Indi Blau +3">
      <a:srgbClr val="93C4FF"/>
    </a:custClr>
    <a:custClr name="Indi Blau +4">
      <a:srgbClr val="C9E1FF"/>
    </a:custClr>
    <a:custClr name="Ampel-Rot">
      <a:srgbClr val="C00000"/>
    </a:custClr>
    <a:custClr name="Ampel-Gelb">
      <a:srgbClr val="F1E001"/>
    </a:custClr>
    <a:custClr name="Ampel-Grün">
      <a:srgbClr val="92E150"/>
    </a:custClr>
  </a:custClrLst>
  <a:extLst>
    <a:ext uri="{05A4C25C-085E-4340-85A3-A5531E510DB2}">
      <thm15:themeFamily xmlns:thm15="http://schemas.microsoft.com/office/thememl/2012/main" name="standard" id="{ACAACE77-1560-4BEA-9B3E-B27C33E49E2B}" vid="{4B34377C-68EF-40EC-8D48-46EFCE2BDF1A}"/>
    </a:ext>
  </a:extLst>
</a:theme>
</file>

<file path=ppt/theme/theme15.xml><?xml version="1.0" encoding="utf-8"?>
<a:theme xmlns:a="http://schemas.openxmlformats.org/drawingml/2006/main" name="3_Office Theme">
  <a:themeElements>
    <a:clrScheme name="Zaland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6700"/>
      </a:accent1>
      <a:accent2>
        <a:srgbClr val="FF7719"/>
      </a:accent2>
      <a:accent3>
        <a:srgbClr val="ECECEC"/>
      </a:accent3>
      <a:accent4>
        <a:srgbClr val="999999"/>
      </a:accent4>
      <a:accent5>
        <a:srgbClr val="008E94"/>
      </a:accent5>
      <a:accent6>
        <a:srgbClr val="1F497D"/>
      </a:accent6>
      <a:hlink>
        <a:srgbClr val="A8CCDD"/>
      </a:hlink>
      <a:folHlink>
        <a:srgbClr val="A1C4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7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ffice-Design">
  <a:themeElements>
    <a:clrScheme name="MDR">
      <a:dk1>
        <a:srgbClr val="084E9E"/>
      </a:dk1>
      <a:lt1>
        <a:sysClr val="window" lastClr="FFFFFF"/>
      </a:lt1>
      <a:dk2>
        <a:srgbClr val="084E9E"/>
      </a:dk2>
      <a:lt2>
        <a:srgbClr val="FFFFFF"/>
      </a:lt2>
      <a:accent1>
        <a:srgbClr val="5C96D3"/>
      </a:accent1>
      <a:accent2>
        <a:srgbClr val="7FB5DB"/>
      </a:accent2>
      <a:accent3>
        <a:srgbClr val="B3D3EA"/>
      </a:accent3>
      <a:accent4>
        <a:srgbClr val="AEB4B7"/>
      </a:accent4>
      <a:accent5>
        <a:srgbClr val="797C6E"/>
      </a:accent5>
      <a:accent6>
        <a:srgbClr val="AAABA1"/>
      </a:accent6>
      <a:hlink>
        <a:srgbClr val="FF4105"/>
      </a:hlink>
      <a:folHlink>
        <a:srgbClr val="FF9B00"/>
      </a:folHlink>
    </a:clrScheme>
    <a:fontScheme name="MDR Frutiger">
      <a:majorFont>
        <a:latin typeface="Frutiger LT Com 55 Roman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S-Content">
  <a:themeElements>
    <a:clrScheme name="K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MDR">
      <a:dk1>
        <a:srgbClr val="084E9E"/>
      </a:dk1>
      <a:lt1>
        <a:sysClr val="window" lastClr="FFFFFF"/>
      </a:lt1>
      <a:dk2>
        <a:srgbClr val="084E9E"/>
      </a:dk2>
      <a:lt2>
        <a:srgbClr val="FFFFFF"/>
      </a:lt2>
      <a:accent1>
        <a:srgbClr val="5C96D3"/>
      </a:accent1>
      <a:accent2>
        <a:srgbClr val="7FB5DB"/>
      </a:accent2>
      <a:accent3>
        <a:srgbClr val="B3D3EA"/>
      </a:accent3>
      <a:accent4>
        <a:srgbClr val="AEB4B7"/>
      </a:accent4>
      <a:accent5>
        <a:srgbClr val="797C6E"/>
      </a:accent5>
      <a:accent6>
        <a:srgbClr val="AAABA1"/>
      </a:accent6>
      <a:hlink>
        <a:srgbClr val="FF4105"/>
      </a:hlink>
      <a:folHlink>
        <a:srgbClr val="FF9B00"/>
      </a:folHlink>
    </a:clrScheme>
    <a:fontScheme name="MDR Frutiger">
      <a:majorFont>
        <a:latin typeface="Frutiger LT Com 55 Roman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-Design">
  <a:themeElements>
    <a:clrScheme name="MDR">
      <a:dk1>
        <a:srgbClr val="084E9E"/>
      </a:dk1>
      <a:lt1>
        <a:sysClr val="window" lastClr="FFFFFF"/>
      </a:lt1>
      <a:dk2>
        <a:srgbClr val="084E9E"/>
      </a:dk2>
      <a:lt2>
        <a:srgbClr val="FFFFFF"/>
      </a:lt2>
      <a:accent1>
        <a:srgbClr val="5C96D3"/>
      </a:accent1>
      <a:accent2>
        <a:srgbClr val="7FB5DB"/>
      </a:accent2>
      <a:accent3>
        <a:srgbClr val="B3D3EA"/>
      </a:accent3>
      <a:accent4>
        <a:srgbClr val="AEB4B7"/>
      </a:accent4>
      <a:accent5>
        <a:srgbClr val="797C6E"/>
      </a:accent5>
      <a:accent6>
        <a:srgbClr val="AAABA1"/>
      </a:accent6>
      <a:hlink>
        <a:srgbClr val="FF4105"/>
      </a:hlink>
      <a:folHlink>
        <a:srgbClr val="FF9B00"/>
      </a:folHlink>
    </a:clrScheme>
    <a:fontScheme name="MDR Frutiger">
      <a:majorFont>
        <a:latin typeface="Frutiger LT Com 55 Roman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-Design">
  <a:themeElements>
    <a:clrScheme name="MDR">
      <a:dk1>
        <a:srgbClr val="084E9E"/>
      </a:dk1>
      <a:lt1>
        <a:sysClr val="window" lastClr="FFFFFF"/>
      </a:lt1>
      <a:dk2>
        <a:srgbClr val="084E9E"/>
      </a:dk2>
      <a:lt2>
        <a:srgbClr val="FFFFFF"/>
      </a:lt2>
      <a:accent1>
        <a:srgbClr val="5C96D3"/>
      </a:accent1>
      <a:accent2>
        <a:srgbClr val="7FB5DB"/>
      </a:accent2>
      <a:accent3>
        <a:srgbClr val="B3D3EA"/>
      </a:accent3>
      <a:accent4>
        <a:srgbClr val="AEB4B7"/>
      </a:accent4>
      <a:accent5>
        <a:srgbClr val="797C6E"/>
      </a:accent5>
      <a:accent6>
        <a:srgbClr val="AAABA1"/>
      </a:accent6>
      <a:hlink>
        <a:srgbClr val="FF4105"/>
      </a:hlink>
      <a:folHlink>
        <a:srgbClr val="FF9B00"/>
      </a:folHlink>
    </a:clrScheme>
    <a:fontScheme name="MDR Frutiger">
      <a:majorFont>
        <a:latin typeface="Frutiger LT Com 55 Roman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Kantar template master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1"/>
        </a:solidFill>
        <a:ln w="12700">
          <a:noFill/>
        </a:ln>
      </a:spPr>
      <a:bodyPr rot="0" spcFirstLastPara="0" vertOverflow="overflow" horzOverflow="overflow" vert="horz" wrap="square" lIns="144000" tIns="0" rIns="14400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12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presentations and pitches.potx" id="{4FD1AF3B-7D88-461C-A10B-69DE620C401C}" vid="{075ABD20-D504-49F6-8675-C2117560A7EC}"/>
    </a:ext>
  </a:extLst>
</a:theme>
</file>

<file path=ppt/theme/theme9.xml><?xml version="1.0" encoding="utf-8"?>
<a:theme xmlns:a="http://schemas.openxmlformats.org/drawingml/2006/main" name="3_Office-Design">
  <a:themeElements>
    <a:clrScheme name="MDR">
      <a:dk1>
        <a:srgbClr val="084E9E"/>
      </a:dk1>
      <a:lt1>
        <a:sysClr val="window" lastClr="FFFFFF"/>
      </a:lt1>
      <a:dk2>
        <a:srgbClr val="084E9E"/>
      </a:dk2>
      <a:lt2>
        <a:srgbClr val="FFFFFF"/>
      </a:lt2>
      <a:accent1>
        <a:srgbClr val="5C96D3"/>
      </a:accent1>
      <a:accent2>
        <a:srgbClr val="7FB5DB"/>
      </a:accent2>
      <a:accent3>
        <a:srgbClr val="B3D3EA"/>
      </a:accent3>
      <a:accent4>
        <a:srgbClr val="AEB4B7"/>
      </a:accent4>
      <a:accent5>
        <a:srgbClr val="797C6E"/>
      </a:accent5>
      <a:accent6>
        <a:srgbClr val="AAABA1"/>
      </a:accent6>
      <a:hlink>
        <a:srgbClr val="FF4105"/>
      </a:hlink>
      <a:folHlink>
        <a:srgbClr val="FF9B00"/>
      </a:folHlink>
    </a:clrScheme>
    <a:fontScheme name="MDR Frutiger">
      <a:majorFont>
        <a:latin typeface="Frutiger LT Com 55 Roman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DR">
    <a:dk1>
      <a:srgbClr val="084E9E"/>
    </a:dk1>
    <a:lt1>
      <a:sysClr val="window" lastClr="FFFFFF"/>
    </a:lt1>
    <a:dk2>
      <a:srgbClr val="084E9E"/>
    </a:dk2>
    <a:lt2>
      <a:srgbClr val="FFFFFF"/>
    </a:lt2>
    <a:accent1>
      <a:srgbClr val="5C96D3"/>
    </a:accent1>
    <a:accent2>
      <a:srgbClr val="7FB5DB"/>
    </a:accent2>
    <a:accent3>
      <a:srgbClr val="B3D3EA"/>
    </a:accent3>
    <a:accent4>
      <a:srgbClr val="AEB4B7"/>
    </a:accent4>
    <a:accent5>
      <a:srgbClr val="797C6E"/>
    </a:accent5>
    <a:accent6>
      <a:srgbClr val="AAABA1"/>
    </a:accent6>
    <a:hlink>
      <a:srgbClr val="FF4105"/>
    </a:hlink>
    <a:folHlink>
      <a:srgbClr val="FF9B00"/>
    </a:folHlink>
  </a:clrScheme>
  <a:fontScheme name="MDR Frutiger">
    <a:majorFont>
      <a:latin typeface="Frutiger LT Com 55 Roman"/>
      <a:ea typeface=""/>
      <a:cs typeface=""/>
    </a:majorFont>
    <a:minorFont>
      <a:latin typeface="Frutiger LT Com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DR">
    <a:dk1>
      <a:srgbClr val="084E9E"/>
    </a:dk1>
    <a:lt1>
      <a:sysClr val="window" lastClr="FFFFFF"/>
    </a:lt1>
    <a:dk2>
      <a:srgbClr val="084E9E"/>
    </a:dk2>
    <a:lt2>
      <a:srgbClr val="FFFFFF"/>
    </a:lt2>
    <a:accent1>
      <a:srgbClr val="5C96D3"/>
    </a:accent1>
    <a:accent2>
      <a:srgbClr val="7FB5DB"/>
    </a:accent2>
    <a:accent3>
      <a:srgbClr val="B3D3EA"/>
    </a:accent3>
    <a:accent4>
      <a:srgbClr val="AEB4B7"/>
    </a:accent4>
    <a:accent5>
      <a:srgbClr val="797C6E"/>
    </a:accent5>
    <a:accent6>
      <a:srgbClr val="AAABA1"/>
    </a:accent6>
    <a:hlink>
      <a:srgbClr val="FF4105"/>
    </a:hlink>
    <a:folHlink>
      <a:srgbClr val="FF9B00"/>
    </a:folHlink>
  </a:clrScheme>
  <a:fontScheme name="MDR Frutiger">
    <a:majorFont>
      <a:latin typeface="Frutiger LT Com 55 Roman"/>
      <a:ea typeface=""/>
      <a:cs typeface=""/>
    </a:majorFont>
    <a:minorFont>
      <a:latin typeface="Frutiger LT Com 45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">
    <a:dk1>
      <a:sysClr val="windowText" lastClr="000000"/>
    </a:dk1>
    <a:lt1>
      <a:sysClr val="window" lastClr="FFFFFF"/>
    </a:lt1>
    <a:dk2>
      <a:srgbClr val="FF0099"/>
    </a:dk2>
    <a:lt2>
      <a:srgbClr val="737373"/>
    </a:lt2>
    <a:accent1>
      <a:srgbClr val="BB3FC1"/>
    </a:accent1>
    <a:accent2>
      <a:srgbClr val="798EDF"/>
    </a:accent2>
    <a:accent3>
      <a:srgbClr val="6DE7F6"/>
    </a:accent3>
    <a:accent4>
      <a:srgbClr val="F1002B"/>
    </a:accent4>
    <a:accent5>
      <a:srgbClr val="FFD138"/>
    </a:accent5>
    <a:accent6>
      <a:srgbClr val="79D738"/>
    </a:accent6>
    <a:hlink>
      <a:srgbClr val="FFFFFF"/>
    </a:hlink>
    <a:folHlink>
      <a:srgbClr val="FFFFFF"/>
    </a:folHlink>
  </a:clrScheme>
  <a:fontScheme name="Custom 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NS">
    <a:dk1>
      <a:sysClr val="windowText" lastClr="000000"/>
    </a:dk1>
    <a:lt1>
      <a:sysClr val="window" lastClr="FFFFFF"/>
    </a:lt1>
    <a:dk2>
      <a:srgbClr val="FF0099"/>
    </a:dk2>
    <a:lt2>
      <a:srgbClr val="737373"/>
    </a:lt2>
    <a:accent1>
      <a:srgbClr val="BB3FC1"/>
    </a:accent1>
    <a:accent2>
      <a:srgbClr val="798EDF"/>
    </a:accent2>
    <a:accent3>
      <a:srgbClr val="6DE7F6"/>
    </a:accent3>
    <a:accent4>
      <a:srgbClr val="F1002B"/>
    </a:accent4>
    <a:accent5>
      <a:srgbClr val="FFD138"/>
    </a:accent5>
    <a:accent6>
      <a:srgbClr val="79D738"/>
    </a:accent6>
    <a:hlink>
      <a:srgbClr val="FFFFFF"/>
    </a:hlink>
    <a:folHlink>
      <a:srgbClr val="FFFFFF"/>
    </a:folHlink>
  </a:clrScheme>
  <a:fontScheme name="Custom 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Titel der Präsentation, zweizeilig, Open Sans</Template>
  <TotalTime>0</TotalTime>
  <Words>2837</Words>
  <Application>Microsoft Office PowerPoint</Application>
  <PresentationFormat>Bildschirmpräsentation (16:9)</PresentationFormat>
  <Paragraphs>330</Paragraphs>
  <Slides>37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18</vt:i4>
      </vt:variant>
      <vt:variant>
        <vt:lpstr>Links</vt:lpstr>
      </vt:variant>
      <vt:variant>
        <vt:i4>10</vt:i4>
      </vt:variant>
      <vt:variant>
        <vt:lpstr>Folientitel</vt:lpstr>
      </vt:variant>
      <vt:variant>
        <vt:i4>37</vt:i4>
      </vt:variant>
    </vt:vector>
  </HeadingPairs>
  <TitlesOfParts>
    <vt:vector size="75" baseType="lpstr">
      <vt:lpstr>Arial</vt:lpstr>
      <vt:lpstr>ヒラギノ角ゴ Pro W3</vt:lpstr>
      <vt:lpstr>Webdings</vt:lpstr>
      <vt:lpstr>Perpetua</vt:lpstr>
      <vt:lpstr>Open Sans</vt:lpstr>
      <vt:lpstr>Dax Offc</vt:lpstr>
      <vt:lpstr>Calibri</vt:lpstr>
      <vt:lpstr>Frutiger LT Com 45 Light</vt:lpstr>
      <vt:lpstr>Wingdings</vt:lpstr>
      <vt:lpstr>Verdana</vt:lpstr>
      <vt:lpstr>KAS-Content</vt:lpstr>
      <vt:lpstr>1_KAS-Content</vt:lpstr>
      <vt:lpstr>2_KAS-Content</vt:lpstr>
      <vt:lpstr>3_KAS-Content</vt:lpstr>
      <vt:lpstr>Office-Design</vt:lpstr>
      <vt:lpstr>1_Office-Design</vt:lpstr>
      <vt:lpstr>2_Office-Design</vt:lpstr>
      <vt:lpstr>Kantar template master</vt:lpstr>
      <vt:lpstr>3_Office-Design</vt:lpstr>
      <vt:lpstr>4_KAS-Content</vt:lpstr>
      <vt:lpstr>5_KAS-Content</vt:lpstr>
      <vt:lpstr>6_KAS-Content</vt:lpstr>
      <vt:lpstr>Office Theme</vt:lpstr>
      <vt:lpstr>2_Office Theme</vt:lpstr>
      <vt:lpstr>3_Office Theme</vt:lpstr>
      <vt:lpstr>7_KAS-Content</vt:lpstr>
      <vt:lpstr>8_KAS-Content</vt:lpstr>
      <vt:lpstr>4_Office-Design</vt:lpstr>
      <vt:lpstr>file:///\\kas.zz\KASDATA\PUB\03_Team_Empirische_Sozialforschung\06-Wahl-%20und%20Parteienforschung\Wahlen\Bundestagswahl\2017\Präsentationen\Standardgrafiken_CD.xlsx!Diagramme!%5bStandardgrafiken_CD.xlsx%5dDiagramme%20Diagramm%201067</vt:lpstr>
      <vt:lpstr>file:///\\kas.zz\KASDATA\PUB\03_Team_Empirische_Sozialforschung\03-Publikationen\umfragen\Umfrage-2019-Bus-Freunde-Bekannte\Tabellen-Datensatz\Grundlage%20Graphen%20FreundeBekannte.xlsx!Diagramme!%5bGrundlage%20Graphen%20FreundeBekannte.xlsx%5dDiagramme%20Diagramm%2037</vt:lpstr>
      <vt:lpstr>file:///\\kas.zz\KASDATA\PUB\03_Team_Empirische_Sozialforschung\06-Wahl-%20und%20Parteienforschung\Wahlen\Rheinland-Pfalz\2021\KAS-Wahlanalyse\Bilder_LTW_RLP_2021_Redaktion.xlsx!Grafiken%20Readaktion!%5bBilder_LTW_RLP_2021_Redaktion.xlsx%5dGrafiken%20Readaktion%20Diagramm%201067</vt:lpstr>
      <vt:lpstr>file:///\\kas.zz\KASDATA\PUB\03_Team_Empirische_Sozialforschung\06-Wahl-%20und%20Parteienforschung\Wahlen\Baden-Württemberg\2021\KAS-Wahlanalyse\Bilder_LTW_BaWü_2021_Redaktion.xlsx!Grafiken%20Readaktion!%5bBilder_LTW_BaWü_2021_Redaktion.xlsx%5dGrafiken%20Readaktion%20Diagramm%201067</vt:lpstr>
      <vt:lpstr>file:///\\kas.zz\KASDATA\PUB\03_Team_Empirische_Sozialforschung\06-Wahl-%20und%20Parteienforschung\Wahlen\Rheinland-Pfalz\2021\KAS-Wahlanalyse\Bilder_LTW_RLP_2021_Redaktion.xlsx!Grafiken%20Readaktion!%5bBilder_LTW_RLP_2021_Redaktion.xlsx%5dGrafiken%20Readaktion%20Diagramm%201067-1</vt:lpstr>
      <vt:lpstr>file:///\\kas.zz\KASDATA\PUB\03_Team_Empirische_Sozialforschung\06-Wahl-%20und%20Parteienforschung\Wahlen\Baden-Württemberg\2021\KAS-Wahlanalyse\Bilder_LTW_BaWü_2021_Redaktion.xlsx!Grafiken%20Readaktion!%5bBilder_LTW_BaWü_2021_Redaktion.xlsx%5dGrafiken%20Readaktion%20Diagramm%201067-1</vt:lpstr>
      <vt:lpstr>file:///\\kas.zz\KASDATA\PUB\03_Team_Empirische_Sozialforschung\06-Wahl-%20und%20Parteienforschung\Wahlen\Rheinland-Pfalz\2021\KAS-Wahlanalyse\Rheinland-Pfalz2021-Vorfeld.xlsx!Wählerwanderung!Z29S1:Z45S4</vt:lpstr>
      <vt:lpstr>file:///\\kas.zz\KASDATA\PUB\03_Team_Empirische_Sozialforschung\06-Wahl-%20und%20Parteienforschung\Wahlen\Baden-Württemberg\2021\KAS-Wahlanalyse\Baden-Württemberg2021-Vorfeld.xlsx!Wählerwanderung!Z28S1:Z43S4</vt:lpstr>
      <vt:lpstr>file:///\\kas.zz\KASDATA\PUB\03_Team_Empirische_Sozialforschung\06-Wahl-%20und%20Parteienforschung\Wahlen\Rheinland-Pfalz\2021\KAS-Wahlanalyse\Rheinland-Pfalz2021-Vorfeld.xlsx!Diagramme!%5bRheinland-Pfalz2021-Vorfeld.xlsx%5dDiagramme%20Diagramm%201067</vt:lpstr>
      <vt:lpstr>file:///\\kas.zz\KASDATA\PUB\03_Team_Empirische_Sozialforschung\06-Wahl-%20und%20Parteienforschung\Wahlen\Baden-Württemberg\2021\KAS-Wahlanalyse\Baden-Württemberg2021-Vorfeld.xlsx!Diagramme!%5bBaden-Württemberg2021-Vorfeld.xlsx%5dDiagramme%20Diagramm%201067</vt:lpstr>
      <vt:lpstr>Die Landtagswahlen in Baden-Württemberg und  Rheinland-Pfalz vom 14.3.2021  Dr. Viola Neu      Stuttgart/Dannstadt, 18.3.2021 </vt:lpstr>
      <vt:lpstr>Politische Stimmung</vt:lpstr>
      <vt:lpstr>Sonntagsfrage Gesamtdeutschland</vt:lpstr>
      <vt:lpstr>PowerPoint-Präsentation</vt:lpstr>
      <vt:lpstr>PowerPoint-Präsentation</vt:lpstr>
      <vt:lpstr>Digitale Erreichbarkeit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Politische Gespräche</vt:lpstr>
      <vt:lpstr>Politische Homogenität: Gesprächspartner Politik</vt:lpstr>
      <vt:lpstr>Die Landtagswahlen in Baden-Württemberg und in Rheinland-Pfalz am 14. März 2021</vt:lpstr>
      <vt:lpstr>PowerPoint-Präsentation</vt:lpstr>
      <vt:lpstr>PowerPoint-Präsentation</vt:lpstr>
      <vt:lpstr>PowerPoint-Präsentation</vt:lpstr>
      <vt:lpstr>PowerPoint-Präsentation</vt:lpstr>
      <vt:lpstr>Wählerstomkonten der CDU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Konrad-Adenauer-Stiftung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„Weibliches“ Wahlverhalten heute</dc:title>
  <dc:creator>POKORNY-SABINE</dc:creator>
  <cp:lastModifiedBy>NEU-VIOLA</cp:lastModifiedBy>
  <cp:revision>297</cp:revision>
  <cp:lastPrinted>2020-01-17T10:55:55Z</cp:lastPrinted>
  <dcterms:created xsi:type="dcterms:W3CDTF">2019-05-09T13:35:56Z</dcterms:created>
  <dcterms:modified xsi:type="dcterms:W3CDTF">2021-03-19T09:54:16Z</dcterms:modified>
</cp:coreProperties>
</file>